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Estilo claro 2 - Acento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71" autoAdjust="0"/>
    <p:restoredTop sz="94604" autoAdjust="0"/>
  </p:normalViewPr>
  <p:slideViewPr>
    <p:cSldViewPr snapToGrid="0">
      <p:cViewPr varScale="1">
        <p:scale>
          <a:sx n="69" d="100"/>
          <a:sy n="69" d="100"/>
        </p:scale>
        <p:origin x="852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388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Hoja_de_c_lculo_de_Microsoft_Excel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Hoja1!$B$1</c:f>
              <c:strCache>
                <c:ptCount val="1"/>
                <c:pt idx="0">
                  <c:v>Serie 1</c:v>
                </c:pt>
              </c:strCache>
            </c:strRef>
          </c:tx>
          <c:invertIfNegative val="0"/>
          <c:cat>
            <c:strRef>
              <c:f>Hoja1!$A$2:$A$5</c:f>
              <c:strCache>
                <c:ptCount val="4"/>
                <c:pt idx="0">
                  <c:v>Categoría 1</c:v>
                </c:pt>
                <c:pt idx="1">
                  <c:v>Categoría 2</c:v>
                </c:pt>
                <c:pt idx="2">
                  <c:v>Categoría 3</c:v>
                </c:pt>
                <c:pt idx="3">
                  <c:v>Categoría 4</c:v>
                </c:pt>
              </c:strCache>
            </c:strRef>
          </c:cat>
          <c:val>
            <c:numRef>
              <c:f>Hoja1!$B$2:$B$5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0E-47C0-B416-7BF882648D23}"/>
            </c:ext>
          </c:extLst>
        </c:ser>
        <c:ser>
          <c:idx val="1"/>
          <c:order val="1"/>
          <c:tx>
            <c:strRef>
              <c:f>Hoja1!$C$1</c:f>
              <c:strCache>
                <c:ptCount val="1"/>
                <c:pt idx="0">
                  <c:v>Serie 2</c:v>
                </c:pt>
              </c:strCache>
            </c:strRef>
          </c:tx>
          <c:invertIfNegative val="0"/>
          <c:cat>
            <c:strRef>
              <c:f>Hoja1!$A$2:$A$5</c:f>
              <c:strCache>
                <c:ptCount val="4"/>
                <c:pt idx="0">
                  <c:v>Categoría 1</c:v>
                </c:pt>
                <c:pt idx="1">
                  <c:v>Categoría 2</c:v>
                </c:pt>
                <c:pt idx="2">
                  <c:v>Categoría 3</c:v>
                </c:pt>
                <c:pt idx="3">
                  <c:v>Categoría 4</c:v>
                </c:pt>
              </c:strCache>
            </c:strRef>
          </c:cat>
          <c:val>
            <c:numRef>
              <c:f>Hoja1!$C$2:$C$5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60E-47C0-B416-7BF882648D23}"/>
            </c:ext>
          </c:extLst>
        </c:ser>
        <c:ser>
          <c:idx val="2"/>
          <c:order val="2"/>
          <c:tx>
            <c:strRef>
              <c:f>Hoja1!$D$1</c:f>
              <c:strCache>
                <c:ptCount val="1"/>
                <c:pt idx="0">
                  <c:v>Serie 3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Hoja1!$A$2:$A$5</c:f>
              <c:strCache>
                <c:ptCount val="4"/>
                <c:pt idx="0">
                  <c:v>Categoría 1</c:v>
                </c:pt>
                <c:pt idx="1">
                  <c:v>Categoría 2</c:v>
                </c:pt>
                <c:pt idx="2">
                  <c:v>Categoría 3</c:v>
                </c:pt>
                <c:pt idx="3">
                  <c:v>Categoría 4</c:v>
                </c:pt>
              </c:strCache>
            </c:strRef>
          </c:cat>
          <c:val>
            <c:numRef>
              <c:f>Hoja1!$D$2:$D$5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60E-47C0-B416-7BF882648D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51019008"/>
        <c:axId val="138477568"/>
        <c:axId val="146289920"/>
      </c:bar3DChart>
      <c:catAx>
        <c:axId val="151019008"/>
        <c:scaling>
          <c:orientation val="minMax"/>
        </c:scaling>
        <c:delete val="1"/>
        <c:axPos val="b"/>
        <c:numFmt formatCode="General" sourceLinked="0"/>
        <c:majorTickMark val="out"/>
        <c:minorTickMark val="none"/>
        <c:tickLblPos val="nextTo"/>
        <c:crossAx val="138477568"/>
        <c:crosses val="autoZero"/>
        <c:auto val="1"/>
        <c:lblAlgn val="ctr"/>
        <c:lblOffset val="100"/>
        <c:noMultiLvlLbl val="0"/>
      </c:catAx>
      <c:valAx>
        <c:axId val="138477568"/>
        <c:scaling>
          <c:orientation val="minMax"/>
        </c:scaling>
        <c:delete val="1"/>
        <c:axPos val="l"/>
        <c:majorGridlines/>
        <c:numFmt formatCode="General" sourceLinked="1"/>
        <c:majorTickMark val="out"/>
        <c:minorTickMark val="none"/>
        <c:tickLblPos val="nextTo"/>
        <c:crossAx val="151019008"/>
        <c:crosses val="autoZero"/>
        <c:crossBetween val="between"/>
      </c:valAx>
      <c:serAx>
        <c:axId val="146289920"/>
        <c:scaling>
          <c:orientation val="minMax"/>
        </c:scaling>
        <c:delete val="1"/>
        <c:axPos val="b"/>
        <c:majorTickMark val="out"/>
        <c:minorTickMark val="none"/>
        <c:tickLblPos val="nextTo"/>
        <c:crossAx val="138477568"/>
        <c:crosses val="autoZero"/>
      </c:serAx>
    </c:plotArea>
    <c:plotVisOnly val="1"/>
    <c:dispBlanksAs val="gap"/>
    <c:showDLblsOverMax val="0"/>
  </c:chart>
  <c:txPr>
    <a:bodyPr/>
    <a:lstStyle/>
    <a:p>
      <a:pPr>
        <a:defRPr sz="1800"/>
      </a:pPr>
      <a:endParaRPr lang="es-MX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F05B59-51E1-4A54-959C-DC9B60E47C58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9A674F-B25D-413B-9063-5B6EB4BC3F34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04892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9A674F-B25D-413B-9063-5B6EB4BC3F34}" type="slidenum">
              <a:rPr lang="es-ES" smtClean="0"/>
              <a:t>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39228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s-ES" smtClean="0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s-ES" smtClean="0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s-ES" smtClean="0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s-ES" smtClean="0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 smtClean="0"/>
              <a:t>Haga clic en el icono para agregar una imagen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s-ES" smtClean="0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8C18535-A73A-45A9-A07E-90B863DB118C}" type="datetimeFigureOut">
              <a:rPr lang="es-ES" smtClean="0"/>
              <a:t>20/11/2025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57D809E-FA44-4836-9768-9A8C46C22051}" type="slidenum">
              <a:rPr lang="es-ES" smtClean="0"/>
              <a:t>‹Nº›</a:t>
            </a:fld>
            <a:endParaRPr lang="es-E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15 Image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45150"/>
            <a:ext cx="4638675" cy="18433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415C2395-E31E-5EFF-240D-25D395CE1CC2}"/>
              </a:ext>
            </a:extLst>
          </p:cNvPr>
          <p:cNvSpPr txBox="1"/>
          <p:nvPr/>
        </p:nvSpPr>
        <p:spPr>
          <a:xfrm>
            <a:off x="304799" y="1178395"/>
            <a:ext cx="11640458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ES" sz="1400" b="1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endParaRPr lang="es-ES" sz="1400" b="1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s-ES" sz="1400" b="1" dirty="0" smtClean="0">
                <a:latin typeface="Arial Black" pitchFamily="34" charset="0"/>
                <a:cs typeface="Arial" panose="020B0604020202020204" pitchFamily="34" charset="0"/>
              </a:rPr>
              <a:t>Titulo</a:t>
            </a:r>
            <a:r>
              <a:rPr lang="es-E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:____________________________________________________________________________________________________________</a:t>
            </a:r>
            <a:endParaRPr lang="es-E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s-ES" sz="1400" b="1" dirty="0" smtClean="0">
                <a:latin typeface="Arial Black" pitchFamily="34" charset="0"/>
                <a:cs typeface="Arial" panose="020B0604020202020204" pitchFamily="34" charset="0"/>
              </a:rPr>
              <a:t>Autores</a:t>
            </a:r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_____________________________________________________________________ </a:t>
            </a:r>
            <a:r>
              <a:rPr lang="es-ES" sz="1400" b="1" dirty="0">
                <a:latin typeface="Arial Black" pitchFamily="34" charset="0"/>
                <a:cs typeface="Arial" panose="020B0604020202020204" pitchFamily="34" charset="0"/>
              </a:rPr>
              <a:t>Institución</a:t>
            </a:r>
            <a:r>
              <a:rPr lang="es-E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: _______________________</a:t>
            </a:r>
            <a:endParaRPr lang="es-E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400" dirty="0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D642295B-2EB8-87A1-682F-426E015F5DE9}"/>
              </a:ext>
            </a:extLst>
          </p:cNvPr>
          <p:cNvSpPr txBox="1"/>
          <p:nvPr/>
        </p:nvSpPr>
        <p:spPr>
          <a:xfrm>
            <a:off x="9093200" y="5032631"/>
            <a:ext cx="1562831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>
            <a:defPPr>
              <a:defRPr lang="es-ES"/>
            </a:defPPr>
            <a:lvl1pPr algn="ctr">
              <a:defRPr sz="1600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s-ES" dirty="0"/>
              <a:t>Conclusiones</a:t>
            </a:r>
          </a:p>
        </p:txBody>
      </p:sp>
      <p:graphicFrame>
        <p:nvGraphicFramePr>
          <p:cNvPr id="12" name="Tabla 11">
            <a:extLst>
              <a:ext uri="{FF2B5EF4-FFF2-40B4-BE49-F238E27FC236}">
                <a16:creationId xmlns:a16="http://schemas.microsoft.com/office/drawing/2014/main" id="{CBC7AFDE-DA1C-3BCC-C8B6-B98BBED95A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401324"/>
              </p:ext>
            </p:extLst>
          </p:nvPr>
        </p:nvGraphicFramePr>
        <p:xfrm>
          <a:off x="3981465" y="5212219"/>
          <a:ext cx="1314417" cy="822960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1314417">
                  <a:extLst>
                    <a:ext uri="{9D8B030D-6E8A-4147-A177-3AD203B41FA5}">
                      <a16:colId xmlns:a16="http://schemas.microsoft.com/office/drawing/2014/main" val="175923853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ES" dirty="0" smtClean="0">
                          <a:solidFill>
                            <a:schemeClr val="tx1"/>
                          </a:solidFill>
                        </a:rPr>
                        <a:t>Tablas </a:t>
                      </a:r>
                      <a:endParaRPr lang="es-DO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4551864"/>
                  </a:ext>
                </a:extLst>
              </a:tr>
              <a:tr h="247015">
                <a:tc>
                  <a:txBody>
                    <a:bodyPr/>
                    <a:lstStyle/>
                    <a:p>
                      <a:pPr algn="ctr"/>
                      <a:endParaRPr lang="es-DO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9820800"/>
                  </a:ext>
                </a:extLst>
              </a:tr>
              <a:tr h="247015">
                <a:tc>
                  <a:txBody>
                    <a:bodyPr/>
                    <a:lstStyle/>
                    <a:p>
                      <a:pPr algn="ctr"/>
                      <a:endParaRPr lang="es-DO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4" name="CuadroTexto 10">
            <a:extLst>
              <a:ext uri="{FF2B5EF4-FFF2-40B4-BE49-F238E27FC236}">
                <a16:creationId xmlns:a16="http://schemas.microsoft.com/office/drawing/2014/main" id="{D642295B-2EB8-87A1-682F-426E015F5DE9}"/>
              </a:ext>
            </a:extLst>
          </p:cNvPr>
          <p:cNvSpPr txBox="1"/>
          <p:nvPr/>
        </p:nvSpPr>
        <p:spPr>
          <a:xfrm>
            <a:off x="9292565" y="2801401"/>
            <a:ext cx="1164100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>
            <a:defPPr>
              <a:defRPr lang="es-ES"/>
            </a:defPPr>
            <a:lvl1pPr algn="ctr">
              <a:defRPr sz="1600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s-ES" dirty="0"/>
              <a:t>Discusión</a:t>
            </a:r>
          </a:p>
        </p:txBody>
      </p:sp>
      <p:sp>
        <p:nvSpPr>
          <p:cNvPr id="15" name="CuadroTexto 10">
            <a:extLst>
              <a:ext uri="{FF2B5EF4-FFF2-40B4-BE49-F238E27FC236}">
                <a16:creationId xmlns:a16="http://schemas.microsoft.com/office/drawing/2014/main" id="{D642295B-2EB8-87A1-682F-426E015F5DE9}"/>
              </a:ext>
            </a:extLst>
          </p:cNvPr>
          <p:cNvSpPr txBox="1"/>
          <p:nvPr/>
        </p:nvSpPr>
        <p:spPr>
          <a:xfrm>
            <a:off x="8418286" y="6072928"/>
            <a:ext cx="3381829" cy="338554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s-E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Referencias Bibliográficas </a:t>
            </a:r>
            <a:endParaRPr lang="es-E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5 Rectángulo"/>
          <p:cNvSpPr/>
          <p:nvPr/>
        </p:nvSpPr>
        <p:spPr>
          <a:xfrm>
            <a:off x="5370286" y="25506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s-ES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XX Taller de Prevención y Rehabilitación Cardiovascular 2025. ICCCV. La Habana. Cuba </a:t>
            </a:r>
          </a:p>
        </p:txBody>
      </p:sp>
      <p:sp>
        <p:nvSpPr>
          <p:cNvPr id="7" name="6 Rectángulo"/>
          <p:cNvSpPr/>
          <p:nvPr/>
        </p:nvSpPr>
        <p:spPr>
          <a:xfrm>
            <a:off x="5006981" y="4298713"/>
            <a:ext cx="1346844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s-ES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Resultados </a:t>
            </a:r>
          </a:p>
        </p:txBody>
      </p:sp>
      <p:sp>
        <p:nvSpPr>
          <p:cNvPr id="10" name="9 Rectángulo"/>
          <p:cNvSpPr/>
          <p:nvPr/>
        </p:nvSpPr>
        <p:spPr>
          <a:xfrm>
            <a:off x="4972506" y="2771179"/>
            <a:ext cx="1451038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s-ES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Metodología </a:t>
            </a:r>
            <a:endParaRPr lang="es-DO" sz="1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16 Gráfico"/>
          <p:cNvGraphicFramePr/>
          <p:nvPr>
            <p:extLst>
              <p:ext uri="{D42A27DB-BD31-4B8C-83A1-F6EECF244321}">
                <p14:modId xmlns:p14="http://schemas.microsoft.com/office/powerpoint/2010/main" val="1584961884"/>
              </p:ext>
            </p:extLst>
          </p:nvPr>
        </p:nvGraphicFramePr>
        <p:xfrm>
          <a:off x="5580734" y="5032631"/>
          <a:ext cx="2322799" cy="15530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" name="2 Rectángulo"/>
          <p:cNvSpPr/>
          <p:nvPr/>
        </p:nvSpPr>
        <p:spPr>
          <a:xfrm>
            <a:off x="1004331" y="2801401"/>
            <a:ext cx="1426994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es-ES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Introducción</a:t>
            </a:r>
          </a:p>
        </p:txBody>
      </p:sp>
      <p:sp>
        <p:nvSpPr>
          <p:cNvPr id="4" name="3 Rectángulo"/>
          <p:cNvSpPr/>
          <p:nvPr/>
        </p:nvSpPr>
        <p:spPr>
          <a:xfrm>
            <a:off x="820788" y="4129436"/>
            <a:ext cx="1794081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s-ES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Objetivo general</a:t>
            </a:r>
          </a:p>
        </p:txBody>
      </p:sp>
      <p:sp>
        <p:nvSpPr>
          <p:cNvPr id="9" name="8 Rectángulo"/>
          <p:cNvSpPr/>
          <p:nvPr/>
        </p:nvSpPr>
        <p:spPr>
          <a:xfrm>
            <a:off x="650728" y="5201908"/>
            <a:ext cx="2295820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s-ES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Objetivos específicos</a:t>
            </a:r>
          </a:p>
        </p:txBody>
      </p:sp>
      <p:sp>
        <p:nvSpPr>
          <p:cNvPr id="13" name="12 CuadroTexto"/>
          <p:cNvSpPr txBox="1"/>
          <p:nvPr/>
        </p:nvSpPr>
        <p:spPr>
          <a:xfrm>
            <a:off x="6154306" y="5002921"/>
            <a:ext cx="1175657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s-ES" b="1" dirty="0" smtClean="0"/>
              <a:t>Gráficos</a:t>
            </a:r>
            <a:endParaRPr lang="es-DO" b="1" dirty="0"/>
          </a:p>
        </p:txBody>
      </p:sp>
    </p:spTree>
    <p:extLst>
      <p:ext uri="{BB962C8B-B14F-4D97-AF65-F5344CB8AC3E}">
        <p14:creationId xmlns:p14="http://schemas.microsoft.com/office/powerpoint/2010/main" val="46268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Rectángulo"/>
          <p:cNvSpPr/>
          <p:nvPr/>
        </p:nvSpPr>
        <p:spPr>
          <a:xfrm>
            <a:off x="7616207" y="557118"/>
            <a:ext cx="22119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s-ES" sz="1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FOTOS (Evidencias )</a:t>
            </a:r>
            <a:endParaRPr lang="es-ES" sz="1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3 Imagen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45150"/>
            <a:ext cx="4638675" cy="18433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91937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rma de onda">
  <a:themeElements>
    <a:clrScheme name="Forma de onda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Forma de onda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Forma de onda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177</TotalTime>
  <Words>42</Words>
  <Application>Microsoft Office PowerPoint</Application>
  <PresentationFormat>Panorámica</PresentationFormat>
  <Paragraphs>16</Paragraphs>
  <Slides>2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</vt:i4>
      </vt:variant>
    </vt:vector>
  </HeadingPairs>
  <TitlesOfParts>
    <vt:vector size="8" baseType="lpstr">
      <vt:lpstr>Aptos</vt:lpstr>
      <vt:lpstr>Arial</vt:lpstr>
      <vt:lpstr>Arial Black</vt:lpstr>
      <vt:lpstr>Candara</vt:lpstr>
      <vt:lpstr>Symbol</vt:lpstr>
      <vt:lpstr>Forma de onda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jessica</dc:creator>
  <cp:lastModifiedBy>Reinaldo de la Noval Garcia</cp:lastModifiedBy>
  <cp:revision>16</cp:revision>
  <dcterms:created xsi:type="dcterms:W3CDTF">2025-11-15T04:04:00Z</dcterms:created>
  <dcterms:modified xsi:type="dcterms:W3CDTF">2025-11-20T14:46:32Z</dcterms:modified>
</cp:coreProperties>
</file>