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7"/>
  </p:notesMasterIdLst>
  <p:sldIdLst>
    <p:sldId id="256" r:id="rId2"/>
    <p:sldId id="308" r:id="rId3"/>
    <p:sldId id="265" r:id="rId4"/>
    <p:sldId id="282" r:id="rId5"/>
    <p:sldId id="267" r:id="rId6"/>
    <p:sldId id="283" r:id="rId7"/>
    <p:sldId id="285" r:id="rId8"/>
    <p:sldId id="292" r:id="rId9"/>
    <p:sldId id="269" r:id="rId10"/>
    <p:sldId id="287" r:id="rId11"/>
    <p:sldId id="288" r:id="rId12"/>
    <p:sldId id="289" r:id="rId13"/>
    <p:sldId id="273" r:id="rId14"/>
    <p:sldId id="293" r:id="rId15"/>
    <p:sldId id="274" r:id="rId16"/>
    <p:sldId id="294" r:id="rId17"/>
    <p:sldId id="275" r:id="rId18"/>
    <p:sldId id="296" r:id="rId19"/>
    <p:sldId id="297" r:id="rId20"/>
    <p:sldId id="298" r:id="rId21"/>
    <p:sldId id="276" r:id="rId22"/>
    <p:sldId id="278" r:id="rId23"/>
    <p:sldId id="299" r:id="rId24"/>
    <p:sldId id="300" r:id="rId25"/>
    <p:sldId id="301" r:id="rId26"/>
    <p:sldId id="279" r:id="rId27"/>
    <p:sldId id="302" r:id="rId28"/>
    <p:sldId id="280" r:id="rId29"/>
    <p:sldId id="281" r:id="rId30"/>
    <p:sldId id="303" r:id="rId31"/>
    <p:sldId id="304" r:id="rId32"/>
    <p:sldId id="305" r:id="rId33"/>
    <p:sldId id="306" r:id="rId34"/>
    <p:sldId id="307" r:id="rId35"/>
    <p:sldId id="26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5" autoAdjust="0"/>
    <p:restoredTop sz="91739" autoAdjust="0"/>
  </p:normalViewPr>
  <p:slideViewPr>
    <p:cSldViewPr snapToGrid="0">
      <p:cViewPr varScale="1">
        <p:scale>
          <a:sx n="67" d="100"/>
          <a:sy n="67" d="100"/>
        </p:scale>
        <p:origin x="81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47ACC2-990A-436D-8D3E-58BBFEC99B1C}" type="datetimeFigureOut">
              <a:rPr lang="es-ES" smtClean="0"/>
              <a:pPr/>
              <a:t>09/02/2020</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DC85CE-471E-44C2-AD1A-F2C1EC62DB8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latin typeface="Arial" charset="0"/>
              </a:rPr>
              <a:t>En esta diapositiva podemos encontrar una situación </a:t>
            </a:r>
            <a:r>
              <a:rPr lang="es-ES" dirty="0" err="1" smtClean="0">
                <a:latin typeface="Arial" charset="0"/>
              </a:rPr>
              <a:t>problémica</a:t>
            </a:r>
            <a:r>
              <a:rPr lang="es-ES" dirty="0" smtClean="0">
                <a:latin typeface="Arial" charset="0"/>
              </a:rPr>
              <a:t> de una familia que necesita de un adecuado proceso de </a:t>
            </a:r>
            <a:r>
              <a:rPr lang="es-ES" dirty="0" err="1" smtClean="0">
                <a:latin typeface="Arial" charset="0"/>
              </a:rPr>
              <a:t>dipensarización</a:t>
            </a:r>
            <a:r>
              <a:rPr lang="es-ES" dirty="0" smtClean="0">
                <a:latin typeface="Arial" charset="0"/>
              </a:rPr>
              <a:t> en aras de modificar estilos de vida  para el control de sus enfermedades crónicas, así como realizar acciones de salud en cuanto a la prevención y promoción de modos de vida más saludables, lo cual se puede lograr su mejoría al realizar </a:t>
            </a:r>
            <a:r>
              <a:rPr lang="es-ES" dirty="0" err="1" smtClean="0">
                <a:latin typeface="Arial" charset="0"/>
              </a:rPr>
              <a:t>realizar</a:t>
            </a:r>
            <a:r>
              <a:rPr lang="es-ES" dirty="0" smtClean="0">
                <a:latin typeface="Arial" charset="0"/>
              </a:rPr>
              <a:t> todas las etapas del proceso de dispensarización o sea  su registro, evaluación individual y familiar, seguimiento según programa establecido y los resultados de las evaluaciones atendiendo al estado de salud del individuo y la </a:t>
            </a:r>
            <a:r>
              <a:rPr lang="es-ES" dirty="0" err="1" smtClean="0">
                <a:latin typeface="Arial" charset="0"/>
              </a:rPr>
              <a:t>familia.Esta</a:t>
            </a:r>
            <a:r>
              <a:rPr lang="es-ES" dirty="0" smtClean="0">
                <a:latin typeface="Arial" charset="0"/>
              </a:rPr>
              <a:t> situación </a:t>
            </a:r>
            <a:r>
              <a:rPr lang="es-ES" dirty="0" err="1" smtClean="0">
                <a:latin typeface="Arial" charset="0"/>
              </a:rPr>
              <a:t>problémica</a:t>
            </a:r>
            <a:r>
              <a:rPr lang="es-ES" dirty="0" smtClean="0">
                <a:latin typeface="Arial" charset="0"/>
              </a:rPr>
              <a:t> </a:t>
            </a:r>
            <a:r>
              <a:rPr lang="es-ES" dirty="0" err="1" smtClean="0">
                <a:latin typeface="Arial" charset="0"/>
              </a:rPr>
              <a:t>dá</a:t>
            </a:r>
            <a:r>
              <a:rPr lang="es-ES" dirty="0" smtClean="0">
                <a:latin typeface="Arial" charset="0"/>
              </a:rPr>
              <a:t> lugar al desarrollo de la conferencia.</a:t>
            </a:r>
          </a:p>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3</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5E0D07B-D11A-4E97-85AF-5098EACB1D26}" type="slidenum">
              <a:rPr lang="es-ES" smtClean="0">
                <a:latin typeface="Arial" charset="0"/>
              </a:rPr>
              <a:pPr/>
              <a:t>19</a:t>
            </a:fld>
            <a:endParaRPr lang="es-ES" smtClean="0">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s-ES" dirty="0" smtClean="0">
                <a:latin typeface="Arial" charset="0"/>
              </a:rPr>
              <a:t>En esta diapositiva reflejamos la pregunta  que ser respondida por los estudiantes. Las respuestas se puedan encontrar dando </a:t>
            </a:r>
            <a:r>
              <a:rPr lang="es-ES" dirty="0" err="1" smtClean="0">
                <a:latin typeface="Arial" charset="0"/>
              </a:rPr>
              <a:t>click</a:t>
            </a:r>
            <a:r>
              <a:rPr lang="es-ES" dirty="0" smtClean="0">
                <a:latin typeface="Arial" charset="0"/>
              </a:rPr>
              <a:t> ( hipervínculo) y aparecen en la diapositiva próxima.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B051E381-FF33-480F-AC75-7C148CBB5D6F}" type="slidenum">
              <a:rPr lang="es-ES" smtClean="0">
                <a:latin typeface="Arial" charset="0"/>
              </a:rPr>
              <a:pPr/>
              <a:t>20</a:t>
            </a:fld>
            <a:endParaRPr lang="es-ES" smtClean="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s-ES" smtClean="0">
                <a:latin typeface="Arial" charset="0"/>
              </a:rPr>
              <a:t>Respuestas a la preguntas de comprobación.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23</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latin typeface="Arial" charset="0"/>
              </a:rPr>
              <a:t>Exponemos en esta diapositiva el concepto de la dispensarización como un proceso el cual se lleva a cabo desde el año 2001 en nuestro país, el cual ha sufrido muchos cambios en aras del logro de acerca cada vez más a las familias al grupo básico de trabajo, siendo considerado de forma dinámica y continua hasta nuestros días, y así poder eliminar burocracias, que puedan entorpecer su desenvolvimiento y el cumplimiento de su objetivo final para el mantenimiento de la salud de la comunidad.</a:t>
            </a:r>
          </a:p>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F555BDC-C028-4E8F-A33F-82F153F46EC2}" type="slidenum">
              <a:rPr lang="es-ES" smtClean="0">
                <a:latin typeface="Arial" charset="0"/>
              </a:rPr>
              <a:pPr/>
              <a:t>7</a:t>
            </a:fld>
            <a:endParaRPr lang="es-E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s-ES" dirty="0" smtClean="0">
                <a:latin typeface="Arial" charset="0"/>
              </a:rPr>
              <a:t> En esta diapositiva se explica las dos primeras fases que comprenden el registro y la consulta evaluadora a la cual se debe prestar debida atención ya que la misma se desarrolla mediante la aplicación del método clínico e epidemiológico en aras de una evaluación integral, que de paso al adecuado seguimientos e intervención para su debido control.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CE86DB0-87D6-4540-B896-2DC15600C586}" type="slidenum">
              <a:rPr lang="es-ES" smtClean="0">
                <a:latin typeface="Arial" charset="0"/>
              </a:rPr>
              <a:pPr/>
              <a:t>8</a:t>
            </a:fld>
            <a:endParaRPr lang="es-ES" smtClean="0">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s-ES" dirty="0" smtClean="0">
                <a:latin typeface="Arial" charset="0"/>
              </a:rPr>
              <a:t>En ésta diapositiva reflejamos las dos fases siguientes de proceso de dispensarización: la intervención y el seguimiento.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AB6D893-0512-42E9-9E75-5AFF796BBF1C}" type="slidenum">
              <a:rPr lang="es-ES" smtClean="0">
                <a:latin typeface="Arial" charset="0"/>
              </a:rPr>
              <a:pPr/>
              <a:t>10</a:t>
            </a:fld>
            <a:endParaRPr lang="es-ES" smtClean="0">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s-ES" dirty="0" smtClean="0">
                <a:latin typeface="Arial" charset="0"/>
              </a:rPr>
              <a:t> Aquí reflejamos los pacientes que deben </a:t>
            </a:r>
            <a:r>
              <a:rPr lang="es-ES" dirty="0" err="1" smtClean="0">
                <a:latin typeface="Arial" charset="0"/>
              </a:rPr>
              <a:t>dispensarizarse</a:t>
            </a:r>
            <a:r>
              <a:rPr lang="es-ES" dirty="0" smtClean="0">
                <a:latin typeface="Arial" charset="0"/>
              </a:rPr>
              <a:t> en el grupo I, atendiendo a la evaluación integral realizada.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4C37EB3-6EA0-4F6C-9B64-7D76022F166B}" type="slidenum">
              <a:rPr lang="es-ES" smtClean="0">
                <a:latin typeface="Arial" charset="0"/>
              </a:rPr>
              <a:pPr/>
              <a:t>11</a:t>
            </a:fld>
            <a:endParaRPr lang="es-ES" smtClean="0">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s-ES" dirty="0" smtClean="0">
                <a:latin typeface="Arial" charset="0"/>
              </a:rPr>
              <a:t>Aquí reflejamos los pacientes que deben </a:t>
            </a:r>
            <a:r>
              <a:rPr lang="es-ES" dirty="0" err="1" smtClean="0">
                <a:latin typeface="Arial" charset="0"/>
              </a:rPr>
              <a:t>dispensarizarse</a:t>
            </a:r>
            <a:r>
              <a:rPr lang="es-ES" dirty="0" smtClean="0">
                <a:latin typeface="Arial" charset="0"/>
              </a:rPr>
              <a:t> en el grupo II, atendiendo a la evaluación integral realizada.</a:t>
            </a:r>
          </a:p>
          <a:p>
            <a:pPr eaLnBrk="1" hangingPunct="1"/>
            <a:endParaRPr lang="es-ES" dirty="0"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AB18580-194C-4433-B7A1-49B3CE83CCAB}" type="slidenum">
              <a:rPr lang="es-ES" smtClean="0">
                <a:latin typeface="Arial" charset="0"/>
              </a:rPr>
              <a:pPr/>
              <a:t>12</a:t>
            </a:fld>
            <a:endParaRPr lang="es-ES" smtClean="0">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s-ES" dirty="0" smtClean="0">
                <a:latin typeface="Arial" charset="0"/>
              </a:rPr>
              <a:t>Aquí reflejamos los pacientes que deben </a:t>
            </a:r>
            <a:r>
              <a:rPr lang="es-ES" dirty="0" err="1" smtClean="0">
                <a:latin typeface="Arial" charset="0"/>
              </a:rPr>
              <a:t>dispensarizarse</a:t>
            </a:r>
            <a:r>
              <a:rPr lang="es-ES" dirty="0" smtClean="0">
                <a:latin typeface="Arial" charset="0"/>
              </a:rPr>
              <a:t> en el grupo III y IV, atendiendo a la evaluación integral realizada.</a:t>
            </a:r>
          </a:p>
          <a:p>
            <a:pPr eaLnBrk="1" hangingPunct="1"/>
            <a:endParaRPr lang="es-ES" dirty="0"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E345017-FD92-49BC-A7E4-49E35809918B}" type="slidenum">
              <a:rPr lang="es-ES" smtClean="0">
                <a:latin typeface="Arial" charset="0"/>
              </a:rPr>
              <a:pPr/>
              <a:t>14</a:t>
            </a:fld>
            <a:endParaRPr lang="es-ES" smtClean="0">
              <a:latin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s-ES" dirty="0" smtClean="0">
                <a:latin typeface="Arial" charset="0"/>
              </a:rPr>
              <a:t>En ésta diapositiva reflejamos los aspectos a tener en cuenta para la evaluación y clasificación de las familias.</a:t>
            </a:r>
          </a:p>
          <a:p>
            <a:pPr eaLnBrk="1" hangingPunct="1"/>
            <a:endParaRPr lang="es-ES" dirty="0"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35E4CFF0-98C8-4D51-95B5-39FDE4D96FC7}" type="slidenum">
              <a:rPr lang="es-ES" smtClean="0">
                <a:latin typeface="Arial" charset="0"/>
              </a:rPr>
              <a:pPr/>
              <a:t>18</a:t>
            </a:fld>
            <a:endParaRPr lang="es-ES" smtClean="0">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s-ES" dirty="0" smtClean="0">
                <a:latin typeface="Arial" charset="0"/>
              </a:rPr>
              <a:t>Aquí reflejamos las conclusiones, donde se expresa la importancia de la participación de eq2uipo básico de trabajo en su implementación en el logro9 del mantenimiento de la salud del individuo, las familia y la comunidad.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pPr/>
              <a:t>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34390" y="380010"/>
            <a:ext cx="8419605" cy="914400"/>
          </a:xfrm>
        </p:spPr>
        <p:txBody>
          <a:bodyPr/>
          <a:lstStyle/>
          <a:p>
            <a:r>
              <a:rPr lang="es-ES" sz="2400" dirty="0"/>
              <a:t>Universidad de Ciencias Médicas de La Habana.</a:t>
            </a:r>
            <a:br>
              <a:rPr lang="es-ES" sz="2400" dirty="0"/>
            </a:br>
            <a:r>
              <a:rPr lang="es-ES" sz="2400" dirty="0"/>
              <a:t>Facultad Manuel Fajardo</a:t>
            </a:r>
          </a:p>
        </p:txBody>
      </p:sp>
      <p:sp>
        <p:nvSpPr>
          <p:cNvPr id="3" name="Subtítulo 2"/>
          <p:cNvSpPr>
            <a:spLocks noGrp="1"/>
          </p:cNvSpPr>
          <p:nvPr>
            <p:ph type="subTitle" idx="1"/>
          </p:nvPr>
        </p:nvSpPr>
        <p:spPr>
          <a:xfrm>
            <a:off x="1507066" y="1535289"/>
            <a:ext cx="6342524" cy="564444"/>
          </a:xfrm>
        </p:spPr>
        <p:txBody>
          <a:bodyPr>
            <a:normAutofit/>
          </a:bodyPr>
          <a:lstStyle/>
          <a:p>
            <a:r>
              <a:rPr lang="es-ES" sz="2400" i="1" dirty="0">
                <a:solidFill>
                  <a:schemeClr val="tx1"/>
                </a:solidFill>
              </a:rPr>
              <a:t>Asignatura: Medicina Comunitaria</a:t>
            </a:r>
            <a:endParaRPr lang="es-ES" sz="2400" dirty="0">
              <a:solidFill>
                <a:schemeClr val="tx1"/>
              </a:solidFill>
            </a:endParaRPr>
          </a:p>
        </p:txBody>
      </p:sp>
      <p:sp>
        <p:nvSpPr>
          <p:cNvPr id="4" name="Rectángulo 3"/>
          <p:cNvSpPr/>
          <p:nvPr/>
        </p:nvSpPr>
        <p:spPr>
          <a:xfrm>
            <a:off x="629392" y="2493819"/>
            <a:ext cx="9571512" cy="1015663"/>
          </a:xfrm>
          <a:prstGeom prst="rect">
            <a:avLst/>
          </a:prstGeom>
        </p:spPr>
        <p:txBody>
          <a:bodyPr wrap="square">
            <a:spAutoFit/>
          </a:bodyPr>
          <a:lstStyle/>
          <a:p>
            <a:r>
              <a:rPr lang="es-ES" sz="2000" b="1" dirty="0">
                <a:latin typeface="Arial" panose="020B0604020202020204" pitchFamily="34" charset="0"/>
                <a:ea typeface="Calibri" panose="020F0502020204030204" pitchFamily="34" charset="0"/>
              </a:rPr>
              <a:t>Tema I. </a:t>
            </a:r>
            <a:r>
              <a:rPr lang="es-ES" sz="2000" b="1" dirty="0">
                <a:solidFill>
                  <a:srgbClr val="000000"/>
                </a:solidFill>
                <a:latin typeface="Arial" panose="020B0604020202020204" pitchFamily="34" charset="0"/>
                <a:ea typeface="Calibri" panose="020F0502020204030204" pitchFamily="34" charset="0"/>
              </a:rPr>
              <a:t>Introducción a las actividades específicas de Medicina General Integral</a:t>
            </a:r>
            <a:r>
              <a:rPr lang="es-ES" sz="2000" b="1" dirty="0" smtClean="0">
                <a:solidFill>
                  <a:srgbClr val="000000"/>
                </a:solidFill>
                <a:latin typeface="Arial" panose="020B0604020202020204" pitchFamily="34" charset="0"/>
                <a:ea typeface="Calibri" panose="020F0502020204030204" pitchFamily="34" charset="0"/>
              </a:rPr>
              <a:t>.</a:t>
            </a:r>
          </a:p>
          <a:p>
            <a:r>
              <a:rPr lang="es-ES" sz="2000" b="1" dirty="0">
                <a:solidFill>
                  <a:srgbClr val="000000"/>
                </a:solidFill>
                <a:latin typeface="Arial" panose="020B0604020202020204" pitchFamily="34" charset="0"/>
              </a:rPr>
              <a:t> </a:t>
            </a:r>
            <a:r>
              <a:rPr lang="es-ES" sz="2000" b="1" dirty="0" smtClean="0">
                <a:solidFill>
                  <a:srgbClr val="000000"/>
                </a:solidFill>
                <a:latin typeface="Arial" panose="020B0604020202020204" pitchFamily="34" charset="0"/>
              </a:rPr>
              <a:t>FOD: Conferencia </a:t>
            </a:r>
            <a:endParaRPr lang="es-ES" sz="2000" dirty="0"/>
          </a:p>
        </p:txBody>
      </p:sp>
      <p:sp>
        <p:nvSpPr>
          <p:cNvPr id="6" name="Rectángulo 5"/>
          <p:cNvSpPr/>
          <p:nvPr/>
        </p:nvSpPr>
        <p:spPr>
          <a:xfrm>
            <a:off x="1021277" y="3996621"/>
            <a:ext cx="8526483" cy="2215991"/>
          </a:xfrm>
          <a:prstGeom prst="rect">
            <a:avLst/>
          </a:prstGeom>
        </p:spPr>
        <p:txBody>
          <a:bodyPr wrap="square">
            <a:spAutoFit/>
          </a:bodyPr>
          <a:lstStyle/>
          <a:p>
            <a:r>
              <a:rPr lang="es-ES" sz="2400" dirty="0" smtClean="0">
                <a:latin typeface="Arial" panose="020B0604020202020204" pitchFamily="34" charset="0"/>
                <a:ea typeface="Calibri" panose="020F0502020204030204" pitchFamily="34" charset="0"/>
              </a:rPr>
              <a:t>Objetivo: </a:t>
            </a:r>
          </a:p>
          <a:p>
            <a:r>
              <a:rPr lang="es-ES" sz="2400" dirty="0">
                <a:latin typeface="Arial" panose="020B0604020202020204" pitchFamily="34" charset="0"/>
                <a:ea typeface="Calibri" panose="020F0502020204030204" pitchFamily="34" charset="0"/>
              </a:rPr>
              <a:t>-</a:t>
            </a:r>
            <a:r>
              <a:rPr lang="es-ES" sz="2400" dirty="0" smtClean="0">
                <a:latin typeface="Arial" panose="020B0604020202020204" pitchFamily="34" charset="0"/>
                <a:ea typeface="Calibri" panose="020F0502020204030204" pitchFamily="34" charset="0"/>
              </a:rPr>
              <a:t>Caracterizar la dispensarizacion como actividad de la MGI</a:t>
            </a:r>
          </a:p>
          <a:p>
            <a:r>
              <a:rPr lang="es-ES" sz="2400" dirty="0" smtClean="0">
                <a:latin typeface="Arial" panose="020B0604020202020204" pitchFamily="34" charset="0"/>
                <a:ea typeface="Calibri" panose="020F0502020204030204" pitchFamily="34" charset="0"/>
              </a:rPr>
              <a:t>-Identificar al ingreso en el hogar como una acción multidisciplinaria del equipo de salud.</a:t>
            </a:r>
          </a:p>
          <a:p>
            <a:r>
              <a:rPr lang="es-ES" sz="2400" dirty="0" smtClean="0">
                <a:latin typeface="Arial" panose="020B0604020202020204" pitchFamily="34" charset="0"/>
                <a:ea typeface="Calibri" panose="020F0502020204030204" pitchFamily="34" charset="0"/>
              </a:rPr>
              <a:t>-Caracterizar la atención </a:t>
            </a:r>
            <a:r>
              <a:rPr lang="es-ES" sz="2400" dirty="0">
                <a:latin typeface="Arial" panose="020B0604020202020204" pitchFamily="34" charset="0"/>
                <a:ea typeface="Calibri" panose="020F0502020204030204" pitchFamily="34" charset="0"/>
              </a:rPr>
              <a:t>al paciente en estadio </a:t>
            </a:r>
            <a:r>
              <a:rPr lang="es-ES" sz="2400" dirty="0" smtClean="0">
                <a:latin typeface="Arial" panose="020B0604020202020204" pitchFamily="34" charset="0"/>
                <a:ea typeface="Calibri" panose="020F0502020204030204" pitchFamily="34" charset="0"/>
              </a:rPr>
              <a:t>terminal</a:t>
            </a:r>
          </a:p>
          <a:p>
            <a:endParaRPr lang="es-ES" dirty="0"/>
          </a:p>
        </p:txBody>
      </p:sp>
    </p:spTree>
    <p:extLst>
      <p:ext uri="{BB962C8B-B14F-4D97-AF65-F5344CB8AC3E}">
        <p14:creationId xmlns:p14="http://schemas.microsoft.com/office/powerpoint/2010/main" val="3557958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5 Marcador de número de diapositiva"/>
          <p:cNvSpPr>
            <a:spLocks noGrp="1"/>
          </p:cNvSpPr>
          <p:nvPr>
            <p:ph type="sldNum" sz="quarter" idx="12"/>
          </p:nvPr>
        </p:nvSpPr>
        <p:spPr>
          <a:noFill/>
        </p:spPr>
        <p:txBody>
          <a:bodyPr/>
          <a:lstStyle/>
          <a:p>
            <a:fld id="{A43BB955-024B-4153-8859-517087002F52}" type="slidenum">
              <a:rPr lang="es-ES" smtClean="0">
                <a:latin typeface="Arial" charset="0"/>
              </a:rPr>
              <a:pPr/>
              <a:t>10</a:t>
            </a:fld>
            <a:endParaRPr lang="es-ES" smtClean="0">
              <a:latin typeface="Arial" charset="0"/>
            </a:endParaRPr>
          </a:p>
        </p:txBody>
      </p:sp>
      <p:sp>
        <p:nvSpPr>
          <p:cNvPr id="12291" name="Rectangle 2"/>
          <p:cNvSpPr>
            <a:spLocks noGrp="1" noChangeArrowheads="1"/>
          </p:cNvSpPr>
          <p:nvPr>
            <p:ph type="title"/>
          </p:nvPr>
        </p:nvSpPr>
        <p:spPr>
          <a:xfrm>
            <a:off x="609600" y="274639"/>
            <a:ext cx="10972800" cy="657225"/>
          </a:xfrm>
        </p:spPr>
        <p:txBody>
          <a:bodyPr/>
          <a:lstStyle/>
          <a:p>
            <a:pPr eaLnBrk="1" hangingPunct="1"/>
            <a:r>
              <a:rPr lang="es-ES" sz="3600" dirty="0" smtClean="0">
                <a:solidFill>
                  <a:schemeClr val="tx1"/>
                </a:solidFill>
              </a:rPr>
              <a:t>Grupo de </a:t>
            </a:r>
            <a:r>
              <a:rPr lang="es-ES" sz="3600" dirty="0" err="1" smtClean="0">
                <a:solidFill>
                  <a:schemeClr val="tx1"/>
                </a:solidFill>
              </a:rPr>
              <a:t>dispensarización</a:t>
            </a:r>
            <a:endParaRPr lang="es-ES" sz="3600" dirty="0" smtClean="0">
              <a:solidFill>
                <a:schemeClr val="tx1"/>
              </a:solidFill>
            </a:endParaRPr>
          </a:p>
        </p:txBody>
      </p:sp>
      <p:sp>
        <p:nvSpPr>
          <p:cNvPr id="12292" name="Oval 4"/>
          <p:cNvSpPr>
            <a:spLocks noChangeArrowheads="1"/>
          </p:cNvSpPr>
          <p:nvPr/>
        </p:nvSpPr>
        <p:spPr bwMode="auto">
          <a:xfrm>
            <a:off x="3225800" y="1141414"/>
            <a:ext cx="6138333" cy="2098675"/>
          </a:xfrm>
          <a:prstGeom prst="ellipse">
            <a:avLst/>
          </a:prstGeom>
          <a:noFill/>
          <a:ln w="9525">
            <a:solidFill>
              <a:schemeClr val="tx1"/>
            </a:solidFill>
            <a:round/>
            <a:headEnd/>
            <a:tailEnd/>
          </a:ln>
        </p:spPr>
        <p:txBody>
          <a:bodyPr wrap="none" anchor="ctr"/>
          <a:lstStyle/>
          <a:p>
            <a:r>
              <a:rPr lang="es-ES" sz="2800"/>
              <a:t>Grupo I</a:t>
            </a:r>
          </a:p>
          <a:p>
            <a:r>
              <a:rPr lang="es-ES" sz="2800"/>
              <a:t>Personas</a:t>
            </a:r>
          </a:p>
          <a:p>
            <a:r>
              <a:rPr lang="es-ES" sz="2800"/>
              <a:t>supuestamente sanas</a:t>
            </a:r>
          </a:p>
        </p:txBody>
      </p:sp>
      <p:sp>
        <p:nvSpPr>
          <p:cNvPr id="12293" name="Rectangle 6"/>
          <p:cNvSpPr>
            <a:spLocks noChangeArrowheads="1"/>
          </p:cNvSpPr>
          <p:nvPr/>
        </p:nvSpPr>
        <p:spPr bwMode="auto">
          <a:xfrm>
            <a:off x="609601" y="3902075"/>
            <a:ext cx="9866488" cy="2286000"/>
          </a:xfrm>
          <a:prstGeom prst="rect">
            <a:avLst/>
          </a:prstGeom>
          <a:noFill/>
          <a:ln w="9525">
            <a:solidFill>
              <a:schemeClr val="tx1"/>
            </a:solidFill>
            <a:miter lim="800000"/>
            <a:headEnd/>
            <a:tailEnd/>
          </a:ln>
        </p:spPr>
        <p:txBody>
          <a:bodyPr wrap="none" anchor="ctr"/>
          <a:lstStyle/>
          <a:p>
            <a:pPr marL="342900" indent="-342900">
              <a:buFont typeface="Symbol" pitchFamily="18" charset="2"/>
              <a:buNone/>
            </a:pPr>
            <a:r>
              <a:rPr lang="es-ES_tradnl" sz="2800" dirty="0"/>
              <a:t>No tienen riesgo, no daño a la salud, ni</a:t>
            </a:r>
          </a:p>
          <a:p>
            <a:pPr marL="342900" indent="-342900">
              <a:buFont typeface="Symbol" pitchFamily="18" charset="2"/>
              <a:buNone/>
            </a:pPr>
            <a:r>
              <a:rPr lang="es-ES_tradnl" sz="2800" dirty="0"/>
              <a:t>discapacidad y enfrentan los problemas</a:t>
            </a:r>
          </a:p>
          <a:p>
            <a:pPr marL="342900" indent="-342900">
              <a:buFont typeface="Symbol" pitchFamily="18" charset="2"/>
              <a:buNone/>
            </a:pPr>
            <a:r>
              <a:rPr lang="es-ES_tradnl" sz="2800" dirty="0"/>
              <a:t>de la vida cotidiana con </a:t>
            </a:r>
            <a:r>
              <a:rPr lang="es-ES_tradnl" sz="2800" dirty="0" smtClean="0"/>
              <a:t> responsabilidad</a:t>
            </a:r>
            <a:r>
              <a:rPr lang="es-ES_tradnl" sz="2800" dirty="0"/>
              <a:t>, según las etapas</a:t>
            </a:r>
          </a:p>
          <a:p>
            <a:pPr marL="342900" indent="-342900">
              <a:buFont typeface="Symbol" pitchFamily="18" charset="2"/>
              <a:buNone/>
            </a:pPr>
            <a:r>
              <a:rPr lang="es-ES_tradnl" sz="2800" dirty="0"/>
              <a:t>del crecimiento y desarrollo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5 Marcador de número de diapositiva"/>
          <p:cNvSpPr>
            <a:spLocks noGrp="1"/>
          </p:cNvSpPr>
          <p:nvPr>
            <p:ph type="sldNum" sz="quarter" idx="12"/>
          </p:nvPr>
        </p:nvSpPr>
        <p:spPr>
          <a:noFill/>
        </p:spPr>
        <p:txBody>
          <a:bodyPr/>
          <a:lstStyle/>
          <a:p>
            <a:fld id="{69826273-9ACA-43CC-9CB4-8CDEA1C24A77}" type="slidenum">
              <a:rPr lang="es-ES" smtClean="0">
                <a:latin typeface="Arial" charset="0"/>
              </a:rPr>
              <a:pPr/>
              <a:t>11</a:t>
            </a:fld>
            <a:endParaRPr lang="es-ES" smtClean="0">
              <a:latin typeface="Arial" charset="0"/>
            </a:endParaRPr>
          </a:p>
        </p:txBody>
      </p:sp>
      <p:sp>
        <p:nvSpPr>
          <p:cNvPr id="13315" name="Rectangle 2"/>
          <p:cNvSpPr>
            <a:spLocks noGrp="1" noChangeArrowheads="1"/>
          </p:cNvSpPr>
          <p:nvPr>
            <p:ph type="title"/>
          </p:nvPr>
        </p:nvSpPr>
        <p:spPr>
          <a:xfrm>
            <a:off x="609600" y="274639"/>
            <a:ext cx="10972800" cy="936625"/>
          </a:xfrm>
        </p:spPr>
        <p:txBody>
          <a:bodyPr/>
          <a:lstStyle/>
          <a:p>
            <a:pPr eaLnBrk="1" hangingPunct="1"/>
            <a:r>
              <a:rPr lang="es-ES" sz="4000" dirty="0" smtClean="0">
                <a:solidFill>
                  <a:schemeClr val="tx1"/>
                </a:solidFill>
              </a:rPr>
              <a:t>Grupos de </a:t>
            </a:r>
            <a:r>
              <a:rPr lang="es-ES" sz="4000" dirty="0" err="1" smtClean="0">
                <a:solidFill>
                  <a:schemeClr val="tx1"/>
                </a:solidFill>
              </a:rPr>
              <a:t>dispensarización</a:t>
            </a:r>
            <a:r>
              <a:rPr lang="es-ES" sz="4000" dirty="0" smtClean="0">
                <a:solidFill>
                  <a:schemeClr val="tx1"/>
                </a:solidFill>
              </a:rPr>
              <a:t> II</a:t>
            </a:r>
          </a:p>
        </p:txBody>
      </p:sp>
      <p:sp>
        <p:nvSpPr>
          <p:cNvPr id="13316" name="Oval 4"/>
          <p:cNvSpPr>
            <a:spLocks noGrp="1" noChangeArrowheads="1"/>
          </p:cNvSpPr>
          <p:nvPr>
            <p:ph type="body" idx="1"/>
          </p:nvPr>
        </p:nvSpPr>
        <p:spPr>
          <a:xfrm>
            <a:off x="3299884" y="1176339"/>
            <a:ext cx="5799667" cy="2097087"/>
          </a:xfrm>
          <a:prstGeom prst="ellipse">
            <a:avLst/>
          </a:prstGeom>
          <a:noFill/>
          <a:ln>
            <a:solidFill>
              <a:schemeClr val="tx1"/>
            </a:solidFill>
            <a:round/>
          </a:ln>
        </p:spPr>
        <p:txBody>
          <a:bodyPr>
            <a:normAutofit lnSpcReduction="10000"/>
          </a:bodyPr>
          <a:lstStyle/>
          <a:p>
            <a:pPr algn="ctr" eaLnBrk="1" hangingPunct="1">
              <a:lnSpc>
                <a:spcPct val="90000"/>
              </a:lnSpc>
              <a:buFontTx/>
              <a:buNone/>
            </a:pPr>
            <a:r>
              <a:rPr lang="es-ES" sz="2800" smtClean="0"/>
              <a:t>Grupo II</a:t>
            </a:r>
          </a:p>
          <a:p>
            <a:pPr algn="ctr" eaLnBrk="1" hangingPunct="1">
              <a:lnSpc>
                <a:spcPct val="90000"/>
              </a:lnSpc>
              <a:buFontTx/>
              <a:buNone/>
            </a:pPr>
            <a:r>
              <a:rPr lang="es-ES" sz="2800" smtClean="0"/>
              <a:t>Personas </a:t>
            </a:r>
          </a:p>
          <a:p>
            <a:pPr algn="ctr" eaLnBrk="1" hangingPunct="1">
              <a:lnSpc>
                <a:spcPct val="90000"/>
              </a:lnSpc>
              <a:buFontTx/>
              <a:buNone/>
            </a:pPr>
            <a:r>
              <a:rPr lang="es-ES" sz="2800" smtClean="0"/>
              <a:t>con riesgo</a:t>
            </a:r>
          </a:p>
        </p:txBody>
      </p:sp>
      <p:sp>
        <p:nvSpPr>
          <p:cNvPr id="13317" name="Rectangle 5"/>
          <p:cNvSpPr>
            <a:spLocks noChangeArrowheads="1"/>
          </p:cNvSpPr>
          <p:nvPr/>
        </p:nvSpPr>
        <p:spPr bwMode="auto">
          <a:xfrm>
            <a:off x="372533" y="3746677"/>
            <a:ext cx="8918223" cy="2374900"/>
          </a:xfrm>
          <a:prstGeom prst="rect">
            <a:avLst/>
          </a:prstGeom>
          <a:noFill/>
          <a:ln w="9525">
            <a:solidFill>
              <a:schemeClr val="tx1"/>
            </a:solidFill>
            <a:miter lim="800000"/>
            <a:headEnd/>
            <a:tailEnd/>
          </a:ln>
        </p:spPr>
        <p:txBody>
          <a:bodyPr/>
          <a:lstStyle/>
          <a:p>
            <a:pPr marL="609600" indent="-609600"/>
            <a:r>
              <a:rPr lang="es-ES_tradnl" sz="2800" dirty="0" smtClean="0">
                <a:solidFill>
                  <a:srgbClr val="000000"/>
                </a:solidFill>
                <a:ea typeface="MS Gothic" pitchFamily="49" charset="-128"/>
                <a:cs typeface="Arial" charset="0"/>
              </a:rPr>
              <a:t>      Aquellas </a:t>
            </a:r>
            <a:r>
              <a:rPr lang="es-ES_tradnl" sz="2800" dirty="0">
                <a:solidFill>
                  <a:srgbClr val="000000"/>
                </a:solidFill>
                <a:ea typeface="MS Gothic" pitchFamily="49" charset="-128"/>
                <a:cs typeface="Arial" charset="0"/>
              </a:rPr>
              <a:t>expuestas a condiciones </a:t>
            </a:r>
            <a:r>
              <a:rPr lang="es-ES_tradnl" sz="2800" dirty="0" smtClean="0">
                <a:solidFill>
                  <a:srgbClr val="000000"/>
                </a:solidFill>
                <a:ea typeface="MS Gothic" pitchFamily="49" charset="-128"/>
                <a:cs typeface="Arial" charset="0"/>
              </a:rPr>
              <a:t> que </a:t>
            </a:r>
            <a:r>
              <a:rPr lang="es-ES_tradnl" sz="2800" dirty="0">
                <a:solidFill>
                  <a:srgbClr val="000000"/>
                </a:solidFill>
                <a:ea typeface="MS Gothic" pitchFamily="49" charset="-128"/>
                <a:cs typeface="Arial" charset="0"/>
              </a:rPr>
              <a:t>aumentan </a:t>
            </a:r>
            <a:r>
              <a:rPr lang="es-ES_tradnl" sz="2800" dirty="0" smtClean="0">
                <a:solidFill>
                  <a:srgbClr val="000000"/>
                </a:solidFill>
                <a:ea typeface="MS Gothic" pitchFamily="49" charset="-128"/>
                <a:cs typeface="Arial" charset="0"/>
              </a:rPr>
              <a:t>la vulnerabilidad </a:t>
            </a:r>
            <a:r>
              <a:rPr lang="es-ES_tradnl" sz="2800" dirty="0">
                <a:solidFill>
                  <a:srgbClr val="000000"/>
                </a:solidFill>
                <a:ea typeface="MS Gothic" pitchFamily="49" charset="-128"/>
                <a:cs typeface="Arial" charset="0"/>
              </a:rPr>
              <a:t>a sufrir daños a la </a:t>
            </a:r>
            <a:r>
              <a:rPr lang="es-ES_tradnl" sz="2800" dirty="0" smtClean="0">
                <a:solidFill>
                  <a:srgbClr val="000000"/>
                </a:solidFill>
                <a:ea typeface="MS Gothic" pitchFamily="49" charset="-128"/>
                <a:cs typeface="Arial" charset="0"/>
              </a:rPr>
              <a:t>salud, disminuyendo </a:t>
            </a:r>
            <a:r>
              <a:rPr lang="es-ES_tradnl" sz="2800" dirty="0">
                <a:solidFill>
                  <a:srgbClr val="000000"/>
                </a:solidFill>
                <a:ea typeface="MS Gothic" pitchFamily="49" charset="-128"/>
                <a:cs typeface="Arial" charset="0"/>
              </a:rPr>
              <a:t>la capacidad para enfrentar los problemas de la </a:t>
            </a:r>
            <a:r>
              <a:rPr lang="es-ES_tradnl" sz="2800" dirty="0" smtClean="0">
                <a:solidFill>
                  <a:srgbClr val="000000"/>
                </a:solidFill>
                <a:ea typeface="MS Gothic" pitchFamily="49" charset="-128"/>
                <a:cs typeface="Arial" charset="0"/>
              </a:rPr>
              <a:t>vida. Presentan factores de riesgo.</a:t>
            </a:r>
            <a:endParaRPr lang="es-ES" sz="2800" dirty="0">
              <a:solidFill>
                <a:srgbClr val="000000"/>
              </a:solidFill>
              <a:ea typeface="MS Gothic" pitchFamily="49" charset="-128"/>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5 Marcador de número de diapositiva"/>
          <p:cNvSpPr>
            <a:spLocks noGrp="1"/>
          </p:cNvSpPr>
          <p:nvPr>
            <p:ph type="sldNum" sz="quarter" idx="12"/>
          </p:nvPr>
        </p:nvSpPr>
        <p:spPr>
          <a:noFill/>
        </p:spPr>
        <p:txBody>
          <a:bodyPr/>
          <a:lstStyle/>
          <a:p>
            <a:fld id="{E66B9BEB-4120-4959-8339-236F32F2840B}" type="slidenum">
              <a:rPr lang="es-ES" smtClean="0">
                <a:latin typeface="Arial" charset="0"/>
              </a:rPr>
              <a:pPr/>
              <a:t>12</a:t>
            </a:fld>
            <a:endParaRPr lang="es-ES" smtClean="0">
              <a:latin typeface="Arial" charset="0"/>
            </a:endParaRPr>
          </a:p>
        </p:txBody>
      </p:sp>
      <p:sp>
        <p:nvSpPr>
          <p:cNvPr id="14339" name="Rectangle 2"/>
          <p:cNvSpPr>
            <a:spLocks noGrp="1" noChangeArrowheads="1"/>
          </p:cNvSpPr>
          <p:nvPr>
            <p:ph type="title"/>
          </p:nvPr>
        </p:nvSpPr>
        <p:spPr>
          <a:xfrm>
            <a:off x="609600" y="274639"/>
            <a:ext cx="10972800" cy="657225"/>
          </a:xfrm>
        </p:spPr>
        <p:txBody>
          <a:bodyPr/>
          <a:lstStyle/>
          <a:p>
            <a:pPr eaLnBrk="1" hangingPunct="1"/>
            <a:r>
              <a:rPr lang="es-ES" sz="3600" dirty="0" smtClean="0">
                <a:solidFill>
                  <a:schemeClr val="tx1"/>
                </a:solidFill>
              </a:rPr>
              <a:t>Grupos de dispensarización III y IV</a:t>
            </a:r>
          </a:p>
        </p:txBody>
      </p:sp>
      <p:sp>
        <p:nvSpPr>
          <p:cNvPr id="14340" name="Rectangle 3"/>
          <p:cNvSpPr>
            <a:spLocks noGrp="1" noChangeArrowheads="1"/>
          </p:cNvSpPr>
          <p:nvPr>
            <p:ph type="body" idx="1"/>
          </p:nvPr>
        </p:nvSpPr>
        <p:spPr>
          <a:xfrm>
            <a:off x="4929718" y="4371976"/>
            <a:ext cx="5523793" cy="1095375"/>
          </a:xfrm>
          <a:noFill/>
          <a:ln>
            <a:solidFill>
              <a:schemeClr val="tx1"/>
            </a:solidFill>
          </a:ln>
        </p:spPr>
        <p:txBody>
          <a:bodyPr/>
          <a:lstStyle/>
          <a:p>
            <a:pPr eaLnBrk="1" hangingPunct="1">
              <a:buFontTx/>
              <a:buNone/>
            </a:pPr>
            <a:r>
              <a:rPr lang="es-ES_tradnl" sz="2800" dirty="0" smtClean="0"/>
              <a:t>    Aquellas personas con minusvalía  o discapacidad </a:t>
            </a:r>
            <a:endParaRPr lang="es-ES" sz="2800" dirty="0" smtClean="0"/>
          </a:p>
        </p:txBody>
      </p:sp>
      <p:sp>
        <p:nvSpPr>
          <p:cNvPr id="14341" name="Oval 4"/>
          <p:cNvSpPr>
            <a:spLocks noChangeArrowheads="1"/>
          </p:cNvSpPr>
          <p:nvPr/>
        </p:nvSpPr>
        <p:spPr bwMode="auto">
          <a:xfrm>
            <a:off x="345018" y="1214438"/>
            <a:ext cx="3268133" cy="1930400"/>
          </a:xfrm>
          <a:prstGeom prst="ellipse">
            <a:avLst/>
          </a:prstGeom>
          <a:noFill/>
          <a:ln w="9525">
            <a:solidFill>
              <a:schemeClr val="tx1"/>
            </a:solidFill>
            <a:round/>
            <a:headEnd/>
            <a:tailEnd/>
          </a:ln>
        </p:spPr>
        <p:txBody>
          <a:bodyPr wrap="none" anchor="ctr"/>
          <a:lstStyle/>
          <a:p>
            <a:r>
              <a:rPr lang="es-ES" sz="2800"/>
              <a:t>Grupo III</a:t>
            </a:r>
          </a:p>
          <a:p>
            <a:r>
              <a:rPr lang="es-ES" sz="2800"/>
              <a:t>Personas</a:t>
            </a:r>
          </a:p>
          <a:p>
            <a:r>
              <a:rPr lang="es-ES" sz="2800"/>
              <a:t>enfermas</a:t>
            </a:r>
          </a:p>
        </p:txBody>
      </p:sp>
      <p:sp>
        <p:nvSpPr>
          <p:cNvPr id="14342" name="Line 5"/>
          <p:cNvSpPr>
            <a:spLocks noChangeShapeType="1"/>
          </p:cNvSpPr>
          <p:nvPr/>
        </p:nvSpPr>
        <p:spPr bwMode="auto">
          <a:xfrm>
            <a:off x="3596217" y="2047875"/>
            <a:ext cx="956733" cy="12700"/>
          </a:xfrm>
          <a:prstGeom prst="line">
            <a:avLst/>
          </a:prstGeom>
          <a:noFill/>
          <a:ln w="9525">
            <a:solidFill>
              <a:schemeClr val="tx1"/>
            </a:solidFill>
            <a:round/>
            <a:headEnd/>
            <a:tailEnd type="triangle" w="med" len="med"/>
          </a:ln>
        </p:spPr>
        <p:txBody>
          <a:bodyPr/>
          <a:lstStyle/>
          <a:p>
            <a:endParaRPr lang="es-ES"/>
          </a:p>
        </p:txBody>
      </p:sp>
      <p:sp>
        <p:nvSpPr>
          <p:cNvPr id="14343" name="Rectangle 6"/>
          <p:cNvSpPr>
            <a:spLocks noChangeArrowheads="1"/>
          </p:cNvSpPr>
          <p:nvPr/>
        </p:nvSpPr>
        <p:spPr bwMode="auto">
          <a:xfrm>
            <a:off x="4758267" y="1397001"/>
            <a:ext cx="5695244" cy="1471613"/>
          </a:xfrm>
          <a:prstGeom prst="rect">
            <a:avLst/>
          </a:prstGeom>
          <a:noFill/>
          <a:ln w="9525">
            <a:solidFill>
              <a:schemeClr val="tx1"/>
            </a:solidFill>
            <a:miter lim="800000"/>
            <a:headEnd/>
            <a:tailEnd/>
          </a:ln>
        </p:spPr>
        <p:txBody>
          <a:bodyPr wrap="none" anchor="ctr"/>
          <a:lstStyle/>
          <a:p>
            <a:pPr algn="l">
              <a:buFont typeface="Symbol" pitchFamily="18" charset="2"/>
              <a:buNone/>
            </a:pPr>
            <a:r>
              <a:rPr lang="es-ES_tradnl" sz="2800" dirty="0"/>
              <a:t>Aquellas personas con </a:t>
            </a:r>
          </a:p>
          <a:p>
            <a:pPr algn="l">
              <a:buFont typeface="Symbol" pitchFamily="18" charset="2"/>
              <a:buNone/>
            </a:pPr>
            <a:r>
              <a:rPr lang="es-ES_tradnl" sz="2800" dirty="0"/>
              <a:t>diagnóstico de enfermedades</a:t>
            </a:r>
          </a:p>
          <a:p>
            <a:pPr algn="l">
              <a:buFont typeface="Symbol" pitchFamily="18" charset="2"/>
              <a:buNone/>
            </a:pPr>
            <a:r>
              <a:rPr lang="es-ES_tradnl" sz="2800" dirty="0"/>
              <a:t>transmisibles y no transmisibles</a:t>
            </a:r>
            <a:endParaRPr lang="es-ES" sz="2800" dirty="0"/>
          </a:p>
        </p:txBody>
      </p:sp>
      <p:sp>
        <p:nvSpPr>
          <p:cNvPr id="14344" name="Oval 7"/>
          <p:cNvSpPr>
            <a:spLocks noChangeArrowheads="1"/>
          </p:cNvSpPr>
          <p:nvPr/>
        </p:nvSpPr>
        <p:spPr bwMode="auto">
          <a:xfrm>
            <a:off x="264585" y="3621089"/>
            <a:ext cx="3780367" cy="2503487"/>
          </a:xfrm>
          <a:prstGeom prst="ellipse">
            <a:avLst/>
          </a:prstGeom>
          <a:noFill/>
          <a:ln w="9525">
            <a:solidFill>
              <a:schemeClr val="tx1"/>
            </a:solidFill>
            <a:round/>
            <a:headEnd/>
            <a:tailEnd/>
          </a:ln>
        </p:spPr>
        <p:txBody>
          <a:bodyPr wrap="none" anchor="ctr"/>
          <a:lstStyle/>
          <a:p>
            <a:r>
              <a:rPr lang="es-ES" sz="2800"/>
              <a:t>Grupo IV</a:t>
            </a:r>
          </a:p>
          <a:p>
            <a:r>
              <a:rPr lang="es-ES" sz="2800"/>
              <a:t>Personas con </a:t>
            </a:r>
          </a:p>
          <a:p>
            <a:r>
              <a:rPr lang="es-ES" sz="2800"/>
              <a:t>discapacidades</a:t>
            </a:r>
          </a:p>
          <a:p>
            <a:r>
              <a:rPr lang="es-ES" sz="2800"/>
              <a:t> o minusvalías</a:t>
            </a:r>
          </a:p>
        </p:txBody>
      </p:sp>
      <p:sp>
        <p:nvSpPr>
          <p:cNvPr id="14345" name="Line 8"/>
          <p:cNvSpPr>
            <a:spLocks noChangeShapeType="1"/>
          </p:cNvSpPr>
          <p:nvPr/>
        </p:nvSpPr>
        <p:spPr bwMode="auto">
          <a:xfrm>
            <a:off x="4057651" y="4843464"/>
            <a:ext cx="656167" cy="3175"/>
          </a:xfrm>
          <a:prstGeom prst="line">
            <a:avLst/>
          </a:prstGeom>
          <a:noFill/>
          <a:ln w="9525">
            <a:solidFill>
              <a:schemeClr val="tx1"/>
            </a:solidFill>
            <a:round/>
            <a:headEnd/>
            <a:tailEnd type="triangle" w="med" len="med"/>
          </a:ln>
        </p:spPr>
        <p:txBody>
          <a:bodyPr/>
          <a:lstStyle/>
          <a:p>
            <a:endParaRPr lang="es-E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323840"/>
            <a:ext cx="10866966" cy="676285"/>
          </a:xfrm>
        </p:spPr>
        <p:txBody>
          <a:bodyPr>
            <a:normAutofit/>
          </a:bodyPr>
          <a:lstStyle/>
          <a:p>
            <a:r>
              <a:rPr lang="es-ES" sz="3200" dirty="0" smtClean="0">
                <a:solidFill>
                  <a:schemeClr val="tx1"/>
                </a:solidFill>
              </a:rPr>
              <a:t>Grupo IV o personas con discapacidades o minusvalías</a:t>
            </a:r>
            <a:endParaRPr lang="es-ES" sz="3200" dirty="0">
              <a:solidFill>
                <a:schemeClr val="tx1"/>
              </a:solidFill>
            </a:endParaRPr>
          </a:p>
        </p:txBody>
      </p:sp>
      <p:sp>
        <p:nvSpPr>
          <p:cNvPr id="3" name="Marcador de contenido 2"/>
          <p:cNvSpPr>
            <a:spLocks noGrp="1"/>
          </p:cNvSpPr>
          <p:nvPr>
            <p:ph idx="1"/>
          </p:nvPr>
        </p:nvSpPr>
        <p:spPr>
          <a:xfrm>
            <a:off x="677333" y="1246171"/>
            <a:ext cx="10866967" cy="5154618"/>
          </a:xfrm>
        </p:spPr>
        <p:txBody>
          <a:bodyPr>
            <a:noAutofit/>
          </a:bodyPr>
          <a:lstStyle/>
          <a:p>
            <a:r>
              <a:rPr lang="es-ES" sz="2400" dirty="0" smtClean="0">
                <a:solidFill>
                  <a:schemeClr val="tx1"/>
                </a:solidFill>
              </a:rPr>
              <a:t>Deficiencia: Perdida o anomalía de una estructura o función  psicológica, fisiológica o anatómica. Pueden ser temporales o permanentes. </a:t>
            </a:r>
            <a:r>
              <a:rPr lang="es-ES" sz="2400" dirty="0">
                <a:solidFill>
                  <a:schemeClr val="tx1"/>
                </a:solidFill>
              </a:rPr>
              <a:t>E</a:t>
            </a:r>
            <a:r>
              <a:rPr lang="es-ES" sz="2400" dirty="0" smtClean="0">
                <a:solidFill>
                  <a:schemeClr val="tx1"/>
                </a:solidFill>
              </a:rPr>
              <a:t>xteriorización de un estado patológico. (</a:t>
            </a:r>
            <a:r>
              <a:rPr lang="es-ES" sz="2400" dirty="0" err="1" smtClean="0">
                <a:solidFill>
                  <a:schemeClr val="tx1"/>
                </a:solidFill>
              </a:rPr>
              <a:t>Ej</a:t>
            </a:r>
            <a:r>
              <a:rPr lang="es-ES" sz="2400" dirty="0" smtClean="0">
                <a:solidFill>
                  <a:schemeClr val="tx1"/>
                </a:solidFill>
              </a:rPr>
              <a:t> deficiencia anatómica porque pierde pierna en accidente.)</a:t>
            </a:r>
          </a:p>
          <a:p>
            <a:r>
              <a:rPr lang="es-ES" sz="2400" dirty="0" smtClean="0">
                <a:solidFill>
                  <a:schemeClr val="tx1"/>
                </a:solidFill>
              </a:rPr>
              <a:t>Discapacidad: Restricción o ausencia debida a una deficiencia, de la capacidad de realizar una actividad dentro del margen que se considera normal para el ser humano. (Tiene una discapacidad motora por esta razón)</a:t>
            </a:r>
          </a:p>
          <a:p>
            <a:r>
              <a:rPr lang="es-ES" sz="2400" dirty="0" smtClean="0">
                <a:solidFill>
                  <a:schemeClr val="tx1"/>
                </a:solidFill>
              </a:rPr>
              <a:t>Minusvalía: Esta en relación con el  valor atribuido a la situación o experiencia de un individuo cuando se aparta de la norma. Se caracteriza por la discordancia entre el rendimiento del individuo y las expectativas del mismo o del grupo al que pertenece. Tiene una minusvalía porque su deficiencia no le permite ganar en el maratón. </a:t>
            </a:r>
          </a:p>
        </p:txBody>
      </p:sp>
    </p:spTree>
    <p:extLst>
      <p:ext uri="{BB962C8B-B14F-4D97-AF65-F5344CB8AC3E}">
        <p14:creationId xmlns:p14="http://schemas.microsoft.com/office/powerpoint/2010/main" val="1696884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5 Marcador de número de diapositiva"/>
          <p:cNvSpPr>
            <a:spLocks noGrp="1"/>
          </p:cNvSpPr>
          <p:nvPr>
            <p:ph type="sldNum" sz="quarter" idx="12"/>
          </p:nvPr>
        </p:nvSpPr>
        <p:spPr>
          <a:noFill/>
        </p:spPr>
        <p:txBody>
          <a:bodyPr/>
          <a:lstStyle/>
          <a:p>
            <a:fld id="{59EDF08E-3DBF-41E9-B6B7-54EB5FF0910E}" type="slidenum">
              <a:rPr lang="es-ES" smtClean="0">
                <a:latin typeface="Arial" charset="0"/>
              </a:rPr>
              <a:pPr/>
              <a:t>14</a:t>
            </a:fld>
            <a:endParaRPr lang="es-ES" smtClean="0">
              <a:latin typeface="Arial" charset="0"/>
            </a:endParaRPr>
          </a:p>
        </p:txBody>
      </p:sp>
      <p:sp>
        <p:nvSpPr>
          <p:cNvPr id="16387" name="Rectangle 2"/>
          <p:cNvSpPr>
            <a:spLocks noGrp="1" noChangeArrowheads="1"/>
          </p:cNvSpPr>
          <p:nvPr>
            <p:ph type="title"/>
          </p:nvPr>
        </p:nvSpPr>
        <p:spPr>
          <a:xfrm>
            <a:off x="609600" y="274639"/>
            <a:ext cx="10991851" cy="928687"/>
          </a:xfrm>
        </p:spPr>
        <p:txBody>
          <a:bodyPr/>
          <a:lstStyle/>
          <a:p>
            <a:pPr eaLnBrk="1" hangingPunct="1"/>
            <a:r>
              <a:rPr lang="es-ES" sz="3600" dirty="0" smtClean="0">
                <a:solidFill>
                  <a:schemeClr val="tx1"/>
                </a:solidFill>
              </a:rPr>
              <a:t>            Evaluación Integral a la familia</a:t>
            </a:r>
          </a:p>
        </p:txBody>
      </p:sp>
      <p:sp>
        <p:nvSpPr>
          <p:cNvPr id="16388" name="Rectangle 6"/>
          <p:cNvSpPr>
            <a:spLocks noChangeArrowheads="1"/>
          </p:cNvSpPr>
          <p:nvPr/>
        </p:nvSpPr>
        <p:spPr bwMode="auto">
          <a:xfrm>
            <a:off x="452967" y="1300164"/>
            <a:ext cx="5312833" cy="1709737"/>
          </a:xfrm>
          <a:prstGeom prst="rect">
            <a:avLst/>
          </a:prstGeom>
          <a:noFill/>
          <a:ln w="9525" algn="ctr">
            <a:solidFill>
              <a:schemeClr val="tx1"/>
            </a:solidFill>
            <a:miter lim="800000"/>
            <a:headEnd/>
            <a:tailEnd/>
          </a:ln>
        </p:spPr>
        <p:txBody>
          <a:bodyPr wrap="none" anchor="ctr"/>
          <a:lstStyle/>
          <a:p>
            <a:endParaRPr lang="es-ES"/>
          </a:p>
        </p:txBody>
      </p:sp>
      <p:sp>
        <p:nvSpPr>
          <p:cNvPr id="16389" name="Rectangle 7"/>
          <p:cNvSpPr>
            <a:spLocks noChangeArrowheads="1"/>
          </p:cNvSpPr>
          <p:nvPr/>
        </p:nvSpPr>
        <p:spPr bwMode="auto">
          <a:xfrm>
            <a:off x="450851" y="1350963"/>
            <a:ext cx="5312833" cy="1015663"/>
          </a:xfrm>
          <a:prstGeom prst="rect">
            <a:avLst/>
          </a:prstGeom>
          <a:noFill/>
          <a:ln w="9525" algn="ctr">
            <a:noFill/>
            <a:miter lim="800000"/>
            <a:headEnd/>
            <a:tailEnd/>
          </a:ln>
        </p:spPr>
        <p:txBody>
          <a:bodyPr>
            <a:spAutoFit/>
          </a:bodyPr>
          <a:lstStyle/>
          <a:p>
            <a:r>
              <a:rPr lang="es-ES" sz="2800"/>
              <a:t>Estructura y composición de la familia</a:t>
            </a:r>
            <a:r>
              <a:rPr lang="es-ES" sz="3200"/>
              <a:t> </a:t>
            </a:r>
          </a:p>
        </p:txBody>
      </p:sp>
      <p:sp>
        <p:nvSpPr>
          <p:cNvPr id="16390" name="Rectangle 8"/>
          <p:cNvSpPr>
            <a:spLocks noChangeArrowheads="1"/>
          </p:cNvSpPr>
          <p:nvPr/>
        </p:nvSpPr>
        <p:spPr bwMode="auto">
          <a:xfrm>
            <a:off x="6220884" y="3173414"/>
            <a:ext cx="5325533" cy="1552575"/>
          </a:xfrm>
          <a:prstGeom prst="rect">
            <a:avLst/>
          </a:prstGeom>
          <a:noFill/>
          <a:ln w="9525" algn="ctr">
            <a:solidFill>
              <a:schemeClr val="tx1"/>
            </a:solidFill>
            <a:miter lim="800000"/>
            <a:headEnd/>
            <a:tailEnd/>
          </a:ln>
        </p:spPr>
        <p:txBody>
          <a:bodyPr wrap="none" anchor="ctr"/>
          <a:lstStyle/>
          <a:p>
            <a:endParaRPr lang="es-ES"/>
          </a:p>
        </p:txBody>
      </p:sp>
      <p:sp>
        <p:nvSpPr>
          <p:cNvPr id="16391" name="Rectangle 9"/>
          <p:cNvSpPr>
            <a:spLocks noChangeArrowheads="1"/>
          </p:cNvSpPr>
          <p:nvPr/>
        </p:nvSpPr>
        <p:spPr bwMode="auto">
          <a:xfrm>
            <a:off x="6131985" y="3325813"/>
            <a:ext cx="5338233" cy="523220"/>
          </a:xfrm>
          <a:prstGeom prst="rect">
            <a:avLst/>
          </a:prstGeom>
          <a:noFill/>
          <a:ln w="9525" algn="ctr">
            <a:noFill/>
            <a:miter lim="800000"/>
            <a:headEnd/>
            <a:tailEnd/>
          </a:ln>
        </p:spPr>
        <p:txBody>
          <a:bodyPr>
            <a:spAutoFit/>
          </a:bodyPr>
          <a:lstStyle/>
          <a:p>
            <a:r>
              <a:rPr lang="es-ES" sz="2800"/>
              <a:t>Condiciones materiales de vida </a:t>
            </a:r>
          </a:p>
        </p:txBody>
      </p:sp>
      <p:sp>
        <p:nvSpPr>
          <p:cNvPr id="16392" name="Rectangle 11"/>
          <p:cNvSpPr>
            <a:spLocks noChangeArrowheads="1"/>
          </p:cNvSpPr>
          <p:nvPr/>
        </p:nvSpPr>
        <p:spPr bwMode="auto">
          <a:xfrm>
            <a:off x="469900" y="3144839"/>
            <a:ext cx="5276851" cy="1614487"/>
          </a:xfrm>
          <a:prstGeom prst="rect">
            <a:avLst/>
          </a:prstGeom>
          <a:noFill/>
          <a:ln w="9525" algn="ctr">
            <a:solidFill>
              <a:schemeClr val="tx1"/>
            </a:solidFill>
            <a:miter lim="800000"/>
            <a:headEnd/>
            <a:tailEnd/>
          </a:ln>
        </p:spPr>
        <p:txBody>
          <a:bodyPr wrap="none" anchor="ctr"/>
          <a:lstStyle/>
          <a:p>
            <a:endParaRPr lang="es-ES"/>
          </a:p>
        </p:txBody>
      </p:sp>
      <p:sp>
        <p:nvSpPr>
          <p:cNvPr id="16393" name="Rectangle 12"/>
          <p:cNvSpPr>
            <a:spLocks noChangeArrowheads="1"/>
          </p:cNvSpPr>
          <p:nvPr/>
        </p:nvSpPr>
        <p:spPr bwMode="auto">
          <a:xfrm>
            <a:off x="6189133" y="1300164"/>
            <a:ext cx="5257800" cy="1697037"/>
          </a:xfrm>
          <a:prstGeom prst="rect">
            <a:avLst/>
          </a:prstGeom>
          <a:noFill/>
          <a:ln w="9525" algn="ctr">
            <a:solidFill>
              <a:schemeClr val="tx1"/>
            </a:solidFill>
            <a:miter lim="800000"/>
            <a:headEnd/>
            <a:tailEnd/>
          </a:ln>
        </p:spPr>
        <p:txBody>
          <a:bodyPr wrap="none" anchor="ctr"/>
          <a:lstStyle/>
          <a:p>
            <a:endParaRPr lang="es-ES"/>
          </a:p>
        </p:txBody>
      </p:sp>
      <p:sp>
        <p:nvSpPr>
          <p:cNvPr id="16394" name="Rectangle 14"/>
          <p:cNvSpPr>
            <a:spLocks noChangeArrowheads="1"/>
          </p:cNvSpPr>
          <p:nvPr/>
        </p:nvSpPr>
        <p:spPr bwMode="auto">
          <a:xfrm>
            <a:off x="624418" y="3270251"/>
            <a:ext cx="5041900" cy="781752"/>
          </a:xfrm>
          <a:prstGeom prst="rect">
            <a:avLst/>
          </a:prstGeom>
          <a:noFill/>
          <a:ln w="9525" algn="ctr">
            <a:noFill/>
            <a:miter lim="800000"/>
            <a:headEnd/>
            <a:tailEnd/>
          </a:ln>
        </p:spPr>
        <p:txBody>
          <a:bodyPr>
            <a:spAutoFit/>
          </a:bodyPr>
          <a:lstStyle/>
          <a:p>
            <a:pPr marL="342900" indent="-342900">
              <a:lnSpc>
                <a:spcPct val="80000"/>
              </a:lnSpc>
              <a:spcBef>
                <a:spcPct val="20000"/>
              </a:spcBef>
            </a:pPr>
            <a:r>
              <a:rPr lang="es-ES" sz="2800"/>
              <a:t>Salud de los integrantes de la familia </a:t>
            </a:r>
          </a:p>
        </p:txBody>
      </p:sp>
      <p:sp>
        <p:nvSpPr>
          <p:cNvPr id="16395" name="Rectangle 15"/>
          <p:cNvSpPr>
            <a:spLocks noChangeArrowheads="1"/>
          </p:cNvSpPr>
          <p:nvPr/>
        </p:nvSpPr>
        <p:spPr bwMode="auto">
          <a:xfrm>
            <a:off x="6034618" y="1536700"/>
            <a:ext cx="5304367" cy="437043"/>
          </a:xfrm>
          <a:prstGeom prst="rect">
            <a:avLst/>
          </a:prstGeom>
          <a:noFill/>
          <a:ln w="9525" algn="ctr">
            <a:noFill/>
            <a:miter lim="800000"/>
            <a:headEnd/>
            <a:tailEnd/>
          </a:ln>
        </p:spPr>
        <p:txBody>
          <a:bodyPr>
            <a:spAutoFit/>
          </a:bodyPr>
          <a:lstStyle/>
          <a:p>
            <a:pPr marL="342900" indent="-342900" algn="l">
              <a:lnSpc>
                <a:spcPct val="80000"/>
              </a:lnSpc>
              <a:spcBef>
                <a:spcPct val="20000"/>
              </a:spcBef>
            </a:pPr>
            <a:r>
              <a:rPr lang="es-ES"/>
              <a:t>    </a:t>
            </a:r>
            <a:r>
              <a:rPr lang="es-ES" sz="2800"/>
              <a:t>Funcionamiento Familiar </a:t>
            </a:r>
          </a:p>
        </p:txBody>
      </p:sp>
      <p:sp>
        <p:nvSpPr>
          <p:cNvPr id="16396" name="Rectangle 18"/>
          <p:cNvSpPr>
            <a:spLocks noChangeArrowheads="1"/>
          </p:cNvSpPr>
          <p:nvPr/>
        </p:nvSpPr>
        <p:spPr bwMode="auto">
          <a:xfrm>
            <a:off x="461434" y="4949825"/>
            <a:ext cx="5314951" cy="1373188"/>
          </a:xfrm>
          <a:prstGeom prst="rect">
            <a:avLst/>
          </a:prstGeom>
          <a:noFill/>
          <a:ln w="9525" algn="ctr">
            <a:solidFill>
              <a:schemeClr val="tx1"/>
            </a:solidFill>
            <a:miter lim="800000"/>
            <a:headEnd/>
            <a:tailEnd/>
          </a:ln>
        </p:spPr>
        <p:txBody>
          <a:bodyPr wrap="none" anchor="ctr"/>
          <a:lstStyle/>
          <a:p>
            <a:r>
              <a:rPr lang="es-ES" sz="2800"/>
              <a:t>Familia sin problema </a:t>
            </a:r>
          </a:p>
          <a:p>
            <a:r>
              <a:rPr lang="es-ES" sz="2800"/>
              <a:t>de  salud</a:t>
            </a:r>
          </a:p>
        </p:txBody>
      </p:sp>
      <p:sp>
        <p:nvSpPr>
          <p:cNvPr id="16397" name="Rectangle 19"/>
          <p:cNvSpPr>
            <a:spLocks noChangeArrowheads="1"/>
          </p:cNvSpPr>
          <p:nvPr/>
        </p:nvSpPr>
        <p:spPr bwMode="auto">
          <a:xfrm>
            <a:off x="6208185" y="4933950"/>
            <a:ext cx="5439833" cy="1403350"/>
          </a:xfrm>
          <a:prstGeom prst="rect">
            <a:avLst/>
          </a:prstGeom>
          <a:noFill/>
          <a:ln w="9525" algn="ctr">
            <a:solidFill>
              <a:schemeClr val="tx1"/>
            </a:solidFill>
            <a:miter lim="800000"/>
            <a:headEnd/>
            <a:tailEnd/>
          </a:ln>
        </p:spPr>
        <p:txBody>
          <a:bodyPr wrap="none" anchor="ctr"/>
          <a:lstStyle/>
          <a:p>
            <a:endParaRPr lang="es-ES"/>
          </a:p>
        </p:txBody>
      </p:sp>
      <p:sp>
        <p:nvSpPr>
          <p:cNvPr id="16398" name="Rectangle 20"/>
          <p:cNvSpPr>
            <a:spLocks noChangeArrowheads="1"/>
          </p:cNvSpPr>
          <p:nvPr/>
        </p:nvSpPr>
        <p:spPr bwMode="auto">
          <a:xfrm>
            <a:off x="6373285" y="4935539"/>
            <a:ext cx="5166783" cy="954107"/>
          </a:xfrm>
          <a:prstGeom prst="rect">
            <a:avLst/>
          </a:prstGeom>
          <a:noFill/>
          <a:ln w="9525" algn="ctr">
            <a:noFill/>
            <a:miter lim="800000"/>
            <a:headEnd/>
            <a:tailEnd/>
          </a:ln>
        </p:spPr>
        <p:txBody>
          <a:bodyPr anchor="ctr">
            <a:spAutoFit/>
          </a:bodyPr>
          <a:lstStyle/>
          <a:p>
            <a:pPr algn="just">
              <a:buFont typeface="Symbol" pitchFamily="18" charset="2"/>
              <a:buNone/>
            </a:pPr>
            <a:r>
              <a:rPr lang="es-ES"/>
              <a:t> </a:t>
            </a:r>
            <a:r>
              <a:rPr lang="es-ES" sz="2800"/>
              <a:t>Familia con problema </a:t>
            </a:r>
          </a:p>
          <a:p>
            <a:pPr algn="just">
              <a:buFont typeface="Symbol" pitchFamily="18" charset="2"/>
              <a:buNone/>
            </a:pPr>
            <a:r>
              <a:rPr lang="es-ES" sz="2800"/>
              <a:t>de salud en la esfera (s)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37507"/>
            <a:ext cx="8596668" cy="605642"/>
          </a:xfrm>
        </p:spPr>
        <p:txBody>
          <a:bodyPr>
            <a:normAutofit/>
          </a:bodyPr>
          <a:lstStyle/>
          <a:p>
            <a:r>
              <a:rPr lang="es-ES" sz="2400" dirty="0" smtClean="0">
                <a:solidFill>
                  <a:schemeClr val="tx1"/>
                </a:solidFill>
              </a:rPr>
              <a:t>Frecuencia de evaluación del paciente</a:t>
            </a:r>
            <a:endParaRPr lang="es-ES" sz="2400" dirty="0">
              <a:solidFill>
                <a:schemeClr val="tx1"/>
              </a:solidFill>
            </a:endParaRPr>
          </a:p>
        </p:txBody>
      </p:sp>
      <p:sp>
        <p:nvSpPr>
          <p:cNvPr id="3" name="Marcador de contenido 2"/>
          <p:cNvSpPr>
            <a:spLocks noGrp="1"/>
          </p:cNvSpPr>
          <p:nvPr>
            <p:ph idx="1"/>
          </p:nvPr>
        </p:nvSpPr>
        <p:spPr>
          <a:xfrm>
            <a:off x="273132" y="950026"/>
            <a:ext cx="10854047" cy="5091337"/>
          </a:xfrm>
        </p:spPr>
        <p:txBody>
          <a:bodyPr/>
          <a:lstStyle/>
          <a:p>
            <a:r>
              <a:rPr lang="es-ES" dirty="0" smtClean="0"/>
              <a:t>De acuerdo al grupo dispensarial al que pertenece el paciente se le realizara las evaluaciones periódicas como parte del </a:t>
            </a:r>
            <a:r>
              <a:rPr lang="es-ES" u="sng" dirty="0" smtClean="0"/>
              <a:t>seguimiento periódico</a:t>
            </a:r>
            <a:r>
              <a:rPr lang="es-ES" dirty="0" smtClean="0"/>
              <a:t> que cada año debe recibir. </a:t>
            </a:r>
          </a:p>
          <a:p>
            <a:pPr marL="0" indent="0">
              <a:buNone/>
            </a:pPr>
            <a:r>
              <a:rPr lang="es-ES" dirty="0"/>
              <a:t> </a:t>
            </a:r>
            <a:r>
              <a:rPr lang="es-ES" dirty="0" smtClean="0"/>
              <a:t>     </a:t>
            </a:r>
            <a:r>
              <a:rPr lang="es-ES" b="1" u="sng" dirty="0"/>
              <a:t>S</a:t>
            </a:r>
            <a:r>
              <a:rPr lang="es-ES" b="1" u="sng" dirty="0" smtClean="0"/>
              <a:t>eguimiento periódico</a:t>
            </a:r>
            <a:r>
              <a:rPr lang="es-ES" dirty="0" smtClean="0"/>
              <a:t>: </a:t>
            </a:r>
          </a:p>
          <a:p>
            <a:pPr marL="0" indent="0">
              <a:buNone/>
            </a:pPr>
            <a:r>
              <a:rPr lang="es-ES" dirty="0" smtClean="0"/>
              <a:t>Vigilancia periódica de un aspecto concreto de la  situación  de salud del individuo. Se reflejara en la historia clínica el aspecto o riesgo que se vigila y  el medico determinara la periodicidad del seguimiento. </a:t>
            </a:r>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val="1900133002"/>
              </p:ext>
            </p:extLst>
          </p:nvPr>
        </p:nvGraphicFramePr>
        <p:xfrm>
          <a:off x="580130" y="3143148"/>
          <a:ext cx="9595263" cy="2514395"/>
        </p:xfrm>
        <a:graphic>
          <a:graphicData uri="http://schemas.openxmlformats.org/drawingml/2006/table">
            <a:tbl>
              <a:tblPr firstRow="1" bandRow="1">
                <a:tableStyleId>{5C22544A-7EE6-4342-B048-85BDC9FD1C3A}</a:tableStyleId>
              </a:tblPr>
              <a:tblGrid>
                <a:gridCol w="3621976">
                  <a:extLst>
                    <a:ext uri="{9D8B030D-6E8A-4147-A177-3AD203B41FA5}">
                      <a16:colId xmlns:a16="http://schemas.microsoft.com/office/drawing/2014/main" val="20000"/>
                    </a:ext>
                  </a:extLst>
                </a:gridCol>
                <a:gridCol w="5973287">
                  <a:extLst>
                    <a:ext uri="{9D8B030D-6E8A-4147-A177-3AD203B41FA5}">
                      <a16:colId xmlns:a16="http://schemas.microsoft.com/office/drawing/2014/main" val="20001"/>
                    </a:ext>
                  </a:extLst>
                </a:gridCol>
              </a:tblGrid>
              <a:tr h="502879">
                <a:tc>
                  <a:txBody>
                    <a:bodyPr/>
                    <a:lstStyle/>
                    <a:p>
                      <a:pPr algn="ctr"/>
                      <a:r>
                        <a:rPr lang="es-ES" dirty="0" smtClean="0">
                          <a:solidFill>
                            <a:schemeClr val="tx1"/>
                          </a:solidFill>
                        </a:rPr>
                        <a:t>Grupo dispensarial </a:t>
                      </a:r>
                      <a:endParaRPr lang="es-ES" dirty="0">
                        <a:solidFill>
                          <a:schemeClr val="tx1"/>
                        </a:solidFill>
                      </a:endParaRPr>
                    </a:p>
                  </a:txBody>
                  <a:tcPr/>
                </a:tc>
                <a:tc>
                  <a:txBody>
                    <a:bodyPr/>
                    <a:lstStyle/>
                    <a:p>
                      <a:pPr algn="ctr"/>
                      <a:r>
                        <a:rPr lang="es-ES" dirty="0" smtClean="0">
                          <a:solidFill>
                            <a:schemeClr val="tx1"/>
                          </a:solidFill>
                        </a:rPr>
                        <a:t>Evaluaciones </a:t>
                      </a:r>
                      <a:endParaRPr lang="es-ES" dirty="0">
                        <a:solidFill>
                          <a:schemeClr val="tx1"/>
                        </a:solidFill>
                      </a:endParaRPr>
                    </a:p>
                  </a:txBody>
                  <a:tcPr/>
                </a:tc>
                <a:extLst>
                  <a:ext uri="{0D108BD9-81ED-4DB2-BD59-A6C34878D82A}">
                    <a16:rowId xmlns:a16="http://schemas.microsoft.com/office/drawing/2014/main" val="10000"/>
                  </a:ext>
                </a:extLst>
              </a:tr>
              <a:tr h="502879">
                <a:tc>
                  <a:txBody>
                    <a:bodyPr/>
                    <a:lstStyle/>
                    <a:p>
                      <a:pPr algn="ctr"/>
                      <a:r>
                        <a:rPr lang="es-ES" dirty="0" smtClean="0"/>
                        <a:t>Grupo</a:t>
                      </a:r>
                      <a:r>
                        <a:rPr lang="es-ES" baseline="0" dirty="0" smtClean="0"/>
                        <a:t> I</a:t>
                      </a:r>
                      <a:endParaRPr lang="es-ES" dirty="0"/>
                    </a:p>
                  </a:txBody>
                  <a:tcPr/>
                </a:tc>
                <a:tc>
                  <a:txBody>
                    <a:bodyPr/>
                    <a:lstStyle/>
                    <a:p>
                      <a:pPr algn="ctr"/>
                      <a:r>
                        <a:rPr lang="es-ES" dirty="0" smtClean="0"/>
                        <a:t>1 vez</a:t>
                      </a:r>
                      <a:r>
                        <a:rPr lang="es-ES" baseline="0" dirty="0" smtClean="0"/>
                        <a:t> al año en consulta</a:t>
                      </a:r>
                      <a:endParaRPr lang="es-ES" dirty="0"/>
                    </a:p>
                  </a:txBody>
                  <a:tcPr/>
                </a:tc>
                <a:extLst>
                  <a:ext uri="{0D108BD9-81ED-4DB2-BD59-A6C34878D82A}">
                    <a16:rowId xmlns:a16="http://schemas.microsoft.com/office/drawing/2014/main" val="10001"/>
                  </a:ext>
                </a:extLst>
              </a:tr>
              <a:tr h="502879">
                <a:tc>
                  <a:txBody>
                    <a:bodyPr/>
                    <a:lstStyle/>
                    <a:p>
                      <a:pPr algn="ctr"/>
                      <a:r>
                        <a:rPr lang="es-ES" dirty="0" smtClean="0"/>
                        <a:t>Grupo II</a:t>
                      </a:r>
                      <a:endParaRPr lang="es-ES" dirty="0"/>
                    </a:p>
                  </a:txBody>
                  <a:tcPr/>
                </a:tc>
                <a:tc>
                  <a:txBody>
                    <a:bodyPr/>
                    <a:lstStyle/>
                    <a:p>
                      <a:pPr algn="ctr"/>
                      <a:r>
                        <a:rPr lang="es-ES" dirty="0" smtClean="0"/>
                        <a:t>2 veces al año,</a:t>
                      </a:r>
                      <a:r>
                        <a:rPr lang="es-ES" baseline="0" dirty="0" smtClean="0"/>
                        <a:t> 1 en consulta y 1 en terreno</a:t>
                      </a:r>
                      <a:endParaRPr lang="es-ES" dirty="0"/>
                    </a:p>
                  </a:txBody>
                  <a:tcPr/>
                </a:tc>
                <a:extLst>
                  <a:ext uri="{0D108BD9-81ED-4DB2-BD59-A6C34878D82A}">
                    <a16:rowId xmlns:a16="http://schemas.microsoft.com/office/drawing/2014/main" val="10002"/>
                  </a:ext>
                </a:extLst>
              </a:tr>
              <a:tr h="502879">
                <a:tc>
                  <a:txBody>
                    <a:bodyPr/>
                    <a:lstStyle/>
                    <a:p>
                      <a:pPr algn="ctr"/>
                      <a:r>
                        <a:rPr lang="es-ES" dirty="0" smtClean="0"/>
                        <a:t>Grupo III</a:t>
                      </a:r>
                      <a:endParaRPr lang="es-ES" dirty="0"/>
                    </a:p>
                  </a:txBody>
                  <a:tcPr/>
                </a:tc>
                <a:tc>
                  <a:txBody>
                    <a:bodyPr/>
                    <a:lstStyle/>
                    <a:p>
                      <a:pPr algn="ctr"/>
                      <a:r>
                        <a:rPr lang="es-ES" dirty="0" smtClean="0"/>
                        <a:t>3 veces</a:t>
                      </a:r>
                      <a:r>
                        <a:rPr lang="es-ES" baseline="0" dirty="0" smtClean="0"/>
                        <a:t> al año, 2 en consultas y 1 en terreno </a:t>
                      </a:r>
                      <a:endParaRPr lang="es-ES" dirty="0"/>
                    </a:p>
                  </a:txBody>
                  <a:tcPr/>
                </a:tc>
                <a:extLst>
                  <a:ext uri="{0D108BD9-81ED-4DB2-BD59-A6C34878D82A}">
                    <a16:rowId xmlns:a16="http://schemas.microsoft.com/office/drawing/2014/main" val="10003"/>
                  </a:ext>
                </a:extLst>
              </a:tr>
              <a:tr h="502879">
                <a:tc>
                  <a:txBody>
                    <a:bodyPr/>
                    <a:lstStyle/>
                    <a:p>
                      <a:pPr algn="ctr"/>
                      <a:r>
                        <a:rPr lang="es-ES" dirty="0" smtClean="0"/>
                        <a:t>Grupo IV </a:t>
                      </a:r>
                      <a:endParaRPr lang="es-ES" dirty="0"/>
                    </a:p>
                  </a:txBody>
                  <a:tcPr/>
                </a:tc>
                <a:tc>
                  <a:txBody>
                    <a:bodyPr/>
                    <a:lstStyle/>
                    <a:p>
                      <a:pPr algn="ctr"/>
                      <a:r>
                        <a:rPr lang="es-ES" dirty="0" smtClean="0"/>
                        <a:t>2 veces al año, 1 en consulta y 1 en terreno</a:t>
                      </a:r>
                      <a:endParaRPr lang="es-ES" dirty="0"/>
                    </a:p>
                  </a:txBody>
                  <a:tcPr/>
                </a:tc>
                <a:extLst>
                  <a:ext uri="{0D108BD9-81ED-4DB2-BD59-A6C34878D82A}">
                    <a16:rowId xmlns:a16="http://schemas.microsoft.com/office/drawing/2014/main" val="10004"/>
                  </a:ext>
                </a:extLst>
              </a:tr>
            </a:tbl>
          </a:graphicData>
        </a:graphic>
      </p:graphicFrame>
      <p:sp>
        <p:nvSpPr>
          <p:cNvPr id="5" name="4 Rectángulo"/>
          <p:cNvSpPr/>
          <p:nvPr/>
        </p:nvSpPr>
        <p:spPr>
          <a:xfrm>
            <a:off x="598312" y="6060173"/>
            <a:ext cx="5994400" cy="369332"/>
          </a:xfrm>
          <a:prstGeom prst="rect">
            <a:avLst/>
          </a:prstGeom>
        </p:spPr>
        <p:txBody>
          <a:bodyPr wrap="square">
            <a:spAutoFit/>
          </a:bodyPr>
          <a:lstStyle/>
          <a:p>
            <a:r>
              <a:rPr lang="es-ES" altLang="es-ES" dirty="0" smtClean="0"/>
              <a:t>Se realizará una visita integral a la familia anualmente.</a:t>
            </a:r>
          </a:p>
        </p:txBody>
      </p:sp>
    </p:spTree>
    <p:extLst>
      <p:ext uri="{BB962C8B-B14F-4D97-AF65-F5344CB8AC3E}">
        <p14:creationId xmlns:p14="http://schemas.microsoft.com/office/powerpoint/2010/main" val="4205829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267" y="2731911"/>
            <a:ext cx="8997244" cy="3172178"/>
          </a:xfrm>
          <a:noFill/>
        </p:spPr>
        <p:txBody>
          <a:bodyPr>
            <a:normAutofit fontScale="90000"/>
          </a:bodyPr>
          <a:lstStyle/>
          <a:p>
            <a:r>
              <a:rPr lang="es-ES" dirty="0" smtClean="0">
                <a:solidFill>
                  <a:schemeClr val="tx1"/>
                </a:solidFill>
              </a:rPr>
              <a:t>Recordar que existen edades y condiciones de riesgo:</a:t>
            </a:r>
            <a:br>
              <a:rPr lang="es-ES" dirty="0" smtClean="0">
                <a:solidFill>
                  <a:schemeClr val="tx1"/>
                </a:solidFill>
              </a:rPr>
            </a:br>
            <a:r>
              <a:rPr lang="es-ES" dirty="0" smtClean="0">
                <a:solidFill>
                  <a:schemeClr val="tx1"/>
                </a:solidFill>
              </a:rPr>
              <a:t>-Lactante</a:t>
            </a:r>
            <a:br>
              <a:rPr lang="es-ES" dirty="0" smtClean="0">
                <a:solidFill>
                  <a:schemeClr val="tx1"/>
                </a:solidFill>
              </a:rPr>
            </a:br>
            <a:r>
              <a:rPr lang="es-ES" dirty="0" smtClean="0">
                <a:solidFill>
                  <a:schemeClr val="tx1"/>
                </a:solidFill>
              </a:rPr>
              <a:t>-Adolescencia </a:t>
            </a:r>
            <a:br>
              <a:rPr lang="es-ES" dirty="0" smtClean="0">
                <a:solidFill>
                  <a:schemeClr val="tx1"/>
                </a:solidFill>
              </a:rPr>
            </a:br>
            <a:r>
              <a:rPr lang="es-ES" dirty="0" smtClean="0">
                <a:solidFill>
                  <a:schemeClr val="tx1"/>
                </a:solidFill>
              </a:rPr>
              <a:t>-Gestación </a:t>
            </a:r>
            <a:r>
              <a:rPr lang="es-ES" dirty="0" smtClean="0">
                <a:solidFill>
                  <a:schemeClr val="tx1"/>
                </a:solidFill>
              </a:rPr>
              <a:t> </a:t>
            </a:r>
            <a:r>
              <a:rPr lang="es-ES" dirty="0" smtClean="0">
                <a:solidFill>
                  <a:schemeClr val="tx1"/>
                </a:solidFill>
              </a:rPr>
              <a:t/>
            </a:r>
            <a:br>
              <a:rPr lang="es-ES" dirty="0" smtClean="0">
                <a:solidFill>
                  <a:schemeClr val="tx1"/>
                </a:solidFill>
              </a:rPr>
            </a:br>
            <a:r>
              <a:rPr lang="es-ES" u="sng" dirty="0" smtClean="0">
                <a:solidFill>
                  <a:schemeClr val="tx1"/>
                </a:solidFill>
              </a:rPr>
              <a:t>Entonces se consideran del grupo II</a:t>
            </a:r>
            <a:r>
              <a:rPr lang="es-ES" dirty="0" smtClean="0">
                <a:solidFill>
                  <a:schemeClr val="tx1"/>
                </a:solidFill>
              </a:rPr>
              <a:t>.</a:t>
            </a:r>
            <a:r>
              <a:rPr lang="es-ES" dirty="0" smtClean="0"/>
              <a:t> </a:t>
            </a:r>
            <a:endParaRPr lang="es-ES" dirty="0"/>
          </a:p>
        </p:txBody>
      </p:sp>
      <p:pic>
        <p:nvPicPr>
          <p:cNvPr id="2050" name="Picture 2" descr="C:\Users\Katy\Desktop\images.jpg"/>
          <p:cNvPicPr>
            <a:picLocks noChangeAspect="1" noChangeArrowheads="1"/>
          </p:cNvPicPr>
          <p:nvPr/>
        </p:nvPicPr>
        <p:blipFill>
          <a:blip r:embed="rId2"/>
          <a:srcRect/>
          <a:stretch>
            <a:fillRect/>
          </a:stretch>
        </p:blipFill>
        <p:spPr bwMode="auto">
          <a:xfrm>
            <a:off x="841022" y="318912"/>
            <a:ext cx="2133600" cy="2133600"/>
          </a:xfrm>
          <a:prstGeom prst="rect">
            <a:avLst/>
          </a:prstGeom>
          <a:noFill/>
        </p:spPr>
      </p:pic>
      <p:pic>
        <p:nvPicPr>
          <p:cNvPr id="2051" name="Picture 3" descr="C:\Users\Katy\Desktop\images (1).jpg"/>
          <p:cNvPicPr>
            <a:picLocks noChangeAspect="1" noChangeArrowheads="1"/>
          </p:cNvPicPr>
          <p:nvPr/>
        </p:nvPicPr>
        <p:blipFill>
          <a:blip r:embed="rId3"/>
          <a:srcRect/>
          <a:stretch>
            <a:fillRect/>
          </a:stretch>
        </p:blipFill>
        <p:spPr bwMode="auto">
          <a:xfrm>
            <a:off x="8305625" y="361245"/>
            <a:ext cx="2466975" cy="2072569"/>
          </a:xfrm>
          <a:prstGeom prst="rect">
            <a:avLst/>
          </a:prstGeom>
          <a:noFill/>
        </p:spPr>
      </p:pic>
      <p:pic>
        <p:nvPicPr>
          <p:cNvPr id="2052" name="Picture 4" descr="C:\Users\Katy\Desktop\images (2).jpg"/>
          <p:cNvPicPr>
            <a:picLocks noChangeAspect="1" noChangeArrowheads="1"/>
          </p:cNvPicPr>
          <p:nvPr/>
        </p:nvPicPr>
        <p:blipFill>
          <a:blip r:embed="rId4"/>
          <a:srcRect/>
          <a:stretch>
            <a:fillRect/>
          </a:stretch>
        </p:blipFill>
        <p:spPr bwMode="auto">
          <a:xfrm>
            <a:off x="3870678" y="361245"/>
            <a:ext cx="3276600" cy="2103614"/>
          </a:xfrm>
          <a:prstGeom prst="rect">
            <a:avLst/>
          </a:prstGeom>
          <a:noFill/>
        </p:spPr>
      </p:pic>
      <p:pic>
        <p:nvPicPr>
          <p:cNvPr id="2053" name="Picture 5" descr="C:\Users\Katy\Desktop\descarga.jpg"/>
          <p:cNvPicPr>
            <a:picLocks noChangeAspect="1" noChangeArrowheads="1"/>
          </p:cNvPicPr>
          <p:nvPr/>
        </p:nvPicPr>
        <p:blipFill>
          <a:blip r:embed="rId5"/>
          <a:srcRect/>
          <a:stretch>
            <a:fillRect/>
          </a:stretch>
        </p:blipFill>
        <p:spPr bwMode="auto">
          <a:xfrm>
            <a:off x="8520994" y="3290888"/>
            <a:ext cx="2171700" cy="210502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296883" y="574089"/>
            <a:ext cx="10861655" cy="1200329"/>
          </a:xfrm>
          <a:prstGeom prst="rect">
            <a:avLst/>
          </a:prstGeom>
        </p:spPr>
        <p:txBody>
          <a:bodyPr wrap="square">
            <a:spAutoFit/>
          </a:bodyPr>
          <a:lstStyle/>
          <a:p>
            <a:r>
              <a:rPr lang="es-ES" sz="2400" dirty="0" smtClean="0"/>
              <a:t>La frecuencia de las evaluaciones en gestantes y grupos de edades en niños es tema para revisar por los estudiantes en la literatura que esta disponible en los consultorios y biblioteca.</a:t>
            </a:r>
            <a:endParaRPr lang="es-ES" sz="2400" dirty="0"/>
          </a:p>
        </p:txBody>
      </p:sp>
      <p:sp>
        <p:nvSpPr>
          <p:cNvPr id="6" name="Rectángulo 5"/>
          <p:cNvSpPr/>
          <p:nvPr/>
        </p:nvSpPr>
        <p:spPr>
          <a:xfrm>
            <a:off x="296883" y="2337763"/>
            <a:ext cx="10861655" cy="3816429"/>
          </a:xfrm>
          <a:prstGeom prst="rect">
            <a:avLst/>
          </a:prstGeom>
        </p:spPr>
        <p:txBody>
          <a:bodyPr wrap="square">
            <a:spAutoFit/>
          </a:bodyPr>
          <a:lstStyle/>
          <a:p>
            <a:r>
              <a:rPr lang="es-ES" sz="2800" dirty="0" smtClean="0"/>
              <a:t>Consideramos que un paciente esta </a:t>
            </a:r>
            <a:r>
              <a:rPr lang="es-ES" sz="2800" dirty="0" err="1" smtClean="0"/>
              <a:t>dispensarizado</a:t>
            </a:r>
            <a:r>
              <a:rPr lang="es-ES" sz="2800" dirty="0" smtClean="0"/>
              <a:t> </a:t>
            </a:r>
            <a:r>
              <a:rPr lang="es-ES" sz="2800" dirty="0" smtClean="0"/>
              <a:t>cuando:</a:t>
            </a:r>
          </a:p>
          <a:p>
            <a:endParaRPr lang="es-ES" sz="2800" dirty="0" smtClean="0"/>
          </a:p>
          <a:p>
            <a:pPr marL="285750" indent="-285750">
              <a:buFont typeface="Arial" panose="020B0604020202020204" pitchFamily="34" charset="0"/>
              <a:buChar char="•"/>
            </a:pPr>
            <a:r>
              <a:rPr lang="es-ES" sz="2800" dirty="0" smtClean="0"/>
              <a:t>Esta registrado en el consultorio</a:t>
            </a:r>
          </a:p>
          <a:p>
            <a:pPr marL="285750" indent="-285750">
              <a:buFont typeface="Arial" panose="020B0604020202020204" pitchFamily="34" charset="0"/>
              <a:buChar char="•"/>
            </a:pPr>
            <a:r>
              <a:rPr lang="es-ES" sz="2800" dirty="0" smtClean="0"/>
              <a:t>Evaluado integralmente y clasificado en algún grupo dispensarial</a:t>
            </a:r>
          </a:p>
          <a:p>
            <a:pPr marL="285750" indent="-285750">
              <a:buFont typeface="Arial" panose="020B0604020202020204" pitchFamily="34" charset="0"/>
              <a:buChar char="•"/>
            </a:pPr>
            <a:r>
              <a:rPr lang="es-ES" sz="2800" dirty="0" smtClean="0"/>
              <a:t>Ha recibido la intervención continua que su estado de salud necesita </a:t>
            </a:r>
          </a:p>
          <a:p>
            <a:pPr marL="285750" indent="-285750">
              <a:buFont typeface="Arial" panose="020B0604020202020204" pitchFamily="34" charset="0"/>
              <a:buChar char="•"/>
            </a:pPr>
            <a:r>
              <a:rPr lang="es-ES" sz="2800" dirty="0" smtClean="0"/>
              <a:t>Tiene actualizada la evaluación periódica según la frecuencia mínima de evaluaciones establecidas. </a:t>
            </a:r>
          </a:p>
          <a:p>
            <a:endParaRPr lang="es-ES" dirty="0"/>
          </a:p>
        </p:txBody>
      </p:sp>
    </p:spTree>
    <p:extLst>
      <p:ext uri="{BB962C8B-B14F-4D97-AF65-F5344CB8AC3E}">
        <p14:creationId xmlns:p14="http://schemas.microsoft.com/office/powerpoint/2010/main" val="3068081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5 Marcador de número de diapositiva"/>
          <p:cNvSpPr>
            <a:spLocks noGrp="1"/>
          </p:cNvSpPr>
          <p:nvPr>
            <p:ph type="sldNum" sz="quarter" idx="12"/>
          </p:nvPr>
        </p:nvSpPr>
        <p:spPr>
          <a:noFill/>
        </p:spPr>
        <p:txBody>
          <a:bodyPr/>
          <a:lstStyle/>
          <a:p>
            <a:fld id="{BA2315F0-5D4B-4A32-BDCD-E98E05D8BDCD}" type="slidenum">
              <a:rPr lang="es-ES" smtClean="0">
                <a:latin typeface="Arial" charset="0"/>
              </a:rPr>
              <a:pPr/>
              <a:t>18</a:t>
            </a:fld>
            <a:endParaRPr lang="es-ES" smtClean="0">
              <a:latin typeface="Arial" charset="0"/>
            </a:endParaRPr>
          </a:p>
        </p:txBody>
      </p:sp>
      <p:sp>
        <p:nvSpPr>
          <p:cNvPr id="34820" name="Text Box 4"/>
          <p:cNvSpPr txBox="1">
            <a:spLocks noChangeArrowheads="1"/>
          </p:cNvSpPr>
          <p:nvPr/>
        </p:nvSpPr>
        <p:spPr bwMode="auto">
          <a:xfrm>
            <a:off x="285752" y="1522413"/>
            <a:ext cx="9129182" cy="3385542"/>
          </a:xfrm>
          <a:prstGeom prst="rect">
            <a:avLst/>
          </a:prstGeom>
          <a:noFill/>
          <a:ln w="12700">
            <a:solidFill>
              <a:schemeClr val="tx1"/>
            </a:solidFill>
            <a:miter lim="800000"/>
            <a:headEnd/>
            <a:tailEnd/>
          </a:ln>
          <a:effectLst/>
        </p:spPr>
        <p:txBody>
          <a:bodyPr wrap="square">
            <a:spAutoFit/>
          </a:bodyPr>
          <a:lstStyle/>
          <a:p>
            <a:pPr marL="342900" indent="-342900" algn="l">
              <a:defRPr/>
            </a:pPr>
            <a:r>
              <a:rPr lang="es-ES_tradnl" dirty="0">
                <a:effectLst>
                  <a:outerShdw blurRad="38100" dist="38100" dir="2700000" algn="tl">
                    <a:srgbClr val="FFFFFF"/>
                  </a:outerShdw>
                </a:effectLst>
                <a:latin typeface="Arial" pitchFamily="34" charset="0"/>
              </a:rPr>
              <a:t>    </a:t>
            </a:r>
          </a:p>
          <a:p>
            <a:pPr marL="342900" indent="-342900" algn="l">
              <a:defRPr/>
            </a:pPr>
            <a:r>
              <a:rPr lang="es-ES_tradnl" b="1" dirty="0">
                <a:latin typeface="Arial" pitchFamily="34" charset="0"/>
              </a:rPr>
              <a:t>    </a:t>
            </a:r>
            <a:r>
              <a:rPr lang="es-ES_tradnl" sz="2800" dirty="0">
                <a:latin typeface="Arial" pitchFamily="34" charset="0"/>
              </a:rPr>
              <a:t>La </a:t>
            </a:r>
            <a:r>
              <a:rPr lang="es-ES_tradnl" sz="2800" u="sng" dirty="0">
                <a:latin typeface="Arial" pitchFamily="34" charset="0"/>
              </a:rPr>
              <a:t>dispensarización</a:t>
            </a:r>
            <a:r>
              <a:rPr lang="es-ES_tradnl" sz="2800" dirty="0">
                <a:latin typeface="Arial" pitchFamily="34" charset="0"/>
              </a:rPr>
              <a:t> es un </a:t>
            </a:r>
            <a:r>
              <a:rPr lang="es-ES_tradnl" sz="2800" u="sng" dirty="0">
                <a:latin typeface="Arial" pitchFamily="34" charset="0"/>
              </a:rPr>
              <a:t>proceso continuo y dinámico para el control de las enfermedades crónicas transmisibles y no transmisibles a los individuos, las familias y la comunidad,</a:t>
            </a:r>
            <a:r>
              <a:rPr lang="es-ES_tradnl" sz="2800" dirty="0">
                <a:latin typeface="Arial" pitchFamily="34" charset="0"/>
              </a:rPr>
              <a:t> radicando el éxito en la </a:t>
            </a:r>
            <a:r>
              <a:rPr lang="es-ES_tradnl" sz="2800" u="sng" dirty="0">
                <a:latin typeface="Arial" pitchFamily="34" charset="0"/>
              </a:rPr>
              <a:t>motivación,</a:t>
            </a:r>
            <a:r>
              <a:rPr lang="es-ES_tradnl" sz="2800" dirty="0">
                <a:latin typeface="Arial" pitchFamily="34" charset="0"/>
              </a:rPr>
              <a:t> </a:t>
            </a:r>
            <a:r>
              <a:rPr lang="es-ES" sz="2800" u="sng" dirty="0">
                <a:latin typeface="Arial" pitchFamily="34" charset="0"/>
              </a:rPr>
              <a:t>organización y capacidad del equipo básico de salud </a:t>
            </a:r>
            <a:r>
              <a:rPr lang="es-ES" sz="2800" dirty="0">
                <a:latin typeface="Arial" pitchFamily="34" charset="0"/>
              </a:rPr>
              <a:t>en su implementación. </a:t>
            </a:r>
          </a:p>
          <a:p>
            <a:pPr marL="342900" indent="-342900" algn="l">
              <a:defRPr/>
            </a:pPr>
            <a:endParaRPr lang="en-US" sz="2800" dirty="0">
              <a:latin typeface="Arial" pitchFamily="34" charset="0"/>
            </a:endParaRPr>
          </a:p>
        </p:txBody>
      </p:sp>
      <p:sp>
        <p:nvSpPr>
          <p:cNvPr id="27652" name="Rectangle 5"/>
          <p:cNvSpPr>
            <a:spLocks noGrp="1" noChangeArrowheads="1"/>
          </p:cNvSpPr>
          <p:nvPr>
            <p:ph type="title"/>
          </p:nvPr>
        </p:nvSpPr>
        <p:spPr>
          <a:xfrm>
            <a:off x="590551" y="211138"/>
            <a:ext cx="10972800" cy="474662"/>
          </a:xfrm>
        </p:spPr>
        <p:txBody>
          <a:bodyPr>
            <a:normAutofit fontScale="90000"/>
          </a:bodyPr>
          <a:lstStyle/>
          <a:p>
            <a:pPr eaLnBrk="1" hangingPunct="1"/>
            <a:r>
              <a:rPr lang="es-ES" sz="3600" dirty="0" smtClean="0">
                <a:solidFill>
                  <a:schemeClr val="tx1"/>
                </a:solidFill>
              </a:rPr>
              <a:t>Conclusiones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5 Marcador de número de diapositiva"/>
          <p:cNvSpPr>
            <a:spLocks noGrp="1"/>
          </p:cNvSpPr>
          <p:nvPr>
            <p:ph type="sldNum" sz="quarter" idx="12"/>
          </p:nvPr>
        </p:nvSpPr>
        <p:spPr>
          <a:noFill/>
        </p:spPr>
        <p:txBody>
          <a:bodyPr/>
          <a:lstStyle/>
          <a:p>
            <a:fld id="{DE08648F-E010-4BC0-AA4F-74E349778DBA}" type="slidenum">
              <a:rPr lang="es-ES" smtClean="0">
                <a:latin typeface="Arial" charset="0"/>
              </a:rPr>
              <a:pPr/>
              <a:t>19</a:t>
            </a:fld>
            <a:endParaRPr lang="es-ES" smtClean="0">
              <a:latin typeface="Arial" charset="0"/>
            </a:endParaRPr>
          </a:p>
        </p:txBody>
      </p:sp>
      <p:sp>
        <p:nvSpPr>
          <p:cNvPr id="28675" name="Rectangle 2"/>
          <p:cNvSpPr>
            <a:spLocks noGrp="1" noChangeArrowheads="1"/>
          </p:cNvSpPr>
          <p:nvPr>
            <p:ph type="body" idx="1"/>
          </p:nvPr>
        </p:nvSpPr>
        <p:spPr>
          <a:xfrm>
            <a:off x="336551" y="895350"/>
            <a:ext cx="11603567" cy="5588000"/>
          </a:xfrm>
        </p:spPr>
        <p:txBody>
          <a:bodyPr/>
          <a:lstStyle/>
          <a:p>
            <a:pPr marL="533400" indent="-533400" eaLnBrk="1" hangingPunct="1">
              <a:lnSpc>
                <a:spcPct val="80000"/>
              </a:lnSpc>
              <a:spcBef>
                <a:spcPct val="0"/>
              </a:spcBef>
              <a:buFontTx/>
              <a:buNone/>
            </a:pPr>
            <a:r>
              <a:rPr lang="es-ES" sz="4400" dirty="0" smtClean="0"/>
              <a:t>  </a:t>
            </a:r>
            <a:r>
              <a:rPr lang="es-ES" sz="1400" dirty="0" smtClean="0"/>
              <a:t>       </a:t>
            </a:r>
          </a:p>
          <a:p>
            <a:pPr marL="533400" indent="-533400" eaLnBrk="1" hangingPunct="1">
              <a:lnSpc>
                <a:spcPct val="90000"/>
              </a:lnSpc>
              <a:spcBef>
                <a:spcPct val="0"/>
              </a:spcBef>
              <a:buFontTx/>
              <a:buNone/>
            </a:pPr>
            <a:r>
              <a:rPr lang="es-ES" sz="1400" dirty="0" smtClean="0"/>
              <a:t>           </a:t>
            </a:r>
            <a:r>
              <a:rPr lang="es-ES" sz="2800" dirty="0" smtClean="0"/>
              <a:t>Familia formada por una madre de 44 años fumadora, con un hijo de 13 años de edad que padece de asma bronquial, y su esposo el cual sufre crisis de epilepsia e ingiere bebidas alcohólicas diariamente, por lo que se ha desvinculado de las actividades laborales.</a:t>
            </a:r>
          </a:p>
          <a:p>
            <a:pPr marL="533400" indent="-533400" eaLnBrk="1" hangingPunct="1">
              <a:lnSpc>
                <a:spcPct val="80000"/>
              </a:lnSpc>
              <a:spcBef>
                <a:spcPct val="0"/>
              </a:spcBef>
              <a:buFontTx/>
              <a:buNone/>
            </a:pPr>
            <a:endParaRPr lang="es-ES" sz="2800" dirty="0" smtClean="0"/>
          </a:p>
          <a:p>
            <a:pPr marL="533400" indent="-533400" eaLnBrk="1" hangingPunct="1">
              <a:lnSpc>
                <a:spcPct val="150000"/>
              </a:lnSpc>
              <a:spcBef>
                <a:spcPct val="0"/>
              </a:spcBef>
              <a:buFontTx/>
              <a:buNone/>
            </a:pPr>
            <a:endParaRPr lang="es-ES" sz="2400" dirty="0" smtClean="0"/>
          </a:p>
          <a:p>
            <a:pPr marL="533400" indent="-533400" eaLnBrk="1" hangingPunct="1">
              <a:lnSpc>
                <a:spcPct val="90000"/>
              </a:lnSpc>
              <a:spcBef>
                <a:spcPct val="0"/>
              </a:spcBef>
              <a:buFontTx/>
              <a:buNone/>
            </a:pPr>
            <a:r>
              <a:rPr lang="es-ES" sz="2400" dirty="0" smtClean="0"/>
              <a:t>      </a:t>
            </a:r>
            <a:r>
              <a:rPr lang="es-ES" sz="2800" dirty="0" smtClean="0"/>
              <a:t>¿Cómo llevar a cabo el  proceso de dispensarización a </a:t>
            </a:r>
            <a:r>
              <a:rPr lang="es-ES_tradnl" sz="2800" dirty="0" smtClean="0"/>
              <a:t>los individuos, la familia y la comunidad  en el ejemplo ofrecido? </a:t>
            </a:r>
            <a:endParaRPr lang="es-ES" sz="2800" u="sng" dirty="0" smtClean="0">
              <a:solidFill>
                <a:schemeClr val="hlink"/>
              </a:solidFill>
            </a:endParaRPr>
          </a:p>
        </p:txBody>
      </p:sp>
      <p:sp>
        <p:nvSpPr>
          <p:cNvPr id="28676" name="Rectangle 3"/>
          <p:cNvSpPr>
            <a:spLocks noGrp="1" noChangeArrowheads="1"/>
          </p:cNvSpPr>
          <p:nvPr>
            <p:ph type="title"/>
          </p:nvPr>
        </p:nvSpPr>
        <p:spPr>
          <a:xfrm>
            <a:off x="448733" y="184150"/>
            <a:ext cx="10972800" cy="642938"/>
          </a:xfrm>
        </p:spPr>
        <p:txBody>
          <a:bodyPr/>
          <a:lstStyle/>
          <a:p>
            <a:pPr eaLnBrk="1" hangingPunct="1"/>
            <a:r>
              <a:rPr lang="es-ES" sz="3600" dirty="0" smtClean="0">
                <a:solidFill>
                  <a:schemeClr val="tx1"/>
                </a:solidFill>
              </a:rPr>
              <a:t>   Pregunta</a:t>
            </a:r>
            <a:r>
              <a:rPr lang="es-ES" sz="3600"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0577" y="1248840"/>
            <a:ext cx="9516533" cy="4108980"/>
          </a:xfrm>
        </p:spPr>
        <p:txBody>
          <a:bodyPr/>
          <a:lstStyle/>
          <a:p>
            <a:pPr algn="just"/>
            <a:r>
              <a:rPr lang="es-ES" sz="3200" dirty="0" smtClean="0"/>
              <a:t>Las actividades específicas en Medicina General Integral están encaminadas a mejorar el estado de salud de la población mediante acciones integrales dirigidas al individuo, la familia, la comunidad y el ambiente. Entre las que se destacan, la dispensarización, el ingreso domiciliario, la atención al paciente en estadio terminal </a:t>
            </a:r>
            <a:r>
              <a:rPr lang="es-ES" dirty="0" smtClean="0"/>
              <a:t> </a:t>
            </a:r>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5 Marcador de número de diapositiva"/>
          <p:cNvSpPr>
            <a:spLocks noGrp="1"/>
          </p:cNvSpPr>
          <p:nvPr>
            <p:ph type="sldNum" sz="quarter" idx="12"/>
          </p:nvPr>
        </p:nvSpPr>
        <p:spPr>
          <a:noFill/>
        </p:spPr>
        <p:txBody>
          <a:bodyPr/>
          <a:lstStyle/>
          <a:p>
            <a:fld id="{3893897B-BFA6-4D69-B6B4-7A57F0CCD7F2}" type="slidenum">
              <a:rPr lang="es-ES" smtClean="0">
                <a:latin typeface="Arial" charset="0"/>
              </a:rPr>
              <a:pPr/>
              <a:t>20</a:t>
            </a:fld>
            <a:endParaRPr lang="es-ES" smtClean="0">
              <a:latin typeface="Arial" charset="0"/>
            </a:endParaRPr>
          </a:p>
        </p:txBody>
      </p:sp>
      <p:sp>
        <p:nvSpPr>
          <p:cNvPr id="29699" name="Rectangle 2"/>
          <p:cNvSpPr>
            <a:spLocks noGrp="1" noChangeArrowheads="1"/>
          </p:cNvSpPr>
          <p:nvPr>
            <p:ph type="title"/>
          </p:nvPr>
        </p:nvSpPr>
        <p:spPr>
          <a:xfrm>
            <a:off x="609600" y="274638"/>
            <a:ext cx="10972800" cy="888118"/>
          </a:xfrm>
        </p:spPr>
        <p:txBody>
          <a:bodyPr>
            <a:normAutofit/>
          </a:bodyPr>
          <a:lstStyle/>
          <a:p>
            <a:pPr eaLnBrk="1" hangingPunct="1"/>
            <a:r>
              <a:rPr lang="es-ES" sz="2800" dirty="0" smtClean="0">
                <a:solidFill>
                  <a:schemeClr val="tx1"/>
                </a:solidFill>
              </a:rPr>
              <a:t>Respuestas</a:t>
            </a:r>
          </a:p>
        </p:txBody>
      </p:sp>
      <p:sp>
        <p:nvSpPr>
          <p:cNvPr id="29700" name="Rectangle 3"/>
          <p:cNvSpPr>
            <a:spLocks noGrp="1" noChangeArrowheads="1"/>
          </p:cNvSpPr>
          <p:nvPr>
            <p:ph type="body" idx="1"/>
          </p:nvPr>
        </p:nvSpPr>
        <p:spPr>
          <a:xfrm>
            <a:off x="609600" y="1603021"/>
            <a:ext cx="10837333" cy="4278489"/>
          </a:xfrm>
        </p:spPr>
        <p:txBody>
          <a:bodyPr>
            <a:normAutofit/>
          </a:bodyPr>
          <a:lstStyle/>
          <a:p>
            <a:pPr eaLnBrk="1" hangingPunct="1"/>
            <a:r>
              <a:rPr lang="es-ES" sz="2800" dirty="0" smtClean="0"/>
              <a:t>Madre Fumadora: Grupo II se evalúa como mínimo </a:t>
            </a:r>
            <a:r>
              <a:rPr lang="es-ES_tradnl" sz="2800" dirty="0" smtClean="0"/>
              <a:t>2 veces al año (1consulta y 1 terreno).</a:t>
            </a:r>
          </a:p>
          <a:p>
            <a:pPr eaLnBrk="1" hangingPunct="1"/>
            <a:r>
              <a:rPr lang="es-ES_tradnl" sz="2800" dirty="0" smtClean="0"/>
              <a:t>Adolescente patológico (asmático): </a:t>
            </a:r>
            <a:r>
              <a:rPr lang="es-ES" sz="2800" dirty="0" smtClean="0"/>
              <a:t>Grupo III  y se evalúa como mínimo </a:t>
            </a:r>
            <a:r>
              <a:rPr lang="es-ES_tradnl" sz="2800" dirty="0" smtClean="0"/>
              <a:t>3 veces al año (2 consultas y 1 terreno).</a:t>
            </a:r>
          </a:p>
          <a:p>
            <a:pPr eaLnBrk="1" hangingPunct="1"/>
            <a:r>
              <a:rPr lang="es-ES" sz="2800" dirty="0" smtClean="0"/>
              <a:t>Esposo epiléptico e ingiere bebidas alcohólicas diariamente: Grupo III se evalúa como mínimo 3</a:t>
            </a:r>
            <a:r>
              <a:rPr lang="es-ES_tradnl" sz="2800" dirty="0" smtClean="0"/>
              <a:t> veces al año (2 consultas y 1 terreno).</a:t>
            </a:r>
            <a:endParaRPr lang="es-ES" sz="28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00324" y="210781"/>
            <a:ext cx="5272089" cy="687658"/>
          </a:xfrm>
        </p:spPr>
        <p:txBody>
          <a:bodyPr/>
          <a:lstStyle/>
          <a:p>
            <a:pPr algn="ctr"/>
            <a:r>
              <a:rPr lang="es-ES" dirty="0" smtClean="0">
                <a:solidFill>
                  <a:schemeClr val="tx1"/>
                </a:solidFill>
              </a:rPr>
              <a:t>Ingreso en el hogar </a:t>
            </a:r>
            <a:endParaRPr lang="es-ES" dirty="0">
              <a:solidFill>
                <a:schemeClr val="tx1"/>
              </a:solidFill>
            </a:endParaRPr>
          </a:p>
        </p:txBody>
      </p:sp>
      <p:sp>
        <p:nvSpPr>
          <p:cNvPr id="4" name="Rectángulo 3"/>
          <p:cNvSpPr/>
          <p:nvPr/>
        </p:nvSpPr>
        <p:spPr>
          <a:xfrm>
            <a:off x="771896" y="3309259"/>
            <a:ext cx="8372104" cy="400110"/>
          </a:xfrm>
          <a:prstGeom prst="rect">
            <a:avLst/>
          </a:prstGeom>
        </p:spPr>
        <p:txBody>
          <a:bodyPr wrap="square">
            <a:spAutoFit/>
          </a:bodyPr>
          <a:lstStyle/>
          <a:p>
            <a:pPr algn="ctr"/>
            <a:r>
              <a:rPr lang="es-ES" sz="2000" u="sng" dirty="0" smtClean="0"/>
              <a:t>Requisitos para proceder a realizar un Ingreso en el Hogar</a:t>
            </a:r>
            <a:endParaRPr lang="es-ES" sz="2000" u="sng" dirty="0"/>
          </a:p>
        </p:txBody>
      </p:sp>
      <p:sp>
        <p:nvSpPr>
          <p:cNvPr id="5" name="Rectángulo 4"/>
          <p:cNvSpPr/>
          <p:nvPr/>
        </p:nvSpPr>
        <p:spPr>
          <a:xfrm>
            <a:off x="570017" y="3962398"/>
            <a:ext cx="8009540" cy="1938992"/>
          </a:xfrm>
          <a:prstGeom prst="rect">
            <a:avLst/>
          </a:prstGeom>
        </p:spPr>
        <p:txBody>
          <a:bodyPr wrap="square">
            <a:spAutoFit/>
          </a:bodyPr>
          <a:lstStyle/>
          <a:p>
            <a:pPr marL="342900" indent="-342900">
              <a:buFont typeface="+mj-lt"/>
              <a:buAutoNum type="arabicPeriod"/>
            </a:pPr>
            <a:r>
              <a:rPr lang="es-ES" sz="2000" dirty="0" smtClean="0"/>
              <a:t>Problema de salud que no ponga en peligro la vida del paciente</a:t>
            </a:r>
          </a:p>
          <a:p>
            <a:pPr marL="342900" indent="-342900">
              <a:buFont typeface="+mj-lt"/>
              <a:buAutoNum type="arabicPeriod"/>
            </a:pPr>
            <a:r>
              <a:rPr lang="es-ES" sz="2000" dirty="0" smtClean="0"/>
              <a:t>Voluntariedad del paciente y la familia </a:t>
            </a:r>
          </a:p>
          <a:p>
            <a:pPr marL="342900" indent="-342900">
              <a:buFont typeface="+mj-lt"/>
              <a:buAutoNum type="arabicPeriod"/>
            </a:pPr>
            <a:r>
              <a:rPr lang="es-ES" sz="2000" dirty="0" smtClean="0"/>
              <a:t>Condiciones socioeconómicas de la familia </a:t>
            </a:r>
          </a:p>
          <a:p>
            <a:pPr marL="342900" indent="-342900">
              <a:buFont typeface="+mj-lt"/>
              <a:buAutoNum type="arabicPeriod"/>
            </a:pPr>
            <a:r>
              <a:rPr lang="es-ES" sz="2000" dirty="0" smtClean="0"/>
              <a:t>Condiciones ambientales e higiénicas de la vivienda </a:t>
            </a:r>
          </a:p>
          <a:p>
            <a:pPr marL="342900" indent="-342900">
              <a:buFont typeface="+mj-lt"/>
              <a:buAutoNum type="arabicPeriod"/>
            </a:pPr>
            <a:r>
              <a:rPr lang="es-ES" sz="2000" dirty="0" smtClean="0"/>
              <a:t>Disponibilidad de medicamentos indicados por el medico</a:t>
            </a:r>
          </a:p>
          <a:p>
            <a:pPr marL="342900" indent="-342900">
              <a:buFont typeface="+mj-lt"/>
              <a:buAutoNum type="arabicPeriod"/>
            </a:pPr>
            <a:r>
              <a:rPr lang="es-ES" sz="2000" dirty="0" smtClean="0"/>
              <a:t>Disponibilidad y acceso a  exámenes complementarios </a:t>
            </a:r>
            <a:endParaRPr lang="es-ES" sz="2000" dirty="0"/>
          </a:p>
        </p:txBody>
      </p:sp>
      <p:sp>
        <p:nvSpPr>
          <p:cNvPr id="7" name="6 Rectángulo"/>
          <p:cNvSpPr/>
          <p:nvPr/>
        </p:nvSpPr>
        <p:spPr>
          <a:xfrm>
            <a:off x="342900" y="922858"/>
            <a:ext cx="11615738" cy="4154984"/>
          </a:xfrm>
          <a:prstGeom prst="rect">
            <a:avLst/>
          </a:prstGeom>
        </p:spPr>
        <p:txBody>
          <a:bodyPr wrap="square">
            <a:spAutoFit/>
          </a:bodyPr>
          <a:lstStyle/>
          <a:p>
            <a:pPr algn="just">
              <a:lnSpc>
                <a:spcPct val="150000"/>
              </a:lnSpc>
            </a:pPr>
            <a:r>
              <a:rPr lang="es-ES_tradnl" altLang="es-ES" sz="2400" dirty="0" smtClean="0">
                <a:cs typeface="Arial" charset="0"/>
              </a:rPr>
              <a:t>Es la atención médica domiciliaria y diaria que brinda el equipo básico de salud a aquellos pacientes, en que las condiciones o evaluación de su afección no requieren necesariamente de internamiento en el hospital, pero si de </a:t>
            </a:r>
            <a:r>
              <a:rPr lang="es-ES_tradnl" altLang="es-ES" sz="2400" dirty="0" err="1" smtClean="0">
                <a:cs typeface="Arial" charset="0"/>
              </a:rPr>
              <a:t>encamamiento</a:t>
            </a:r>
            <a:r>
              <a:rPr lang="es-ES_tradnl" altLang="es-ES" sz="2400" dirty="0" smtClean="0">
                <a:cs typeface="Arial" charset="0"/>
              </a:rPr>
              <a:t>, aislamiento o reposo.</a:t>
            </a:r>
          </a:p>
          <a:p>
            <a:pPr algn="just">
              <a:lnSpc>
                <a:spcPct val="150000"/>
              </a:lnSpc>
            </a:pPr>
            <a:endParaRPr lang="es-ES_tradnl" altLang="es-ES" sz="2000" dirty="0" smtClean="0">
              <a:cs typeface="Arial" charset="0"/>
            </a:endParaRPr>
          </a:p>
          <a:p>
            <a:pPr algn="just">
              <a:lnSpc>
                <a:spcPct val="150000"/>
              </a:lnSpc>
            </a:pPr>
            <a:endParaRPr lang="es-ES_tradnl" altLang="es-ES" sz="2000" dirty="0" smtClean="0">
              <a:cs typeface="Arial" charset="0"/>
            </a:endParaRPr>
          </a:p>
          <a:p>
            <a:pPr algn="just">
              <a:lnSpc>
                <a:spcPct val="150000"/>
              </a:lnSpc>
            </a:pPr>
            <a:endParaRPr lang="es-ES_tradnl" altLang="es-ES" sz="2000" dirty="0" smtClean="0">
              <a:cs typeface="Arial" charset="0"/>
            </a:endParaRPr>
          </a:p>
          <a:p>
            <a:pPr algn="just">
              <a:lnSpc>
                <a:spcPct val="150000"/>
              </a:lnSpc>
            </a:pPr>
            <a:endParaRPr lang="es-ES_tradnl" altLang="es-ES" sz="2000" dirty="0">
              <a:cs typeface="Arial" charset="0"/>
            </a:endParaRPr>
          </a:p>
        </p:txBody>
      </p:sp>
    </p:spTree>
    <p:extLst>
      <p:ext uri="{BB962C8B-B14F-4D97-AF65-F5344CB8AC3E}">
        <p14:creationId xmlns:p14="http://schemas.microsoft.com/office/powerpoint/2010/main" val="1089183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1886" y="273132"/>
            <a:ext cx="9345880" cy="1270659"/>
          </a:xfrm>
        </p:spPr>
        <p:txBody>
          <a:bodyPr/>
          <a:lstStyle/>
          <a:p>
            <a:r>
              <a:rPr lang="es-ES" dirty="0" smtClean="0"/>
              <a:t>       </a:t>
            </a:r>
            <a:r>
              <a:rPr lang="es-ES" dirty="0" smtClean="0">
                <a:solidFill>
                  <a:schemeClr val="tx1"/>
                </a:solidFill>
              </a:rPr>
              <a:t>Propósitos del ingreso en el hogar</a:t>
            </a:r>
            <a:endParaRPr lang="es-ES" dirty="0">
              <a:solidFill>
                <a:schemeClr val="tx1"/>
              </a:solidFill>
            </a:endParaRPr>
          </a:p>
        </p:txBody>
      </p:sp>
      <p:sp>
        <p:nvSpPr>
          <p:cNvPr id="3" name="Marcador de contenido 2"/>
          <p:cNvSpPr>
            <a:spLocks noGrp="1"/>
          </p:cNvSpPr>
          <p:nvPr>
            <p:ph idx="1"/>
          </p:nvPr>
        </p:nvSpPr>
        <p:spPr>
          <a:xfrm>
            <a:off x="391885" y="1478844"/>
            <a:ext cx="9690265" cy="2903151"/>
          </a:xfrm>
        </p:spPr>
        <p:txBody>
          <a:bodyPr>
            <a:noAutofit/>
          </a:bodyPr>
          <a:lstStyle/>
          <a:p>
            <a:r>
              <a:rPr lang="es-ES" sz="3200" dirty="0" smtClean="0"/>
              <a:t>Mejorar la calidad de la atención medica </a:t>
            </a:r>
          </a:p>
          <a:p>
            <a:r>
              <a:rPr lang="es-ES" sz="3200" dirty="0" smtClean="0"/>
              <a:t>Elevar satisfacción de la población </a:t>
            </a:r>
          </a:p>
          <a:p>
            <a:r>
              <a:rPr lang="es-ES" sz="3200" dirty="0" smtClean="0"/>
              <a:t>Participación de la familia en el proceso </a:t>
            </a:r>
          </a:p>
          <a:p>
            <a:r>
              <a:rPr lang="es-ES" sz="3200" dirty="0" smtClean="0"/>
              <a:t>Evitar el stress del paciente y la familia </a:t>
            </a:r>
          </a:p>
          <a:p>
            <a:r>
              <a:rPr lang="es-ES" sz="3200" dirty="0" smtClean="0"/>
              <a:t>Facilitar el egreso precoz </a:t>
            </a:r>
          </a:p>
          <a:p>
            <a:r>
              <a:rPr lang="es-ES" sz="3200" dirty="0" smtClean="0"/>
              <a:t>Disminuir estadía hospitalaria. Costos</a:t>
            </a:r>
          </a:p>
          <a:p>
            <a:r>
              <a:rPr lang="es-ES" sz="3200" dirty="0" smtClean="0"/>
              <a:t>Elevar el nivel de competencia del Equipo </a:t>
            </a:r>
            <a:r>
              <a:rPr lang="es-ES" sz="3200" dirty="0" err="1" smtClean="0"/>
              <a:t>Basico</a:t>
            </a:r>
            <a:r>
              <a:rPr lang="es-ES" sz="3200" dirty="0" smtClean="0"/>
              <a:t> de Salud.</a:t>
            </a:r>
            <a:endParaRPr lang="es-ES" sz="3200" dirty="0"/>
          </a:p>
        </p:txBody>
      </p:sp>
    </p:spTree>
    <p:extLst>
      <p:ext uri="{BB962C8B-B14F-4D97-AF65-F5344CB8AC3E}">
        <p14:creationId xmlns:p14="http://schemas.microsoft.com/office/powerpoint/2010/main" val="1658943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2695583" y="587021"/>
            <a:ext cx="5091113" cy="825853"/>
          </a:xfrm>
          <a:prstGeom prst="rect">
            <a:avLst/>
          </a:prstGeom>
        </p:spPr>
        <p:txBody>
          <a:bodyPr vert="horz" lIns="91440" tIns="45720" rIns="91440" bIns="45720" rtlCol="0" anchor="t">
            <a:normAutofit fontScale="92500"/>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s-ES" altLang="es-ES" sz="3600" b="0" i="0" u="none" strike="noStrike" kern="1200" cap="none" spc="0" normalizeH="0" baseline="0" noProof="0" dirty="0" smtClean="0">
                <a:ln>
                  <a:noFill/>
                </a:ln>
                <a:effectLst/>
                <a:uLnTx/>
                <a:uFillTx/>
                <a:latin typeface="+mj-lt"/>
                <a:ea typeface="+mj-ea"/>
                <a:cs typeface="+mj-cs"/>
              </a:rPr>
              <a:t>    VENTAJAS DEL INGRESO</a:t>
            </a:r>
          </a:p>
        </p:txBody>
      </p:sp>
      <p:sp>
        <p:nvSpPr>
          <p:cNvPr id="6" name="Subtítulo 2"/>
          <p:cNvSpPr txBox="1">
            <a:spLocks/>
          </p:cNvSpPr>
          <p:nvPr/>
        </p:nvSpPr>
        <p:spPr>
          <a:xfrm>
            <a:off x="451556" y="1727200"/>
            <a:ext cx="10978444" cy="4673600"/>
          </a:xfrm>
          <a:prstGeom prst="rect">
            <a:avLst/>
          </a:prstGeom>
        </p:spPr>
        <p:txBody>
          <a:bodyPr vert="horz" lIns="91440" tIns="45720" rIns="91440" bIns="45720" rtlCol="0">
            <a:normAutofit fontScale="47500" lnSpcReduction="20000"/>
          </a:bodyPr>
          <a:lstStyle/>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3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Atención integral e individualizada del enfermo.</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Económica, disminuye los costos al Estado y la familia.</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Menor riesgo para el paciente y familiares de enfermedades</a:t>
            </a:r>
          </a:p>
          <a:p>
            <a:pPr marL="457200" marR="0" lvl="0" indent="-457200" algn="just" defTabSz="457200" rtl="0" eaLnBrk="1" fontAlgn="auto" latinLnBrk="0" hangingPunct="1">
              <a:lnSpc>
                <a:spcPct val="80000"/>
              </a:lnSpc>
              <a:spcBef>
                <a:spcPts val="1000"/>
              </a:spcBef>
              <a:spcAft>
                <a:spcPts val="0"/>
              </a:spcAft>
              <a:buClr>
                <a:schemeClr val="accent1"/>
              </a:buClr>
              <a:buSzPct val="80000"/>
              <a:tabLst/>
              <a:defRPr/>
            </a:pPr>
            <a:r>
              <a:rPr lang="es-ES" sz="5100" dirty="0" smtClean="0">
                <a:solidFill>
                  <a:schemeClr val="tx1">
                    <a:lumMod val="75000"/>
                    <a:lumOff val="25000"/>
                  </a:schemeClr>
                </a:solidFill>
              </a:rPr>
              <a:t>     </a:t>
            </a:r>
            <a:r>
              <a:rPr kumimoji="0" lang="es-ES" sz="5100" b="0" i="0" u="none" strike="noStrike" kern="1200" cap="none" spc="0" normalizeH="0" baseline="0" noProof="0" dirty="0" smtClean="0">
                <a:ln>
                  <a:noFill/>
                </a:ln>
                <a:solidFill>
                  <a:schemeClr val="tx1">
                    <a:lumMod val="75000"/>
                    <a:lumOff val="25000"/>
                  </a:schemeClr>
                </a:solidFill>
                <a:effectLst/>
                <a:uLnTx/>
                <a:uFillTx/>
              </a:rPr>
              <a:t> adquiridas en el hospital..</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Mejor estado psicológico del paciente. </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Permite la utilización de la terapia familiar como verdadera arma</a:t>
            </a:r>
          </a:p>
          <a:p>
            <a:pPr marL="457200" marR="0" lvl="0" indent="-457200" algn="just" defTabSz="457200" rtl="0" eaLnBrk="1" fontAlgn="auto" latinLnBrk="0" hangingPunct="1">
              <a:lnSpc>
                <a:spcPct val="80000"/>
              </a:lnSpc>
              <a:spcBef>
                <a:spcPts val="1000"/>
              </a:spcBef>
              <a:spcAft>
                <a:spcPts val="0"/>
              </a:spcAft>
              <a:buClr>
                <a:schemeClr val="accent1"/>
              </a:buClr>
              <a:buSzPct val="80000"/>
              <a:tabLst/>
              <a:defRPr/>
            </a:pPr>
            <a:r>
              <a:rPr lang="es-ES" sz="5100" dirty="0" smtClean="0">
                <a:solidFill>
                  <a:schemeClr val="tx1">
                    <a:lumMod val="75000"/>
                    <a:lumOff val="25000"/>
                  </a:schemeClr>
                </a:solidFill>
              </a:rPr>
              <a:t>      </a:t>
            </a:r>
            <a:r>
              <a:rPr kumimoji="0" lang="es-ES" sz="5100" b="0" i="0" u="none" strike="noStrike" kern="1200" cap="none" spc="0" normalizeH="0" baseline="0" noProof="0" dirty="0" smtClean="0">
                <a:ln>
                  <a:noFill/>
                </a:ln>
                <a:solidFill>
                  <a:schemeClr val="tx1">
                    <a:lumMod val="75000"/>
                    <a:lumOff val="25000"/>
                  </a:schemeClr>
                </a:solidFill>
                <a:effectLst/>
                <a:uLnTx/>
                <a:uFillTx/>
              </a:rPr>
              <a:t> complementaria.</a:t>
            </a:r>
            <a:endParaRPr kumimoji="0" lang="es-ES_tradnl" sz="5100" b="0" i="0" u="none" strike="noStrike" kern="1200" cap="none" spc="0" normalizeH="0" baseline="0" noProof="0" dirty="0" smtClean="0">
              <a:ln>
                <a:noFill/>
              </a:ln>
              <a:solidFill>
                <a:schemeClr val="tx1">
                  <a:lumMod val="75000"/>
                  <a:lumOff val="25000"/>
                </a:schemeClr>
              </a:solidFill>
              <a:effectLst/>
              <a:uLnTx/>
              <a:uFillTx/>
            </a:endParaRPr>
          </a:p>
          <a:p>
            <a:pPr marL="342900" marR="0" lvl="0" indent="-342900" algn="l"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None/>
              <a:tabLst/>
              <a:defRPr/>
            </a:pPr>
            <a:r>
              <a:rPr kumimoji="0" lang="es-ES_tradnl"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r>
            <a:br>
              <a:rPr kumimoji="0" lang="es-ES_tradnl"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br>
            <a:endPar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l" defTabSz="457200" rtl="0" eaLnBrk="1" fontAlgn="auto" latinLnBrk="0" hangingPunct="1">
              <a:lnSpc>
                <a:spcPct val="100000"/>
              </a:lnSpc>
              <a:spcBef>
                <a:spcPts val="1000"/>
              </a:spcBef>
              <a:spcAft>
                <a:spcPts val="0"/>
              </a:spcAft>
              <a:buClr>
                <a:schemeClr val="accent1"/>
              </a:buClr>
              <a:buSzPct val="80000"/>
              <a:buFont typeface="Arial" panose="020B0604020202020204" pitchFamily="34" charset="0"/>
              <a:buNone/>
              <a:tabLst/>
              <a:defRPr/>
            </a:pPr>
            <a:endParaRPr kumimoji="0" lang="es-ES" sz="2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tx1"/>
                </a:solidFill>
              </a:rPr>
              <a:t>Ventajas….</a:t>
            </a:r>
            <a:endParaRPr lang="es-ES" dirty="0">
              <a:solidFill>
                <a:schemeClr val="tx1"/>
              </a:solidFill>
            </a:endParaRPr>
          </a:p>
        </p:txBody>
      </p:sp>
      <p:sp>
        <p:nvSpPr>
          <p:cNvPr id="3" name="2 Marcador de contenido"/>
          <p:cNvSpPr>
            <a:spLocks noGrp="1"/>
          </p:cNvSpPr>
          <p:nvPr>
            <p:ph idx="1"/>
          </p:nvPr>
        </p:nvSpPr>
        <p:spPr>
          <a:xfrm>
            <a:off x="677334" y="1700213"/>
            <a:ext cx="10709804" cy="4341150"/>
          </a:xfrm>
        </p:spPr>
        <p:txBody>
          <a:bodyPr>
            <a:normAutofit lnSpcReduction="10000"/>
          </a:bodyPr>
          <a:lstStyle/>
          <a:p>
            <a:pPr marL="457200" indent="-457200">
              <a:lnSpc>
                <a:spcPct val="80000"/>
              </a:lnSpc>
              <a:buFont typeface="Arial" panose="020B0604020202020204" pitchFamily="34" charset="0"/>
              <a:buChar char="•"/>
              <a:defRPr/>
            </a:pPr>
            <a:r>
              <a:rPr lang="es-ES" sz="2400" dirty="0" smtClean="0"/>
              <a:t>Utilización mas racional de las camas y recursos hospitalarios. </a:t>
            </a:r>
          </a:p>
          <a:p>
            <a:pPr marL="457200" indent="-457200">
              <a:lnSpc>
                <a:spcPct val="80000"/>
              </a:lnSpc>
              <a:buFont typeface="Arial" panose="020B0604020202020204" pitchFamily="34" charset="0"/>
              <a:buChar char="•"/>
              <a:defRPr/>
            </a:pPr>
            <a:endParaRPr lang="es-ES" sz="2400" dirty="0" smtClean="0"/>
          </a:p>
          <a:p>
            <a:pPr marL="457200" indent="-457200">
              <a:lnSpc>
                <a:spcPct val="80000"/>
              </a:lnSpc>
              <a:buFont typeface="Arial" panose="020B0604020202020204" pitchFamily="34" charset="0"/>
              <a:buChar char="•"/>
              <a:defRPr/>
            </a:pPr>
            <a:r>
              <a:rPr lang="es-ES" sz="2400" dirty="0" smtClean="0"/>
              <a:t>Promueve la participación de la familia, la comunidad y la </a:t>
            </a:r>
          </a:p>
          <a:p>
            <a:pPr marL="457200" indent="-457200">
              <a:lnSpc>
                <a:spcPct val="80000"/>
              </a:lnSpc>
              <a:buNone/>
              <a:defRPr/>
            </a:pPr>
            <a:r>
              <a:rPr lang="es-ES" sz="2400" dirty="0" smtClean="0"/>
              <a:t>       sociedad en la atención y/o recuperación.</a:t>
            </a:r>
          </a:p>
          <a:p>
            <a:pPr>
              <a:lnSpc>
                <a:spcPct val="80000"/>
              </a:lnSpc>
              <a:buNone/>
              <a:defRPr/>
            </a:pPr>
            <a:endParaRPr lang="es-ES" sz="2400" dirty="0" smtClean="0"/>
          </a:p>
          <a:p>
            <a:pPr marL="457200" indent="-457200">
              <a:lnSpc>
                <a:spcPct val="80000"/>
              </a:lnSpc>
              <a:buFont typeface="Arial" panose="020B0604020202020204" pitchFamily="34" charset="0"/>
              <a:buChar char="•"/>
              <a:defRPr/>
            </a:pPr>
            <a:r>
              <a:rPr lang="es-ES" sz="2400" dirty="0" smtClean="0"/>
              <a:t>Estimula la relación médico-paciente.</a:t>
            </a:r>
          </a:p>
          <a:p>
            <a:pPr marL="457200" indent="-457200">
              <a:lnSpc>
                <a:spcPct val="80000"/>
              </a:lnSpc>
              <a:buFont typeface="Arial" panose="020B0604020202020204" pitchFamily="34" charset="0"/>
              <a:buChar char="•"/>
              <a:defRPr/>
            </a:pPr>
            <a:endParaRPr lang="es-ES" sz="2400" dirty="0" smtClean="0"/>
          </a:p>
          <a:p>
            <a:pPr marL="457200" indent="-457200">
              <a:lnSpc>
                <a:spcPct val="80000"/>
              </a:lnSpc>
              <a:buFont typeface="Arial" panose="020B0604020202020204" pitchFamily="34" charset="0"/>
              <a:buChar char="•"/>
              <a:defRPr/>
            </a:pPr>
            <a:r>
              <a:rPr lang="es-ES" sz="2400" dirty="0" smtClean="0"/>
              <a:t>Estimula el desarrollo profesional y el accionar independiente de la enfermera.</a:t>
            </a:r>
          </a:p>
          <a:p>
            <a:pPr marL="457200" indent="-457200">
              <a:lnSpc>
                <a:spcPct val="80000"/>
              </a:lnSpc>
              <a:buFont typeface="Arial" panose="020B0604020202020204" pitchFamily="34" charset="0"/>
              <a:buChar char="•"/>
              <a:defRPr/>
            </a:pPr>
            <a:endParaRPr lang="es-ES" sz="2400" dirty="0" smtClean="0"/>
          </a:p>
          <a:p>
            <a:pPr marL="457200" indent="-457200">
              <a:lnSpc>
                <a:spcPct val="80000"/>
              </a:lnSpc>
              <a:buFont typeface="Arial" panose="020B0604020202020204" pitchFamily="34" charset="0"/>
              <a:buChar char="•"/>
              <a:defRPr/>
            </a:pPr>
            <a:r>
              <a:rPr lang="es-ES" sz="2400" dirty="0" smtClean="0"/>
              <a:t>Mejora la calidad de la atención médica. </a:t>
            </a:r>
            <a:r>
              <a:rPr lang="es-ES_tradnl" sz="2400" dirty="0" smtClean="0"/>
              <a:t/>
            </a:r>
            <a:br>
              <a:rPr lang="es-ES_tradnl" sz="2400" dirty="0" smtClean="0"/>
            </a:br>
            <a:endParaRPr lang="es-ES" sz="2400" dirty="0" smtClean="0"/>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p:cNvSpPr txBox="1">
            <a:spLocks noGrp="1" noChangeArrowheads="1"/>
          </p:cNvSpPr>
          <p:nvPr>
            <p:ph type="title"/>
          </p:nvPr>
        </p:nvSpPr>
        <p:spPr bwMode="auto">
          <a:xfrm>
            <a:off x="677334" y="33866"/>
            <a:ext cx="8596668" cy="769441"/>
          </a:xfrm>
          <a:prstGeom prst="rect">
            <a:avLst/>
          </a:prstGeom>
          <a:noFill/>
          <a:ln w="9525">
            <a:noFill/>
            <a:miter lim="800000"/>
            <a:headEnd/>
            <a:tailEnd/>
          </a:ln>
        </p:spPr>
        <p:txBody>
          <a:bodyPr wrap="square">
            <a:spAutoFit/>
          </a:bodyPr>
          <a:lstStyle/>
          <a:p>
            <a:pPr algn="ctr" eaLnBrk="1" hangingPunct="1"/>
            <a:r>
              <a:rPr lang="es-ES_tradnl" altLang="es-ES" sz="3200" dirty="0">
                <a:solidFill>
                  <a:schemeClr val="tx1"/>
                </a:solidFill>
                <a:cs typeface="Arial" charset="0"/>
              </a:rPr>
              <a:t>Criterios</a:t>
            </a:r>
            <a:r>
              <a:rPr lang="es-ES_tradnl" altLang="es-ES" sz="3200" dirty="0">
                <a:cs typeface="Arial" charset="0"/>
              </a:rPr>
              <a:t> </a:t>
            </a:r>
            <a:r>
              <a:rPr lang="es-ES_tradnl" altLang="es-ES" sz="3200" dirty="0">
                <a:solidFill>
                  <a:schemeClr val="tx1"/>
                </a:solidFill>
                <a:cs typeface="Arial" charset="0"/>
              </a:rPr>
              <a:t>de ingreso en el hogar</a:t>
            </a:r>
            <a:r>
              <a:rPr lang="es-ES_tradnl" altLang="es-ES" sz="4400" dirty="0">
                <a:solidFill>
                  <a:schemeClr val="tx1"/>
                </a:solidFill>
                <a:cs typeface="Arial" charset="0"/>
              </a:rPr>
              <a:t>:</a:t>
            </a:r>
          </a:p>
        </p:txBody>
      </p:sp>
      <p:sp>
        <p:nvSpPr>
          <p:cNvPr id="5" name="4 Rectángulo"/>
          <p:cNvSpPr/>
          <p:nvPr/>
        </p:nvSpPr>
        <p:spPr>
          <a:xfrm>
            <a:off x="383823" y="1117600"/>
            <a:ext cx="10295466" cy="4832092"/>
          </a:xfrm>
          <a:prstGeom prst="rect">
            <a:avLst/>
          </a:prstGeom>
        </p:spPr>
        <p:txBody>
          <a:bodyPr wrap="square">
            <a:spAutoFit/>
          </a:bodyPr>
          <a:lstStyle/>
          <a:p>
            <a:pPr>
              <a:buFont typeface="Arial" charset="0"/>
              <a:buChar char="•"/>
            </a:pPr>
            <a:r>
              <a:rPr lang="es-ES_tradnl" altLang="es-ES" sz="2800" dirty="0" smtClean="0">
                <a:cs typeface="Arial" charset="0"/>
              </a:rPr>
              <a:t>Pacientes con afecciones agudas que no comprometan la vida.</a:t>
            </a:r>
          </a:p>
          <a:p>
            <a:pPr>
              <a:buFont typeface="Arial" charset="0"/>
              <a:buChar char="•"/>
            </a:pPr>
            <a:r>
              <a:rPr lang="es-ES_tradnl" altLang="es-ES" sz="2800" dirty="0" smtClean="0">
                <a:cs typeface="Arial" charset="0"/>
              </a:rPr>
              <a:t> Pacientes con afecciones crónicas descompensadas.</a:t>
            </a:r>
          </a:p>
          <a:p>
            <a:pPr>
              <a:buFont typeface="Arial" charset="0"/>
              <a:buChar char="•"/>
            </a:pPr>
            <a:r>
              <a:rPr lang="es-ES_tradnl" altLang="es-ES" sz="2800" dirty="0" smtClean="0">
                <a:cs typeface="Arial" charset="0"/>
              </a:rPr>
              <a:t> Egreso precoz hospitalario.</a:t>
            </a:r>
          </a:p>
          <a:p>
            <a:pPr>
              <a:buFont typeface="Arial" charset="0"/>
              <a:buChar char="•"/>
            </a:pPr>
            <a:r>
              <a:rPr lang="es-ES_tradnl" altLang="es-ES" sz="2800" dirty="0" smtClean="0">
                <a:cs typeface="Arial" charset="0"/>
              </a:rPr>
              <a:t> </a:t>
            </a:r>
            <a:r>
              <a:rPr lang="es-CO" altLang="es-ES" sz="2800" dirty="0" smtClean="0">
                <a:cs typeface="Arial" charset="0"/>
              </a:rPr>
              <a:t>Pacientes provenientes de subsistemas de urgencias o cuerpos de guardia del hospital previa coordinación con el médico de la familia.</a:t>
            </a:r>
          </a:p>
          <a:p>
            <a:pPr algn="just">
              <a:buFont typeface="Arial" charset="0"/>
              <a:buChar char="•"/>
            </a:pPr>
            <a:r>
              <a:rPr lang="es-ES_tradnl" altLang="es-ES" sz="2800" dirty="0" smtClean="0">
                <a:cs typeface="Arial" charset="0"/>
              </a:rPr>
              <a:t>Pacientes con cirugía ambulatoria.</a:t>
            </a:r>
            <a:endParaRPr lang="es-CO" altLang="es-ES" sz="2800" dirty="0" smtClean="0">
              <a:cs typeface="Arial" charset="0"/>
            </a:endParaRPr>
          </a:p>
          <a:p>
            <a:pPr algn="just">
              <a:buFont typeface="Arial" charset="0"/>
              <a:buChar char="•"/>
            </a:pPr>
            <a:r>
              <a:rPr lang="es-CO" altLang="es-ES" sz="2800" dirty="0" smtClean="0">
                <a:cs typeface="Arial" charset="0"/>
              </a:rPr>
              <a:t> Afecciones que a criterio del médico de asistencia pueda asumir sin comprometer el pronóstico del paciente.</a:t>
            </a:r>
            <a:endParaRPr lang="es-ES" altLang="es-ES" sz="2800" dirty="0" smtClean="0">
              <a:cs typeface="Arial" charset="0"/>
            </a:endParaRPr>
          </a:p>
          <a:p>
            <a:pPr>
              <a:buFont typeface="Arial" charset="0"/>
              <a:buChar char="•"/>
            </a:pPr>
            <a:r>
              <a:rPr lang="es-ES_tradnl" altLang="es-ES" sz="2800" dirty="0" smtClean="0">
                <a:cs typeface="Arial" charset="0"/>
              </a:rPr>
              <a:t>Pacientes con neoplasias u otras enfermedades en estadio terminal.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1262" y="617517"/>
            <a:ext cx="10699668" cy="5423846"/>
          </a:xfrm>
        </p:spPr>
        <p:txBody>
          <a:bodyPr/>
          <a:lstStyle/>
          <a:p>
            <a:pPr marL="0" indent="0" algn="ctr">
              <a:buNone/>
            </a:pPr>
            <a:r>
              <a:rPr lang="es-ES" sz="2800" u="sng" dirty="0" smtClean="0">
                <a:solidFill>
                  <a:schemeClr val="tx1"/>
                </a:solidFill>
              </a:rPr>
              <a:t>Atención al paciente en estadio terminal</a:t>
            </a:r>
            <a:r>
              <a:rPr lang="es-ES" sz="2800" dirty="0" smtClean="0">
                <a:solidFill>
                  <a:schemeClr val="tx1"/>
                </a:solidFill>
              </a:rPr>
              <a:t> </a:t>
            </a:r>
            <a:endParaRPr lang="es-ES" sz="2800" dirty="0">
              <a:solidFill>
                <a:schemeClr val="tx1"/>
              </a:solidFill>
            </a:endParaRPr>
          </a:p>
          <a:p>
            <a:pPr marL="0" indent="0">
              <a:buNone/>
            </a:pPr>
            <a:endParaRPr lang="es-ES" dirty="0"/>
          </a:p>
        </p:txBody>
      </p:sp>
      <p:sp>
        <p:nvSpPr>
          <p:cNvPr id="4" name="Rectángulo 3"/>
          <p:cNvSpPr/>
          <p:nvPr/>
        </p:nvSpPr>
        <p:spPr>
          <a:xfrm>
            <a:off x="451262" y="1330036"/>
            <a:ext cx="11079678" cy="4707955"/>
          </a:xfrm>
          <a:prstGeom prst="rect">
            <a:avLst/>
          </a:prstGeom>
        </p:spPr>
        <p:txBody>
          <a:bodyPr wrap="square">
            <a:spAutoFit/>
          </a:bodyPr>
          <a:lstStyle/>
          <a:p>
            <a:pPr algn="just">
              <a:lnSpc>
                <a:spcPct val="115000"/>
              </a:lnSpc>
              <a:spcAft>
                <a:spcPts val="1000"/>
              </a:spcAft>
            </a:pPr>
            <a:r>
              <a:rPr lang="es-ES" sz="2400" dirty="0" smtClean="0">
                <a:ea typeface="Calibri" panose="020F0502020204030204" pitchFamily="34" charset="0"/>
                <a:cs typeface="Times New Roman" panose="02020603050405020304" pitchFamily="18" charset="0"/>
              </a:rPr>
              <a:t>Objetivos: </a:t>
            </a:r>
            <a:endParaRPr lang="es-ES" sz="2400" dirty="0">
              <a:ea typeface="Calibri" panose="020F0502020204030204" pitchFamily="34" charset="0"/>
              <a:cs typeface="Times New Roman" panose="02020603050405020304" pitchFamily="18" charset="0"/>
            </a:endParaRPr>
          </a:p>
          <a:p>
            <a:r>
              <a:rPr lang="es-ES" sz="2400" dirty="0">
                <a:ea typeface="Calibri" panose="020F0502020204030204" pitchFamily="34" charset="0"/>
                <a:cs typeface="Times New Roman" panose="02020603050405020304" pitchFamily="18" charset="0"/>
              </a:rPr>
              <a:t>La medicina paliativa resurge como un movimiento para dar respuesta a las diferentes necesidades que presentan el paciente en estadio terminal y su familia. Su objetivo fundamental es cuidar al paciente, de manera que la vida que le queda merezca la pena vivirla, al llenarla de significado para él. No tiene como finalidad dar cantidad de vida, sino calidad de vida</a:t>
            </a:r>
            <a:r>
              <a:rPr lang="es-ES" sz="2400" dirty="0" smtClean="0">
                <a:ea typeface="Calibri" panose="020F0502020204030204" pitchFamily="34" charset="0"/>
                <a:cs typeface="Times New Roman" panose="02020603050405020304" pitchFamily="18" charset="0"/>
              </a:rPr>
              <a:t>. </a:t>
            </a:r>
            <a:r>
              <a:rPr lang="es-ES" sz="2400" dirty="0">
                <a:ea typeface="Calibri" panose="020F0502020204030204" pitchFamily="34" charset="0"/>
                <a:cs typeface="Times New Roman" panose="02020603050405020304" pitchFamily="18" charset="0"/>
              </a:rPr>
              <a:t>Para cuando ella llegue debe permitirse que la persona muera en paz con dignidad, y en la forma y manera escogida por ella</a:t>
            </a:r>
            <a:r>
              <a:rPr lang="es-ES" sz="2400" dirty="0" smtClean="0">
                <a:ea typeface="Calibri" panose="020F0502020204030204" pitchFamily="34" charset="0"/>
                <a:cs typeface="Times New Roman" panose="02020603050405020304" pitchFamily="18" charset="0"/>
              </a:rPr>
              <a:t>. </a:t>
            </a:r>
          </a:p>
          <a:p>
            <a:r>
              <a:rPr lang="es-ES" sz="2400" dirty="0"/>
              <a:t>El período que antecede a la muerte constituye un tiempo de situación agónica para el paciente y la familia. El manejo de estos últimos días es el objeto fundamental de la medicina paliativa y estos cuidados se diferencian, fundamentalmente, de los cuidados curativos tradicionales </a:t>
            </a:r>
          </a:p>
        </p:txBody>
      </p:sp>
    </p:spTree>
    <p:extLst>
      <p:ext uri="{BB962C8B-B14F-4D97-AF65-F5344CB8AC3E}">
        <p14:creationId xmlns:p14="http://schemas.microsoft.com/office/powerpoint/2010/main" val="2176003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77334" y="609600"/>
            <a:ext cx="5960533" cy="778933"/>
          </a:xfrm>
        </p:spPr>
        <p:txBody>
          <a:bodyPr>
            <a:normAutofit fontScale="90000"/>
          </a:bodyPr>
          <a:lstStyle/>
          <a:p>
            <a:r>
              <a:rPr lang="es-ES_tradnl" altLang="es-ES" dirty="0" smtClean="0">
                <a:solidFill>
                  <a:schemeClr val="tx1"/>
                </a:solidFill>
                <a:cs typeface="Arial" charset="0"/>
              </a:rPr>
              <a:t> Pacientes en estadio terminal</a:t>
            </a:r>
            <a:r>
              <a:rPr lang="es-ES_tradnl" altLang="es-ES" sz="4400" dirty="0" smtClean="0">
                <a:solidFill>
                  <a:schemeClr val="tx1"/>
                </a:solidFill>
                <a:cs typeface="Arial" charset="0"/>
              </a:rPr>
              <a:t>:</a:t>
            </a:r>
            <a:r>
              <a:rPr lang="es-ES_tradnl" altLang="es-ES" sz="4400" dirty="0" smtClean="0">
                <a:cs typeface="Arial" charset="0"/>
              </a:rPr>
              <a:t/>
            </a:r>
            <a:br>
              <a:rPr lang="es-ES_tradnl" altLang="es-ES" sz="4400" dirty="0" smtClean="0">
                <a:cs typeface="Arial" charset="0"/>
              </a:rPr>
            </a:br>
            <a:endParaRPr lang="es-ES" dirty="0"/>
          </a:p>
        </p:txBody>
      </p:sp>
      <p:sp>
        <p:nvSpPr>
          <p:cNvPr id="3" name="2 Marcador de contenido"/>
          <p:cNvSpPr>
            <a:spLocks noGrp="1"/>
          </p:cNvSpPr>
          <p:nvPr>
            <p:ph idx="1"/>
          </p:nvPr>
        </p:nvSpPr>
        <p:spPr>
          <a:xfrm>
            <a:off x="587022" y="1704623"/>
            <a:ext cx="8816622" cy="4336740"/>
          </a:xfrm>
        </p:spPr>
        <p:txBody>
          <a:bodyPr/>
          <a:lstStyle/>
          <a:p>
            <a:pPr algn="just">
              <a:buFont typeface="Arial" charset="0"/>
              <a:buChar char="•"/>
            </a:pPr>
            <a:r>
              <a:rPr lang="es-ES_tradnl" altLang="es-ES" sz="2400" dirty="0" smtClean="0">
                <a:cs typeface="Arial" charset="0"/>
              </a:rPr>
              <a:t>Presencia de una enfermedad avanzada, progresiva e incurable.</a:t>
            </a:r>
          </a:p>
          <a:p>
            <a:pPr algn="just">
              <a:buFont typeface="Arial" charset="0"/>
              <a:buChar char="•"/>
            </a:pPr>
            <a:r>
              <a:rPr lang="es-ES_tradnl" altLang="es-ES" sz="2400" dirty="0" smtClean="0">
                <a:cs typeface="Arial" charset="0"/>
              </a:rPr>
              <a:t> Falta de posibilidades razonables de respuesta al tratamiento específico.</a:t>
            </a:r>
          </a:p>
          <a:p>
            <a:pPr algn="just">
              <a:buFont typeface="Arial" charset="0"/>
              <a:buChar char="•"/>
            </a:pPr>
            <a:r>
              <a:rPr lang="es-ES_tradnl" altLang="es-ES" sz="2400" dirty="0" smtClean="0">
                <a:cs typeface="Arial" charset="0"/>
              </a:rPr>
              <a:t> Presencia de síntomas intensos, múltiples, multifactoriales y cambiantes.</a:t>
            </a:r>
            <a:endParaRPr lang="es-ES" altLang="es-ES" sz="2400" dirty="0" smtClean="0">
              <a:cs typeface="Arial" charset="0"/>
            </a:endParaRPr>
          </a:p>
          <a:p>
            <a:pPr algn="just">
              <a:buFont typeface="Arial" charset="0"/>
              <a:buChar char="•"/>
            </a:pPr>
            <a:r>
              <a:rPr lang="es-ES_tradnl" altLang="es-ES" sz="2400" dirty="0" smtClean="0">
                <a:cs typeface="Arial" charset="0"/>
              </a:rPr>
              <a:t>Gran impacto emocional en paciente, familia y equipo terapéutico muy relacionado con la presencia explícita o no de la muerte.</a:t>
            </a:r>
          </a:p>
          <a:p>
            <a:pPr algn="just">
              <a:buFont typeface="Arial" charset="0"/>
              <a:buChar char="•"/>
            </a:pPr>
            <a:r>
              <a:rPr lang="es-ES_tradnl" altLang="es-ES" sz="2400" dirty="0" smtClean="0">
                <a:cs typeface="Arial" charset="0"/>
              </a:rPr>
              <a:t> Pronóstico de vida inferior a los seis meses. </a:t>
            </a:r>
            <a:endParaRPr lang="es-ES" altLang="es-ES" sz="2400" dirty="0" smtClean="0">
              <a:cs typeface="Arial" charset="0"/>
            </a:endParaRPr>
          </a:p>
          <a:p>
            <a:endParaRPr lang="es-E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9393" y="406400"/>
            <a:ext cx="9451586" cy="5685640"/>
          </a:xfrm>
        </p:spPr>
        <p:txBody>
          <a:bodyPr>
            <a:normAutofit fontScale="90000"/>
          </a:bodyPr>
          <a:lstStyle/>
          <a:p>
            <a:r>
              <a:rPr lang="es-ES" sz="2200" dirty="0">
                <a:solidFill>
                  <a:schemeClr val="tx1"/>
                </a:solidFill>
              </a:rPr>
              <a:t/>
            </a:r>
            <a:br>
              <a:rPr lang="es-ES" sz="2200" dirty="0">
                <a:solidFill>
                  <a:schemeClr val="tx1"/>
                </a:solidFill>
              </a:rPr>
            </a:br>
            <a:r>
              <a:rPr lang="es-ES" sz="2700" dirty="0" smtClean="0">
                <a:solidFill>
                  <a:schemeClr val="tx1"/>
                </a:solidFill>
              </a:rPr>
              <a:t>Fundamentos de la medicina paliativa:</a:t>
            </a:r>
            <a:br>
              <a:rPr lang="es-ES" sz="2700" dirty="0" smtClean="0">
                <a:solidFill>
                  <a:schemeClr val="tx1"/>
                </a:solidFill>
              </a:rPr>
            </a:br>
            <a:r>
              <a:rPr lang="es-ES" sz="2700" dirty="0" smtClean="0">
                <a:solidFill>
                  <a:schemeClr val="tx1"/>
                </a:solidFill>
              </a:rPr>
              <a:t> </a:t>
            </a:r>
            <a:r>
              <a:rPr lang="es-ES" sz="2700" dirty="0">
                <a:solidFill>
                  <a:schemeClr val="tx1"/>
                </a:solidFill>
              </a:rPr>
              <a:t/>
            </a:r>
            <a:br>
              <a:rPr lang="es-ES" sz="2700" dirty="0">
                <a:solidFill>
                  <a:schemeClr val="tx1"/>
                </a:solidFill>
              </a:rPr>
            </a:br>
            <a:r>
              <a:rPr lang="es-ES" sz="2700" dirty="0">
                <a:solidFill>
                  <a:schemeClr val="tx1"/>
                </a:solidFill>
              </a:rPr>
              <a:t>− El paciente y su familia se considera una unidad.</a:t>
            </a:r>
            <a:br>
              <a:rPr lang="es-ES" sz="2700" dirty="0">
                <a:solidFill>
                  <a:schemeClr val="tx1"/>
                </a:solidFill>
              </a:rPr>
            </a:br>
            <a:r>
              <a:rPr lang="es-ES" sz="2700" dirty="0">
                <a:solidFill>
                  <a:schemeClr val="tx1"/>
                </a:solidFill>
              </a:rPr>
              <a:t>− Es necesario cubrir todas sus demandas y cubrir las necesidades a todos los niveles: físico, social, psicológico y espiritual, tanto del enfermo como de sus familiares.</a:t>
            </a:r>
            <a:br>
              <a:rPr lang="es-ES" sz="2700" dirty="0">
                <a:solidFill>
                  <a:schemeClr val="tx1"/>
                </a:solidFill>
              </a:rPr>
            </a:br>
            <a:r>
              <a:rPr lang="es-ES" sz="2700" dirty="0">
                <a:solidFill>
                  <a:schemeClr val="tx1"/>
                </a:solidFill>
              </a:rPr>
              <a:t>− El cuidado del enfermo debe estar a cargo de un equipo de salud que pueda cubrir las necesidades anteriores.</a:t>
            </a:r>
            <a:br>
              <a:rPr lang="es-ES" sz="2700" dirty="0">
                <a:solidFill>
                  <a:schemeClr val="tx1"/>
                </a:solidFill>
              </a:rPr>
            </a:br>
            <a:r>
              <a:rPr lang="es-ES" sz="2700" dirty="0">
                <a:solidFill>
                  <a:schemeClr val="tx1"/>
                </a:solidFill>
              </a:rPr>
              <a:t>− El tratamiento debe estar encaminado a ofrecer confort y comodidad al enfermo y no a mantener las condiciones bioquímicas normales. Se debe aliviar el dolor, utilizando adecuada y correctamente los opioides.</a:t>
            </a:r>
            <a:br>
              <a:rPr lang="es-ES" sz="2700" dirty="0">
                <a:solidFill>
                  <a:schemeClr val="tx1"/>
                </a:solidFill>
              </a:rPr>
            </a:br>
            <a:r>
              <a:rPr lang="es-ES" sz="2700" dirty="0">
                <a:solidFill>
                  <a:schemeClr val="tx1"/>
                </a:solidFill>
              </a:rPr>
              <a:t>− Tras el fallecimiento del paciente se continúa ayudando a la familia en los trámites burocráticos y en la elaboración del duelo.</a:t>
            </a:r>
            <a:r>
              <a:rPr lang="es-ES" sz="2700" dirty="0"/>
              <a:t/>
            </a:r>
            <a:br>
              <a:rPr lang="es-ES" sz="2700" dirty="0"/>
            </a:br>
            <a:endParaRPr lang="es-ES" sz="2700" dirty="0"/>
          </a:p>
        </p:txBody>
      </p:sp>
    </p:spTree>
    <p:extLst>
      <p:ext uri="{BB962C8B-B14F-4D97-AF65-F5344CB8AC3E}">
        <p14:creationId xmlns:p14="http://schemas.microsoft.com/office/powerpoint/2010/main" val="3746580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8569" y="475009"/>
            <a:ext cx="8006931" cy="1110904"/>
          </a:xfrm>
        </p:spPr>
        <p:txBody>
          <a:bodyPr>
            <a:normAutofit/>
          </a:bodyPr>
          <a:lstStyle/>
          <a:p>
            <a:r>
              <a:rPr lang="es-ES" sz="3200" dirty="0" smtClean="0"/>
              <a:t> </a:t>
            </a:r>
            <a:r>
              <a:rPr lang="es-ES" sz="3200" dirty="0">
                <a:solidFill>
                  <a:schemeClr val="tx1"/>
                </a:solidFill>
              </a:rPr>
              <a:t>Los principios de la medicina paliativa en cualquier nivel son los </a:t>
            </a:r>
            <a:r>
              <a:rPr lang="es-ES" sz="3200" dirty="0" smtClean="0">
                <a:solidFill>
                  <a:schemeClr val="tx1"/>
                </a:solidFill>
              </a:rPr>
              <a:t>siguientes: </a:t>
            </a:r>
            <a:endParaRPr lang="es-ES" sz="3200" dirty="0">
              <a:solidFill>
                <a:schemeClr val="tx1"/>
              </a:solidFill>
            </a:endParaRPr>
          </a:p>
        </p:txBody>
      </p:sp>
      <p:sp>
        <p:nvSpPr>
          <p:cNvPr id="3" name="Marcador de contenido 2"/>
          <p:cNvSpPr>
            <a:spLocks noGrp="1"/>
          </p:cNvSpPr>
          <p:nvPr>
            <p:ph idx="1"/>
          </p:nvPr>
        </p:nvSpPr>
        <p:spPr>
          <a:xfrm>
            <a:off x="1045467" y="2073664"/>
            <a:ext cx="10541695" cy="4327136"/>
          </a:xfrm>
        </p:spPr>
        <p:txBody>
          <a:bodyPr>
            <a:normAutofit/>
          </a:bodyPr>
          <a:lstStyle/>
          <a:p>
            <a:r>
              <a:rPr lang="es-ES" sz="2800" dirty="0"/>
              <a:t>− Aliviar todos los síntomas estresantes.</a:t>
            </a:r>
          </a:p>
          <a:p>
            <a:r>
              <a:rPr lang="es-ES" sz="2800" dirty="0"/>
              <a:t>− Establecer una comunicación fácil, relajada y con diálogo.</a:t>
            </a:r>
          </a:p>
          <a:p>
            <a:r>
              <a:rPr lang="es-ES" sz="2800" dirty="0"/>
              <a:t>− Prestar ayuda </a:t>
            </a:r>
            <a:r>
              <a:rPr lang="es-ES" sz="2800" dirty="0" err="1" smtClean="0"/>
              <a:t>psico</a:t>
            </a:r>
            <a:r>
              <a:rPr lang="es-ES" sz="2800" dirty="0" smtClean="0"/>
              <a:t> emocional</a:t>
            </a:r>
            <a:r>
              <a:rPr lang="es-ES" sz="2800" dirty="0"/>
              <a:t>, espiritual y social.</a:t>
            </a:r>
          </a:p>
          <a:p>
            <a:r>
              <a:rPr lang="es-ES" sz="2800" dirty="0"/>
              <a:t>− Brindar apoyo familiar durante el proceso y después de la muerte del enfermo.</a:t>
            </a:r>
          </a:p>
          <a:p>
            <a:r>
              <a:rPr lang="es-ES" sz="2800" dirty="0"/>
              <a:t>− Mantener al personal al cuidado del enfermo en condiciones óptimas.</a:t>
            </a:r>
          </a:p>
          <a:p>
            <a:endParaRPr lang="es-ES" dirty="0"/>
          </a:p>
        </p:txBody>
      </p:sp>
    </p:spTree>
    <p:extLst>
      <p:ext uri="{BB962C8B-B14F-4D97-AF65-F5344CB8AC3E}">
        <p14:creationId xmlns:p14="http://schemas.microsoft.com/office/powerpoint/2010/main" val="639958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363538" y="863600"/>
            <a:ext cx="9694862" cy="5351463"/>
          </a:xfrm>
          <a:prstGeom prst="rect">
            <a:avLst/>
          </a:prstGeom>
        </p:spPr>
        <p:txBody>
          <a:bodyPr vert="horz" lIns="91440" tIns="45720" rIns="91440" bIns="45720" rtlCol="0">
            <a:normAutofit/>
          </a:bodyPr>
          <a:lstStyle/>
          <a:p>
            <a:pPr marL="533400" marR="0" lvl="0" indent="-533400" algn="l" defTabSz="457200" rtl="0" eaLnBrk="1" fontAlgn="auto" latinLnBrk="0" hangingPunct="1">
              <a:lnSpc>
                <a:spcPct val="100000"/>
              </a:lnSpc>
              <a:spcBef>
                <a:spcPct val="0"/>
              </a:spcBef>
              <a:spcAft>
                <a:spcPts val="0"/>
              </a:spcAft>
              <a:buClr>
                <a:schemeClr val="accent1"/>
              </a:buClr>
              <a:buSzPct val="80000"/>
              <a:buFontTx/>
              <a:buNone/>
              <a:tabLst/>
              <a:defRPr/>
            </a:pPr>
            <a:r>
              <a:rPr kumimoji="0" lang="es-ES" sz="6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t>
            </a:r>
            <a:r>
              <a:rPr kumimoji="0" lang="es-E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t>
            </a:r>
            <a:r>
              <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Familia formada por una madre de 44 años fumadora, con un hijo de 13 años de edad que padece de asma bronquial, y su esposo el cual sufre crisis de epilepsia e ingiere bebidas alcohólicas diariamente, por lo que se ha desvinculado de las actividades laborales.</a:t>
            </a:r>
          </a:p>
          <a:p>
            <a:pPr marL="533400" marR="0" lvl="0" indent="-533400" algn="l" defTabSz="457200" rtl="0" eaLnBrk="1" fontAlgn="auto" latinLnBrk="0" hangingPunct="1">
              <a:lnSpc>
                <a:spcPct val="100000"/>
              </a:lnSpc>
              <a:spcBef>
                <a:spcPct val="0"/>
              </a:spcBef>
              <a:spcAft>
                <a:spcPts val="0"/>
              </a:spcAft>
              <a:buClr>
                <a:schemeClr val="accent1"/>
              </a:buClr>
              <a:buSzPct val="80000"/>
              <a:buFontTx/>
              <a:buNone/>
              <a:tabLst/>
              <a:defRPr/>
            </a:pPr>
            <a:endPar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533400" marR="0" lvl="0" indent="-533400" algn="l" defTabSz="457200" rtl="0" eaLnBrk="1" fontAlgn="auto" latinLnBrk="0" hangingPunct="1">
              <a:lnSpc>
                <a:spcPct val="80000"/>
              </a:lnSpc>
              <a:spcBef>
                <a:spcPct val="0"/>
              </a:spcBef>
              <a:spcAft>
                <a:spcPts val="0"/>
              </a:spcAft>
              <a:buClr>
                <a:schemeClr val="accent1"/>
              </a:buClr>
              <a:buSzPct val="80000"/>
              <a:buFontTx/>
              <a:buNone/>
              <a:tabLst/>
              <a:defRPr/>
            </a:pPr>
            <a:endPar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533400" marR="0" lvl="0" indent="-533400" algn="l" defTabSz="457200" rtl="0" eaLnBrk="1" fontAlgn="auto" latinLnBrk="0" hangingPunct="1">
              <a:lnSpc>
                <a:spcPct val="100000"/>
              </a:lnSpc>
              <a:spcBef>
                <a:spcPct val="0"/>
              </a:spcBef>
              <a:spcAft>
                <a:spcPts val="0"/>
              </a:spcAft>
              <a:buClr>
                <a:schemeClr val="accent1"/>
              </a:buClr>
              <a:buSzPct val="80000"/>
              <a:buFontTx/>
              <a:buNone/>
              <a:tabLst/>
              <a:defRPr/>
            </a:pPr>
            <a:r>
              <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¿Cómo</a:t>
            </a:r>
            <a:r>
              <a:rPr kumimoji="0" lang="es-ES_tradnl"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integrar, controlar y coordinar el cuidado de la salud de la familia y sus integrantes?</a:t>
            </a:r>
            <a:r>
              <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t>
            </a:r>
          </a:p>
        </p:txBody>
      </p:sp>
    </p:spTree>
    <p:extLst>
      <p:ext uri="{BB962C8B-B14F-4D97-AF65-F5344CB8AC3E}">
        <p14:creationId xmlns:p14="http://schemas.microsoft.com/office/powerpoint/2010/main" val="866284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0578" y="496711"/>
            <a:ext cx="7422661" cy="523220"/>
          </a:xfrm>
          <a:prstGeom prst="rect">
            <a:avLst/>
          </a:prstGeom>
        </p:spPr>
        <p:txBody>
          <a:bodyPr wrap="square">
            <a:spAutoFit/>
          </a:bodyPr>
          <a:lstStyle/>
          <a:p>
            <a:pPr algn="ctr"/>
            <a:r>
              <a:rPr lang="es-ES_tradnl" altLang="es-ES" sz="2800" dirty="0" smtClean="0">
                <a:cs typeface="Arial" charset="0"/>
              </a:rPr>
              <a:t>Síntomas y signos más frecuentes:</a:t>
            </a:r>
            <a:endParaRPr lang="es-ES_tradnl" altLang="es-ES" sz="2800" dirty="0">
              <a:cs typeface="Arial" charset="0"/>
            </a:endParaRPr>
          </a:p>
        </p:txBody>
      </p:sp>
      <p:sp>
        <p:nvSpPr>
          <p:cNvPr id="5" name="1 Rectángulo"/>
          <p:cNvSpPr>
            <a:spLocks noChangeArrowheads="1"/>
          </p:cNvSpPr>
          <p:nvPr/>
        </p:nvSpPr>
        <p:spPr bwMode="auto">
          <a:xfrm>
            <a:off x="571472" y="1357298"/>
            <a:ext cx="8001056" cy="5000661"/>
          </a:xfrm>
          <a:prstGeom prst="rect">
            <a:avLst/>
          </a:prstGeom>
          <a:noFill/>
          <a:ln>
            <a:noFill/>
          </a:ln>
          <a:extLst/>
        </p:spPr>
        <p:txBody>
          <a:bodyPr wrap="square" numCol="2">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s-ES_tradnl" altLang="es-ES" sz="2800" dirty="0" smtClean="0">
                <a:cs typeface="Arial" panose="020B0604020202020204" pitchFamily="34" charset="0"/>
              </a:rPr>
              <a:t>Caquexia</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Síndrome de mala absorción</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Edema periférico</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Anemia</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Episodios hemorrágicos</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Trastornos gastrointestinales</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Dolor</a:t>
            </a:r>
          </a:p>
          <a:p>
            <a:pPr eaLnBrk="1" hangingPunct="1">
              <a:defRPr/>
            </a:pPr>
            <a:endParaRPr lang="es-ES_tradnl" altLang="es-ES" sz="3600" dirty="0" smtClean="0">
              <a:solidFill>
                <a:schemeClr val="bg1"/>
              </a:solidFill>
              <a:cs typeface="Arial" panose="020B0604020202020204" pitchFamily="34" charset="0"/>
            </a:endParaRPr>
          </a:p>
        </p:txBody>
      </p:sp>
      <p:pic>
        <p:nvPicPr>
          <p:cNvPr id="28674" name="Picture 2" descr="C:\Users\Katy\Desktop\clase de defuncion\images (8).jpg"/>
          <p:cNvPicPr>
            <a:picLocks noChangeAspect="1" noChangeArrowheads="1"/>
          </p:cNvPicPr>
          <p:nvPr/>
        </p:nvPicPr>
        <p:blipFill>
          <a:blip r:embed="rId2"/>
          <a:srcRect/>
          <a:stretch>
            <a:fillRect/>
          </a:stretch>
        </p:blipFill>
        <p:spPr bwMode="auto">
          <a:xfrm>
            <a:off x="6400800" y="2774244"/>
            <a:ext cx="2900364" cy="2900364"/>
          </a:xfrm>
          <a:prstGeom prst="rect">
            <a:avLst/>
          </a:prstGeom>
          <a:noFill/>
          <a:ln w="28575">
            <a:solidFill>
              <a:schemeClr val="tx1"/>
            </a:solid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771524" y="405675"/>
            <a:ext cx="10901363" cy="9694962"/>
          </a:xfrm>
          <a:prstGeom prst="rect">
            <a:avLst/>
          </a:prstGeom>
        </p:spPr>
        <p:txBody>
          <a:bodyPr wrap="square">
            <a:spAutoFit/>
          </a:bodyPr>
          <a:lstStyle/>
          <a:p>
            <a:pPr algn="ctr"/>
            <a:r>
              <a:rPr lang="es-ES_tradnl" altLang="es-ES" sz="2400" u="sng" dirty="0" smtClean="0">
                <a:cs typeface="Arial" charset="0"/>
              </a:rPr>
              <a:t>Síntomas y signos más frecuentes</a:t>
            </a:r>
            <a:r>
              <a:rPr lang="es-ES_tradnl" altLang="es-ES" sz="2400" dirty="0" smtClean="0">
                <a:cs typeface="Arial" charset="0"/>
              </a:rPr>
              <a:t>:</a:t>
            </a:r>
          </a:p>
          <a:p>
            <a:pPr algn="ctr"/>
            <a:endParaRPr lang="es-ES_tradnl" altLang="es-ES" sz="2400" dirty="0">
              <a:cs typeface="Arial" charset="0"/>
            </a:endParaRPr>
          </a:p>
          <a:p>
            <a:pPr>
              <a:lnSpc>
                <a:spcPct val="150000"/>
              </a:lnSpc>
              <a:defRPr/>
            </a:pPr>
            <a:r>
              <a:rPr lang="es-ES_tradnl" altLang="es-ES" sz="2400" dirty="0">
                <a:cs typeface="Arial" panose="020B0604020202020204" pitchFamily="34" charset="0"/>
              </a:rPr>
              <a:t>Trastornos urinarios</a:t>
            </a:r>
          </a:p>
          <a:p>
            <a:pPr>
              <a:lnSpc>
                <a:spcPct val="150000"/>
              </a:lnSpc>
              <a:defRPr/>
            </a:pPr>
            <a:r>
              <a:rPr lang="es-ES_tradnl" altLang="es-ES" sz="2400" dirty="0">
                <a:cs typeface="Arial" panose="020B0604020202020204" pitchFamily="34" charset="0"/>
              </a:rPr>
              <a:t>-Fiebre elevada</a:t>
            </a:r>
          </a:p>
          <a:p>
            <a:pPr>
              <a:lnSpc>
                <a:spcPct val="150000"/>
              </a:lnSpc>
              <a:defRPr/>
            </a:pPr>
            <a:r>
              <a:rPr lang="es-ES_tradnl" altLang="es-ES" sz="2400" dirty="0">
                <a:cs typeface="Arial" panose="020B0604020202020204" pitchFamily="34" charset="0"/>
              </a:rPr>
              <a:t>-Úlceras por decúbito</a:t>
            </a:r>
          </a:p>
          <a:p>
            <a:pPr>
              <a:lnSpc>
                <a:spcPct val="150000"/>
              </a:lnSpc>
              <a:defRPr/>
            </a:pPr>
            <a:r>
              <a:rPr lang="es-ES_tradnl" altLang="es-ES" sz="2400" dirty="0">
                <a:cs typeface="Arial" panose="020B0604020202020204" pitchFamily="34" charset="0"/>
              </a:rPr>
              <a:t>-Crisis convulsivas</a:t>
            </a:r>
          </a:p>
          <a:p>
            <a:pPr>
              <a:lnSpc>
                <a:spcPct val="150000"/>
              </a:lnSpc>
              <a:defRPr/>
            </a:pPr>
            <a:r>
              <a:rPr lang="es-ES_tradnl" altLang="es-ES" sz="2400" dirty="0">
                <a:cs typeface="Arial" panose="020B0604020202020204" pitchFamily="34" charset="0"/>
              </a:rPr>
              <a:t>-Estados </a:t>
            </a:r>
          </a:p>
          <a:p>
            <a:pPr>
              <a:lnSpc>
                <a:spcPct val="150000"/>
              </a:lnSpc>
              <a:defRPr/>
            </a:pPr>
            <a:r>
              <a:rPr lang="es-ES_tradnl" altLang="es-ES" sz="2400" dirty="0" err="1">
                <a:cs typeface="Arial" panose="020B0604020202020204" pitchFamily="34" charset="0"/>
              </a:rPr>
              <a:t>confusionales</a:t>
            </a:r>
            <a:r>
              <a:rPr lang="es-ES" altLang="es-ES" sz="2400" dirty="0">
                <a:cs typeface="Arial" panose="020B0604020202020204" pitchFamily="34" charset="0"/>
              </a:rPr>
              <a:t>                                                    </a:t>
            </a:r>
          </a:p>
          <a:p>
            <a:pPr>
              <a:lnSpc>
                <a:spcPct val="150000"/>
              </a:lnSpc>
              <a:defRPr/>
            </a:pPr>
            <a:r>
              <a:rPr lang="es-ES" altLang="es-ES" sz="2400" dirty="0">
                <a:cs typeface="Arial" panose="020B0604020202020204" pitchFamily="34" charset="0"/>
              </a:rPr>
              <a:t>-Agitación psicomotora</a:t>
            </a:r>
            <a:endParaRPr lang="es-ES_tradnl" altLang="es-ES" sz="2400" dirty="0">
              <a:cs typeface="Arial" panose="020B0604020202020204" pitchFamily="34" charset="0"/>
            </a:endParaRPr>
          </a:p>
          <a:p>
            <a:pPr>
              <a:lnSpc>
                <a:spcPct val="150000"/>
              </a:lnSpc>
              <a:defRPr/>
            </a:pPr>
            <a:r>
              <a:rPr lang="es-ES_tradnl" altLang="es-ES" sz="2400" dirty="0">
                <a:cs typeface="Arial" panose="020B0604020202020204" pitchFamily="34" charset="0"/>
              </a:rPr>
              <a:t>-Baja respuesta inmunológica</a:t>
            </a: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46667" y="440267"/>
            <a:ext cx="8109443" cy="461665"/>
          </a:xfrm>
          <a:prstGeom prst="rect">
            <a:avLst/>
          </a:prstGeom>
        </p:spPr>
        <p:txBody>
          <a:bodyPr wrap="square">
            <a:spAutoFit/>
          </a:bodyPr>
          <a:lstStyle/>
          <a:p>
            <a:pPr algn="ctr"/>
            <a:r>
              <a:rPr lang="es-ES_tradnl" altLang="es-ES" sz="2400" dirty="0" smtClean="0">
                <a:cs typeface="Arial" charset="0"/>
              </a:rPr>
              <a:t>Procesos morbosos que conllevan al estadio terminal:</a:t>
            </a:r>
            <a:endParaRPr lang="es-ES" altLang="es-ES" sz="2400" dirty="0">
              <a:cs typeface="Arial" charset="0"/>
            </a:endParaRPr>
          </a:p>
        </p:txBody>
      </p:sp>
      <p:sp>
        <p:nvSpPr>
          <p:cNvPr id="5" name="4 Rectángulo"/>
          <p:cNvSpPr/>
          <p:nvPr/>
        </p:nvSpPr>
        <p:spPr>
          <a:xfrm>
            <a:off x="767644" y="1704626"/>
            <a:ext cx="4447823" cy="3416320"/>
          </a:xfrm>
          <a:prstGeom prst="rect">
            <a:avLst/>
          </a:prstGeom>
        </p:spPr>
        <p:txBody>
          <a:bodyPr wrap="square">
            <a:spAutoFit/>
          </a:bodyPr>
          <a:lstStyle/>
          <a:p>
            <a:r>
              <a:rPr lang="es-ES_tradnl" altLang="es-ES" sz="2400" dirty="0" smtClean="0">
                <a:cs typeface="Arial" charset="0"/>
              </a:rPr>
              <a:t>Insuficiencia cardíaca:</a:t>
            </a:r>
          </a:p>
          <a:p>
            <a:pPr>
              <a:buFont typeface="Arial" charset="0"/>
              <a:buChar char="•"/>
            </a:pPr>
            <a:r>
              <a:rPr lang="es-ES_tradnl" altLang="es-ES" sz="2400" dirty="0" smtClean="0">
                <a:cs typeface="Arial" charset="0"/>
              </a:rPr>
              <a:t> Enfermedad coronaria</a:t>
            </a:r>
          </a:p>
          <a:p>
            <a:pPr>
              <a:buFont typeface="Arial" charset="0"/>
              <a:buChar char="•"/>
            </a:pPr>
            <a:r>
              <a:rPr lang="es-ES_tradnl" altLang="es-ES" sz="2400" dirty="0" smtClean="0">
                <a:cs typeface="Arial" charset="0"/>
              </a:rPr>
              <a:t> Enfermedad vascular periférica</a:t>
            </a:r>
          </a:p>
          <a:p>
            <a:pPr>
              <a:buFont typeface="Arial" charset="0"/>
              <a:buChar char="•"/>
            </a:pPr>
            <a:r>
              <a:rPr lang="es-ES_tradnl" altLang="es-ES" sz="2400" dirty="0" smtClean="0">
                <a:cs typeface="Arial" charset="0"/>
              </a:rPr>
              <a:t> Procesos cardiacos</a:t>
            </a:r>
          </a:p>
          <a:p>
            <a:r>
              <a:rPr lang="es-ES_tradnl" altLang="es-ES" sz="2400" dirty="0" smtClean="0">
                <a:cs typeface="Arial" charset="0"/>
              </a:rPr>
              <a:t>- Enfermedades Neurológicas:</a:t>
            </a:r>
          </a:p>
          <a:p>
            <a:pPr>
              <a:buFont typeface="Arial" charset="0"/>
              <a:buChar char="•"/>
            </a:pPr>
            <a:r>
              <a:rPr lang="es-ES_tradnl" altLang="es-ES" sz="2400" dirty="0" smtClean="0">
                <a:cs typeface="Arial" charset="0"/>
              </a:rPr>
              <a:t> Esclerosis Lateral </a:t>
            </a:r>
            <a:r>
              <a:rPr lang="es-ES_tradnl" altLang="es-ES" sz="2400" dirty="0" err="1" smtClean="0">
                <a:cs typeface="Arial" charset="0"/>
              </a:rPr>
              <a:t>Amiotrófica</a:t>
            </a:r>
            <a:endParaRPr lang="es-ES_tradnl" altLang="es-ES" sz="2400" dirty="0" smtClean="0">
              <a:cs typeface="Arial" charset="0"/>
            </a:endParaRPr>
          </a:p>
          <a:p>
            <a:pPr>
              <a:buFont typeface="Arial" charset="0"/>
              <a:buChar char="•"/>
            </a:pPr>
            <a:r>
              <a:rPr lang="es-ES_tradnl" altLang="es-ES" sz="2400" dirty="0" smtClean="0">
                <a:cs typeface="Arial" charset="0"/>
              </a:rPr>
              <a:t> Arterioesclerosis Cerebral</a:t>
            </a:r>
          </a:p>
          <a:p>
            <a:pPr>
              <a:buFont typeface="Arial" charset="0"/>
              <a:buChar char="•"/>
            </a:pPr>
            <a:r>
              <a:rPr lang="es-ES_tradnl" altLang="es-ES" sz="2400" dirty="0" smtClean="0">
                <a:cs typeface="Arial" charset="0"/>
              </a:rPr>
              <a:t> Demencia senil de Alzheimer</a:t>
            </a:r>
            <a:endParaRPr lang="es-ES_tradnl" altLang="es-ES" sz="2400" dirty="0">
              <a:cs typeface="Arial" charset="0"/>
            </a:endParaRPr>
          </a:p>
        </p:txBody>
      </p:sp>
      <p:sp>
        <p:nvSpPr>
          <p:cNvPr id="6" name="5 Rectángulo"/>
          <p:cNvSpPr/>
          <p:nvPr/>
        </p:nvSpPr>
        <p:spPr>
          <a:xfrm>
            <a:off x="5475110" y="1783648"/>
            <a:ext cx="4831646" cy="3416320"/>
          </a:xfrm>
          <a:prstGeom prst="rect">
            <a:avLst/>
          </a:prstGeom>
        </p:spPr>
        <p:txBody>
          <a:bodyPr wrap="square">
            <a:spAutoFit/>
          </a:bodyPr>
          <a:lstStyle/>
          <a:p>
            <a:r>
              <a:rPr lang="es-ES_tradnl" altLang="es-ES" sz="2400" dirty="0" smtClean="0">
                <a:cs typeface="Arial" charset="0"/>
              </a:rPr>
              <a:t>Insuficiencia pulmonar.</a:t>
            </a:r>
          </a:p>
          <a:p>
            <a:r>
              <a:rPr lang="es-ES_tradnl" altLang="es-ES" sz="2400" dirty="0" smtClean="0">
                <a:cs typeface="Arial" charset="0"/>
              </a:rPr>
              <a:t>- Insuficiencia renal. </a:t>
            </a:r>
          </a:p>
          <a:p>
            <a:r>
              <a:rPr lang="es-ES_tradnl" altLang="es-ES" sz="2400" dirty="0" smtClean="0">
                <a:cs typeface="Arial" charset="0"/>
              </a:rPr>
              <a:t>- Insuficiencia hepática.</a:t>
            </a:r>
          </a:p>
          <a:p>
            <a:r>
              <a:rPr lang="es-ES_tradnl" altLang="es-ES" sz="2400" dirty="0" smtClean="0">
                <a:cs typeface="Arial" charset="0"/>
              </a:rPr>
              <a:t>- Neoplasias</a:t>
            </a:r>
          </a:p>
          <a:p>
            <a:r>
              <a:rPr lang="es-ES_tradnl" altLang="es-ES" sz="2400" dirty="0" smtClean="0">
                <a:cs typeface="Arial" charset="0"/>
              </a:rPr>
              <a:t>- Trastornos metabólicos, nutritivos, digestivos.</a:t>
            </a:r>
          </a:p>
          <a:p>
            <a:r>
              <a:rPr lang="es-ES_tradnl" altLang="es-ES" sz="2400" dirty="0" smtClean="0">
                <a:cs typeface="Arial" charset="0"/>
              </a:rPr>
              <a:t>- Hemopatías.</a:t>
            </a:r>
          </a:p>
          <a:p>
            <a:r>
              <a:rPr lang="es-ES_tradnl" altLang="es-ES" sz="2400" dirty="0" smtClean="0">
                <a:cs typeface="Arial" charset="0"/>
              </a:rPr>
              <a:t>- Procesos musculares y artríticos.</a:t>
            </a:r>
            <a:endParaRPr lang="es-ES_tradnl" altLang="es-ES" sz="2400" dirty="0">
              <a:cs typeface="Arial"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609599" y="1964278"/>
            <a:ext cx="8873067" cy="3970318"/>
          </a:xfrm>
          <a:prstGeom prst="rect">
            <a:avLst/>
          </a:prstGeom>
        </p:spPr>
        <p:txBody>
          <a:bodyPr wrap="square">
            <a:spAutoFit/>
          </a:bodyPr>
          <a:lstStyle/>
          <a:p>
            <a:pPr algn="just">
              <a:buFont typeface="Arial" panose="020B0604020202020204" pitchFamily="34" charset="0"/>
              <a:buNone/>
              <a:defRPr/>
            </a:pPr>
            <a:r>
              <a:rPr lang="es-ES" sz="2800" dirty="0" smtClean="0"/>
              <a:t>Las actividades específicas en Medicina General Integral están encaminadas a mejorar el estado de salud de la población mediante acciones integrales dirigidas al individuo, la familia, la comunidad y el ambiente. Entre las que se destacan, la dispensarización, el ingreso domiciliario, la atención al paciente en estadio terminal y el análisis de la situación de salud, esta última se abordará en encuentros posteriores. </a:t>
            </a:r>
            <a:endParaRPr lang="es-ES" sz="2800" dirty="0"/>
          </a:p>
        </p:txBody>
      </p:sp>
      <p:sp>
        <p:nvSpPr>
          <p:cNvPr id="6" name="5 CuadroTexto"/>
          <p:cNvSpPr txBox="1"/>
          <p:nvPr/>
        </p:nvSpPr>
        <p:spPr>
          <a:xfrm>
            <a:off x="3623733" y="857952"/>
            <a:ext cx="2313454" cy="523220"/>
          </a:xfrm>
          <a:prstGeom prst="rect">
            <a:avLst/>
          </a:prstGeom>
          <a:noFill/>
        </p:spPr>
        <p:txBody>
          <a:bodyPr wrap="none" rtlCol="0">
            <a:spAutoFit/>
          </a:bodyPr>
          <a:lstStyle/>
          <a:p>
            <a:r>
              <a:rPr lang="es-ES" sz="2800" dirty="0" smtClean="0"/>
              <a:t>Conclusiones</a:t>
            </a:r>
            <a:r>
              <a:rPr lang="es-ES" dirty="0" smtClean="0"/>
              <a:t> </a:t>
            </a:r>
            <a:endParaRPr lang="es-E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8000" y="1490133"/>
            <a:ext cx="9087555" cy="4462760"/>
          </a:xfrm>
          <a:prstGeom prst="rect">
            <a:avLst/>
          </a:prstGeom>
        </p:spPr>
        <p:txBody>
          <a:bodyPr wrap="square">
            <a:spAutoFit/>
          </a:bodyPr>
          <a:lstStyle/>
          <a:p>
            <a:pPr>
              <a:tabLst>
                <a:tab pos="468313" algn="l"/>
                <a:tab pos="638175" algn="l"/>
              </a:tabLst>
            </a:pPr>
            <a:endParaRPr lang="es-ES" altLang="es-ES" sz="2000" dirty="0" smtClean="0"/>
          </a:p>
          <a:p>
            <a:pPr>
              <a:buFont typeface="Arial" charset="0"/>
              <a:buChar char="•"/>
              <a:tabLst>
                <a:tab pos="468313" algn="l"/>
                <a:tab pos="638175" algn="l"/>
              </a:tabLst>
            </a:pPr>
            <a:r>
              <a:rPr lang="es-ES" altLang="es-ES" sz="2400" dirty="0" smtClean="0"/>
              <a:t>Álvarez </a:t>
            </a:r>
            <a:r>
              <a:rPr lang="es-ES" altLang="es-ES" sz="2400" dirty="0" err="1" smtClean="0"/>
              <a:t>Sintes</a:t>
            </a:r>
            <a:r>
              <a:rPr lang="es-ES" altLang="es-ES" sz="2400" dirty="0" smtClean="0"/>
              <a:t>. Medicina General Integral. 2014. Vols. 1 y 2. Disponibles en: http://www.bvs.sld.cu/libros_texto/mgi_tomo1_3raedicion/</a:t>
            </a:r>
            <a:endParaRPr lang="es-ES_tradnl" altLang="es-ES" sz="2400" dirty="0" smtClean="0">
              <a:ea typeface="Times New Roman" pitchFamily="18" charset="0"/>
              <a:cs typeface="Arial" charset="0"/>
            </a:endParaRPr>
          </a:p>
          <a:p>
            <a:pPr algn="just">
              <a:buFontTx/>
              <a:buChar char="•"/>
              <a:tabLst>
                <a:tab pos="468313" algn="l"/>
                <a:tab pos="638175" algn="l"/>
              </a:tabLst>
            </a:pPr>
            <a:r>
              <a:rPr lang="es-ES_tradnl" altLang="es-ES" sz="2400" dirty="0" smtClean="0">
                <a:ea typeface="Times New Roman" pitchFamily="18" charset="0"/>
                <a:cs typeface="Arial" charset="0"/>
              </a:rPr>
              <a:t> Carpeta metodológica de APS y Médicos de Familia VII. Reunión Metodológica del MINSAP. 2001.</a:t>
            </a:r>
          </a:p>
          <a:p>
            <a:pPr algn="just">
              <a:buFontTx/>
              <a:buChar char="•"/>
              <a:tabLst>
                <a:tab pos="468313" algn="l"/>
                <a:tab pos="638175" algn="l"/>
              </a:tabLst>
            </a:pPr>
            <a:r>
              <a:rPr lang="es-ES_tradnl" altLang="es-ES" sz="2400" dirty="0" smtClean="0">
                <a:ea typeface="Times New Roman" pitchFamily="18" charset="0"/>
                <a:cs typeface="Arial" charset="0"/>
              </a:rPr>
              <a:t> </a:t>
            </a:r>
            <a:r>
              <a:rPr lang="es-ES" altLang="es-ES" sz="2400" dirty="0" smtClean="0">
                <a:ea typeface="Times New Roman" pitchFamily="18" charset="0"/>
                <a:cs typeface="Arial" charset="0"/>
              </a:rPr>
              <a:t>Programa del Médico y la Enfermera de la Familia. MINSAP. 2011.</a:t>
            </a:r>
            <a:endParaRPr lang="es-ES_tradnl" altLang="es-ES" sz="2400" dirty="0" smtClean="0">
              <a:ea typeface="Times New Roman" pitchFamily="18" charset="0"/>
              <a:cs typeface="Arial" charset="0"/>
            </a:endParaRPr>
          </a:p>
          <a:p>
            <a:pPr algn="just">
              <a:buFontTx/>
              <a:buChar char="•"/>
              <a:tabLst>
                <a:tab pos="468313" algn="l"/>
                <a:tab pos="638175" algn="l"/>
              </a:tabLst>
            </a:pPr>
            <a:r>
              <a:rPr lang="es-ES_tradnl" altLang="es-ES" sz="2400" dirty="0" smtClean="0">
                <a:ea typeface="Times New Roman" pitchFamily="18" charset="0"/>
                <a:cs typeface="Arial" charset="0"/>
              </a:rPr>
              <a:t> Moya MA, Garrido E, Rodríguez </a:t>
            </a:r>
            <a:r>
              <a:rPr lang="es-ES_tradnl" altLang="es-ES" sz="2400" dirty="0" err="1" smtClean="0">
                <a:ea typeface="Times New Roman" pitchFamily="18" charset="0"/>
                <a:cs typeface="Arial" charset="0"/>
              </a:rPr>
              <a:t>Abuínes</a:t>
            </a:r>
            <a:r>
              <a:rPr lang="es-ES_tradnl" altLang="es-ES" sz="2400" dirty="0" smtClean="0">
                <a:ea typeface="Times New Roman" pitchFamily="18" charset="0"/>
                <a:cs typeface="Arial" charset="0"/>
              </a:rPr>
              <a:t> J, </a:t>
            </a:r>
            <a:r>
              <a:rPr lang="es-ES_tradnl" altLang="es-ES" sz="2400" dirty="0" err="1" smtClean="0">
                <a:ea typeface="Times New Roman" pitchFamily="18" charset="0"/>
                <a:cs typeface="Arial" charset="0"/>
              </a:rPr>
              <a:t>Fayo</a:t>
            </a:r>
            <a:r>
              <a:rPr lang="es-ES_tradnl" altLang="es-ES" sz="2400" dirty="0" smtClean="0">
                <a:ea typeface="Times New Roman" pitchFamily="18" charset="0"/>
                <a:cs typeface="Arial" charset="0"/>
              </a:rPr>
              <a:t> L.  Lineamientos generales para el ingreso en el hogar. Rev. </a:t>
            </a:r>
            <a:r>
              <a:rPr lang="es-ES_tradnl" altLang="es-ES" sz="2400" dirty="0" err="1" smtClean="0">
                <a:ea typeface="Times New Roman" pitchFamily="18" charset="0"/>
                <a:cs typeface="Arial" charset="0"/>
              </a:rPr>
              <a:t>Cub</a:t>
            </a:r>
            <a:r>
              <a:rPr lang="es-ES_tradnl" altLang="es-ES" sz="2400" dirty="0" smtClean="0">
                <a:ea typeface="Times New Roman" pitchFamily="18" charset="0"/>
                <a:cs typeface="Arial" charset="0"/>
              </a:rPr>
              <a:t>. </a:t>
            </a:r>
            <a:r>
              <a:rPr lang="es-ES_tradnl" altLang="es-ES" sz="2400" dirty="0" err="1" smtClean="0">
                <a:ea typeface="Times New Roman" pitchFamily="18" charset="0"/>
                <a:cs typeface="Arial" charset="0"/>
              </a:rPr>
              <a:t>Med</a:t>
            </a:r>
            <a:r>
              <a:rPr lang="es-ES_tradnl" altLang="es-ES" sz="2400" dirty="0" smtClean="0">
                <a:ea typeface="Times New Roman" pitchFamily="18" charset="0"/>
                <a:cs typeface="Arial" charset="0"/>
              </a:rPr>
              <a:t>. </a:t>
            </a:r>
            <a:r>
              <a:rPr lang="es-ES_tradnl" altLang="es-ES" sz="2400" dirty="0" err="1" smtClean="0">
                <a:ea typeface="Times New Roman" pitchFamily="18" charset="0"/>
                <a:cs typeface="Arial" charset="0"/>
              </a:rPr>
              <a:t>Gen.</a:t>
            </a:r>
            <a:r>
              <a:rPr lang="es-ES_tradnl" altLang="es-ES" sz="2400" dirty="0" smtClean="0">
                <a:ea typeface="Times New Roman" pitchFamily="18" charset="0"/>
                <a:cs typeface="Arial" charset="0"/>
              </a:rPr>
              <a:t> </a:t>
            </a:r>
            <a:r>
              <a:rPr lang="es-ES_tradnl" altLang="es-ES" sz="2400" dirty="0" err="1" smtClean="0">
                <a:ea typeface="Times New Roman" pitchFamily="18" charset="0"/>
                <a:cs typeface="Arial" charset="0"/>
              </a:rPr>
              <a:t>Int</a:t>
            </a:r>
            <a:r>
              <a:rPr lang="es-ES_tradnl" altLang="es-ES" sz="2400" dirty="0" smtClean="0">
                <a:ea typeface="Times New Roman" pitchFamily="18" charset="0"/>
                <a:cs typeface="Arial" charset="0"/>
              </a:rPr>
              <a:t>. 1988; 4 (1): 72-7.</a:t>
            </a:r>
          </a:p>
          <a:p>
            <a:pPr algn="just">
              <a:buFontTx/>
              <a:buChar char="•"/>
              <a:tabLst>
                <a:tab pos="468313" algn="l"/>
                <a:tab pos="638175" algn="l"/>
              </a:tabLst>
            </a:pPr>
            <a:r>
              <a:rPr lang="es-ES_tradnl" altLang="es-ES" sz="2400" dirty="0" err="1" smtClean="0">
                <a:ea typeface="Times New Roman" pitchFamily="18" charset="0"/>
                <a:cs typeface="Arial" charset="0"/>
              </a:rPr>
              <a:t>Introduccion</a:t>
            </a:r>
            <a:r>
              <a:rPr lang="es-ES_tradnl" altLang="es-ES" sz="2400" dirty="0" smtClean="0">
                <a:ea typeface="Times New Roman" pitchFamily="18" charset="0"/>
                <a:cs typeface="Arial" charset="0"/>
              </a:rPr>
              <a:t> a la MGI, pag.125</a:t>
            </a:r>
            <a:endParaRPr lang="es-ES" altLang="es-ES" sz="2400" dirty="0">
              <a:ea typeface="Times New Roman" pitchFamily="18" charset="0"/>
              <a:cs typeface="Arial" charset="0"/>
            </a:endParaRPr>
          </a:p>
        </p:txBody>
      </p:sp>
      <p:sp>
        <p:nvSpPr>
          <p:cNvPr id="5" name="4 CuadroTexto"/>
          <p:cNvSpPr txBox="1"/>
          <p:nvPr/>
        </p:nvSpPr>
        <p:spPr>
          <a:xfrm>
            <a:off x="2630311" y="846667"/>
            <a:ext cx="3059289" cy="523220"/>
          </a:xfrm>
          <a:prstGeom prst="rect">
            <a:avLst/>
          </a:prstGeom>
          <a:noFill/>
        </p:spPr>
        <p:txBody>
          <a:bodyPr wrap="square" rtlCol="0">
            <a:spAutoFit/>
          </a:bodyPr>
          <a:lstStyle/>
          <a:p>
            <a:r>
              <a:rPr lang="es-ES" sz="2800" dirty="0" smtClean="0"/>
              <a:t>Bibliografía</a:t>
            </a:r>
            <a:r>
              <a:rPr lang="es-ES" dirty="0" smtClean="0"/>
              <a:t> </a:t>
            </a:r>
            <a:endParaRPr lang="es-E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6260" y="593766"/>
            <a:ext cx="4091562" cy="648012"/>
          </a:xfrm>
        </p:spPr>
        <p:txBody>
          <a:bodyPr>
            <a:noAutofit/>
          </a:bodyPr>
          <a:lstStyle/>
          <a:p>
            <a:r>
              <a:rPr lang="es-ES" sz="2800" u="sng" dirty="0" smtClean="0">
                <a:solidFill>
                  <a:schemeClr val="tx1"/>
                </a:solidFill>
              </a:rPr>
              <a:t>Estudio independiente  </a:t>
            </a:r>
            <a:r>
              <a:rPr lang="es-ES" sz="2800" dirty="0"/>
              <a:t/>
            </a:r>
            <a:br>
              <a:rPr lang="es-ES" sz="2800" dirty="0"/>
            </a:br>
            <a:endParaRPr lang="es-ES" sz="2800" dirty="0"/>
          </a:p>
        </p:txBody>
      </p:sp>
      <p:sp>
        <p:nvSpPr>
          <p:cNvPr id="3" name="Marcador de contenido 2"/>
          <p:cNvSpPr>
            <a:spLocks noGrp="1"/>
          </p:cNvSpPr>
          <p:nvPr>
            <p:ph idx="1"/>
          </p:nvPr>
        </p:nvSpPr>
        <p:spPr>
          <a:xfrm>
            <a:off x="356259" y="1320800"/>
            <a:ext cx="10029519" cy="4720563"/>
          </a:xfrm>
        </p:spPr>
        <p:txBody>
          <a:bodyPr/>
          <a:lstStyle/>
          <a:p>
            <a:pPr marL="0" indent="0">
              <a:buNone/>
            </a:pPr>
            <a:endParaRPr lang="es-ES" sz="2800" dirty="0" smtClean="0"/>
          </a:p>
          <a:p>
            <a:pPr marL="0" indent="0">
              <a:buNone/>
            </a:pPr>
            <a:r>
              <a:rPr lang="es-ES" sz="2800" dirty="0" smtClean="0"/>
              <a:t>-Revisen en los consultorios las historias clínicas y precisen Datos </a:t>
            </a:r>
            <a:r>
              <a:rPr lang="es-ES" sz="2800" dirty="0"/>
              <a:t>de </a:t>
            </a:r>
            <a:r>
              <a:rPr lang="es-ES" sz="2800" dirty="0" smtClean="0"/>
              <a:t> la </a:t>
            </a:r>
            <a:r>
              <a:rPr lang="es-ES" sz="2800" dirty="0"/>
              <a:t>D</a:t>
            </a:r>
            <a:r>
              <a:rPr lang="es-ES" sz="2800" dirty="0" smtClean="0"/>
              <a:t>ispensarizacion general </a:t>
            </a:r>
            <a:r>
              <a:rPr lang="es-ES" sz="2800" dirty="0"/>
              <a:t>de la población que </a:t>
            </a:r>
            <a:r>
              <a:rPr lang="es-ES" sz="2800" dirty="0" smtClean="0"/>
              <a:t>atiende el medico, los  Ingresos </a:t>
            </a:r>
            <a:r>
              <a:rPr lang="es-ES" sz="2800" dirty="0"/>
              <a:t>en el hogar, </a:t>
            </a:r>
            <a:r>
              <a:rPr lang="es-ES" sz="2800" dirty="0" smtClean="0"/>
              <a:t>los Pacientes </a:t>
            </a:r>
            <a:r>
              <a:rPr lang="es-ES" sz="2800" dirty="0"/>
              <a:t>en estadio terminal. </a:t>
            </a:r>
            <a:endParaRPr lang="es-ES" sz="2800" dirty="0" smtClean="0"/>
          </a:p>
          <a:p>
            <a:pPr marL="0" indent="0">
              <a:buNone/>
            </a:pPr>
            <a:endParaRPr lang="es-ES" sz="2800" dirty="0"/>
          </a:p>
          <a:p>
            <a:endParaRPr lang="es-ES" dirty="0"/>
          </a:p>
        </p:txBody>
      </p:sp>
    </p:spTree>
    <p:extLst>
      <p:ext uri="{BB962C8B-B14F-4D97-AF65-F5344CB8AC3E}">
        <p14:creationId xmlns:p14="http://schemas.microsoft.com/office/powerpoint/2010/main" val="1793081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332272" y="1016000"/>
            <a:ext cx="8895644" cy="4401205"/>
          </a:xfrm>
          <a:prstGeom prst="rect">
            <a:avLst/>
          </a:prstGeom>
        </p:spPr>
        <p:txBody>
          <a:bodyPr wrap="square">
            <a:spAutoFit/>
          </a:bodyPr>
          <a:lstStyle/>
          <a:p>
            <a:pPr algn="ctr"/>
            <a:r>
              <a:rPr lang="es-ES" sz="4000" u="sng" dirty="0" smtClean="0"/>
              <a:t>Dispensarizacion</a:t>
            </a:r>
          </a:p>
          <a:p>
            <a:r>
              <a:rPr lang="es-ES" sz="4000" dirty="0" smtClean="0"/>
              <a:t> </a:t>
            </a:r>
            <a:br>
              <a:rPr lang="es-ES" sz="4000" dirty="0" smtClean="0"/>
            </a:br>
            <a:r>
              <a:rPr lang="es-ES" sz="4000" dirty="0" smtClean="0"/>
              <a:t>Método de observación permanente y dinámica a individuos, familia y comunidad con el objetivo de controlar riesgos y daños a la salud individual y colectiva</a:t>
            </a:r>
            <a:endParaRPr lang="es-E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27513" y="624933"/>
            <a:ext cx="10388125" cy="5733005"/>
          </a:xfrm>
        </p:spPr>
        <p:txBody>
          <a:bodyPr>
            <a:noAutofit/>
          </a:bodyPr>
          <a:lstStyle/>
          <a:p>
            <a:r>
              <a:rPr lang="es-ES" sz="2400" dirty="0" smtClean="0"/>
              <a:t>Objetivos: </a:t>
            </a:r>
          </a:p>
          <a:p>
            <a:pPr marL="0" indent="0">
              <a:buNone/>
            </a:pPr>
            <a:r>
              <a:rPr lang="es-ES" sz="2400" dirty="0"/>
              <a:t> D</a:t>
            </a:r>
            <a:r>
              <a:rPr lang="es-ES" sz="2400" dirty="0" smtClean="0"/>
              <a:t>esarrollar un proceso de mejoría continua del estado de salud de individuos y familias</a:t>
            </a:r>
          </a:p>
          <a:p>
            <a:pPr marL="0" indent="0">
              <a:buNone/>
            </a:pPr>
            <a:r>
              <a:rPr lang="es-ES" sz="2400" dirty="0" smtClean="0"/>
              <a:t> Elevar satisfacción de la población con los servicios de salud que brinda el sistema</a:t>
            </a:r>
          </a:p>
          <a:p>
            <a:pPr marL="0" indent="0">
              <a:buNone/>
            </a:pPr>
            <a:r>
              <a:rPr lang="es-ES" sz="2400" dirty="0" smtClean="0"/>
              <a:t>Promover estilos de vida saludables en individuos y familias</a:t>
            </a:r>
          </a:p>
          <a:p>
            <a:pPr marL="0" indent="0">
              <a:buNone/>
            </a:pPr>
            <a:r>
              <a:rPr lang="es-ES" sz="2400" dirty="0" smtClean="0"/>
              <a:t>Determinar el estado de salud de individuos y familias </a:t>
            </a:r>
          </a:p>
          <a:p>
            <a:pPr marL="0" indent="0">
              <a:buNone/>
            </a:pPr>
            <a:r>
              <a:rPr lang="es-ES" sz="2400" dirty="0" smtClean="0"/>
              <a:t>Identificar e investigar riesgos, enfermedades y otros daños a la salud</a:t>
            </a:r>
          </a:p>
          <a:p>
            <a:pPr marL="0" indent="0">
              <a:buNone/>
            </a:pPr>
            <a:r>
              <a:rPr lang="es-ES" sz="2400" dirty="0" smtClean="0"/>
              <a:t>Facilitar la intervención del equipo de salud en los problemas de salud</a:t>
            </a:r>
          </a:p>
          <a:p>
            <a:pPr marL="0" indent="0">
              <a:buNone/>
            </a:pPr>
            <a:r>
              <a:rPr lang="es-ES" sz="2400" dirty="0" smtClean="0"/>
              <a:t>Aportar la información necesaria sobre la salud individual y colectivo para el desarrollo del ASIS</a:t>
            </a:r>
          </a:p>
          <a:p>
            <a:pPr marL="0" indent="0">
              <a:buNone/>
            </a:pPr>
            <a:r>
              <a:rPr lang="es-ES" sz="2400" dirty="0" smtClean="0"/>
              <a:t>Mejorar la eficiencia en el trabajo del sistema de medicina familiar</a:t>
            </a:r>
            <a:endParaRPr lang="es-ES" sz="2400" dirty="0"/>
          </a:p>
        </p:txBody>
      </p:sp>
    </p:spTree>
    <p:extLst>
      <p:ext uri="{BB962C8B-B14F-4D97-AF65-F5344CB8AC3E}">
        <p14:creationId xmlns:p14="http://schemas.microsoft.com/office/powerpoint/2010/main" val="2714699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12"/>
          <p:cNvGrpSpPr>
            <a:grpSpLocks noChangeAspect="1"/>
          </p:cNvGrpSpPr>
          <p:nvPr/>
        </p:nvGrpSpPr>
        <p:grpSpPr bwMode="auto">
          <a:xfrm>
            <a:off x="677863" y="1919112"/>
            <a:ext cx="7021159" cy="4122914"/>
            <a:chOff x="1502" y="737"/>
            <a:chExt cx="2755" cy="2851"/>
          </a:xfrm>
        </p:grpSpPr>
        <p:sp>
          <p:nvSpPr>
            <p:cNvPr id="3" name="_s1028"/>
            <p:cNvSpPr>
              <a:spLocks noChangeArrowheads="1" noTextEdit="1"/>
            </p:cNvSpPr>
            <p:nvPr/>
          </p:nvSpPr>
          <p:spPr bwMode="auto">
            <a:xfrm>
              <a:off x="2048" y="939"/>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chemeClr val="bg1"/>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4" name="_s1029"/>
            <p:cNvSpPr>
              <a:spLocks noChangeArrowheads="1" noTextEdit="1"/>
            </p:cNvSpPr>
            <p:nvPr/>
          </p:nvSpPr>
          <p:spPr bwMode="auto">
            <a:xfrm rot="5400000">
              <a:off x="2440" y="1331"/>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rgbClr val="FFFFFF"/>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6" name="_s1030"/>
            <p:cNvSpPr>
              <a:spLocks noChangeArrowheads="1" noTextEdit="1"/>
            </p:cNvSpPr>
            <p:nvPr/>
          </p:nvSpPr>
          <p:spPr bwMode="auto">
            <a:xfrm rot="10800000">
              <a:off x="2048" y="1723"/>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chemeClr val="bg1"/>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7" name="_s1031"/>
            <p:cNvSpPr>
              <a:spLocks noChangeArrowheads="1" noTextEdit="1"/>
            </p:cNvSpPr>
            <p:nvPr/>
          </p:nvSpPr>
          <p:spPr bwMode="auto">
            <a:xfrm rot="16200000">
              <a:off x="1656" y="1331"/>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chemeClr val="bg1"/>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8" name="_s1032"/>
            <p:cNvSpPr>
              <a:spLocks noChangeArrowheads="1"/>
            </p:cNvSpPr>
            <p:nvPr/>
          </p:nvSpPr>
          <p:spPr bwMode="auto">
            <a:xfrm>
              <a:off x="1808" y="1092"/>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Registro</a:t>
              </a:r>
            </a:p>
          </p:txBody>
        </p:sp>
        <p:sp>
          <p:nvSpPr>
            <p:cNvPr id="9" name="_s1033"/>
            <p:cNvSpPr>
              <a:spLocks noChangeArrowheads="1"/>
            </p:cNvSpPr>
            <p:nvPr/>
          </p:nvSpPr>
          <p:spPr bwMode="auto">
            <a:xfrm>
              <a:off x="3325" y="2607"/>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Intervención</a:t>
              </a:r>
            </a:p>
          </p:txBody>
        </p:sp>
        <p:sp>
          <p:nvSpPr>
            <p:cNvPr id="10" name="_s1034"/>
            <p:cNvSpPr>
              <a:spLocks noChangeArrowheads="1"/>
            </p:cNvSpPr>
            <p:nvPr/>
          </p:nvSpPr>
          <p:spPr bwMode="auto">
            <a:xfrm>
              <a:off x="3324" y="1092"/>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Evaluación</a:t>
              </a:r>
            </a:p>
          </p:txBody>
        </p:sp>
        <p:sp>
          <p:nvSpPr>
            <p:cNvPr id="11" name="_s1035"/>
            <p:cNvSpPr>
              <a:spLocks noChangeArrowheads="1"/>
            </p:cNvSpPr>
            <p:nvPr/>
          </p:nvSpPr>
          <p:spPr bwMode="auto">
            <a:xfrm>
              <a:off x="1809" y="2608"/>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Seguimiento</a:t>
              </a:r>
            </a:p>
          </p:txBody>
        </p:sp>
      </p:grpSp>
      <p:sp>
        <p:nvSpPr>
          <p:cNvPr id="5" name="Rectangle 3"/>
          <p:cNvSpPr>
            <a:spLocks noGrp="1" noChangeArrowheads="1"/>
          </p:cNvSpPr>
          <p:nvPr>
            <p:ph type="title"/>
          </p:nvPr>
        </p:nvSpPr>
        <p:spPr>
          <a:xfrm>
            <a:off x="643468" y="266700"/>
            <a:ext cx="8195732" cy="622300"/>
          </a:xfrm>
        </p:spPr>
        <p:txBody>
          <a:bodyPr>
            <a:normAutofit fontScale="90000"/>
          </a:bodyPr>
          <a:lstStyle/>
          <a:p>
            <a:pPr eaLnBrk="1" hangingPunct="1"/>
            <a:r>
              <a:rPr lang="es-ES" sz="3600" dirty="0" smtClean="0">
                <a:solidFill>
                  <a:schemeClr val="tx1"/>
                </a:solidFill>
              </a:rPr>
              <a:t>           </a:t>
            </a:r>
            <a:r>
              <a:rPr lang="es-ES" dirty="0" smtClean="0">
                <a:solidFill>
                  <a:schemeClr val="tx1"/>
                </a:solidFill>
              </a:rPr>
              <a:t>F</a:t>
            </a:r>
            <a:r>
              <a:rPr lang="es-ES" sz="3600" dirty="0" smtClean="0">
                <a:solidFill>
                  <a:schemeClr val="tx1"/>
                </a:solidFill>
              </a:rPr>
              <a:t>ases el Proceso de dispensarización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5 Marcador de número de diapositiva"/>
          <p:cNvSpPr>
            <a:spLocks noGrp="1"/>
          </p:cNvSpPr>
          <p:nvPr>
            <p:ph type="sldNum" sz="quarter" idx="12"/>
          </p:nvPr>
        </p:nvSpPr>
        <p:spPr>
          <a:noFill/>
        </p:spPr>
        <p:txBody>
          <a:bodyPr/>
          <a:lstStyle/>
          <a:p>
            <a:fld id="{A6A9FD21-F1BA-4ED8-BBF8-D0BAF3F42D48}" type="slidenum">
              <a:rPr lang="es-ES" smtClean="0">
                <a:latin typeface="Arial" charset="0"/>
              </a:rPr>
              <a:pPr/>
              <a:t>7</a:t>
            </a:fld>
            <a:endParaRPr lang="es-ES" smtClean="0">
              <a:latin typeface="Arial" charset="0"/>
            </a:endParaRPr>
          </a:p>
        </p:txBody>
      </p:sp>
      <p:sp>
        <p:nvSpPr>
          <p:cNvPr id="11267" name="Rectangle 2"/>
          <p:cNvSpPr>
            <a:spLocks noGrp="1" noChangeArrowheads="1"/>
          </p:cNvSpPr>
          <p:nvPr>
            <p:ph type="title"/>
          </p:nvPr>
        </p:nvSpPr>
        <p:spPr>
          <a:xfrm>
            <a:off x="609600" y="274639"/>
            <a:ext cx="11195051" cy="949325"/>
          </a:xfrm>
        </p:spPr>
        <p:txBody>
          <a:bodyPr/>
          <a:lstStyle/>
          <a:p>
            <a:pPr eaLnBrk="1" hangingPunct="1"/>
            <a:r>
              <a:rPr lang="es-ES" sz="3600" dirty="0" smtClean="0">
                <a:solidFill>
                  <a:schemeClr val="tx1"/>
                </a:solidFill>
              </a:rPr>
              <a:t>Proceso de dispensarización</a:t>
            </a:r>
          </a:p>
        </p:txBody>
      </p:sp>
      <p:sp>
        <p:nvSpPr>
          <p:cNvPr id="11268" name="Rectangle 4"/>
          <p:cNvSpPr>
            <a:spLocks noChangeArrowheads="1"/>
          </p:cNvSpPr>
          <p:nvPr/>
        </p:nvSpPr>
        <p:spPr bwMode="auto">
          <a:xfrm>
            <a:off x="3206752" y="3832225"/>
            <a:ext cx="8716433" cy="1938338"/>
          </a:xfrm>
          <a:prstGeom prst="rect">
            <a:avLst/>
          </a:prstGeom>
          <a:noFill/>
          <a:ln w="9525">
            <a:solidFill>
              <a:schemeClr val="tx1"/>
            </a:solidFill>
            <a:miter lim="800000"/>
            <a:headEnd/>
            <a:tailEnd/>
          </a:ln>
        </p:spPr>
        <p:txBody>
          <a:bodyPr wrap="none" anchor="ctr"/>
          <a:lstStyle/>
          <a:p>
            <a:pPr marL="342900" indent="-342900" algn="l">
              <a:buFontTx/>
              <a:buAutoNum type="arabicPeriod"/>
            </a:pPr>
            <a:r>
              <a:rPr lang="es-ES_tradnl" sz="2800"/>
              <a:t>La aplicación del método clínico.</a:t>
            </a:r>
          </a:p>
          <a:p>
            <a:pPr marL="342900" indent="-342900" algn="l">
              <a:buFontTx/>
              <a:buAutoNum type="arabicPeriod"/>
            </a:pPr>
            <a:r>
              <a:rPr lang="es-ES_tradnl" sz="2800"/>
              <a:t>Aplicación del método epidemiológico.</a:t>
            </a:r>
          </a:p>
          <a:p>
            <a:pPr marL="342900" indent="-342900" algn="l">
              <a:buFontTx/>
              <a:buAutoNum type="arabicPeriod"/>
            </a:pPr>
            <a:r>
              <a:rPr lang="en-US" sz="2800"/>
              <a:t>Valoración integral del funcionamiento</a:t>
            </a:r>
          </a:p>
          <a:p>
            <a:pPr marL="342900" indent="-342900" algn="l"/>
            <a:r>
              <a:rPr lang="en-US" sz="2800"/>
              <a:t>de  la familia en su contexto social. </a:t>
            </a:r>
            <a:endParaRPr lang="es-ES" sz="2800"/>
          </a:p>
        </p:txBody>
      </p:sp>
      <p:sp>
        <p:nvSpPr>
          <p:cNvPr id="11269" name="Line 10"/>
          <p:cNvSpPr>
            <a:spLocks noChangeShapeType="1"/>
          </p:cNvSpPr>
          <p:nvPr/>
        </p:nvSpPr>
        <p:spPr bwMode="auto">
          <a:xfrm>
            <a:off x="5958417" y="4662489"/>
            <a:ext cx="0" cy="269875"/>
          </a:xfrm>
          <a:prstGeom prst="line">
            <a:avLst/>
          </a:prstGeom>
          <a:noFill/>
          <a:ln w="9525">
            <a:noFill/>
            <a:round/>
            <a:headEnd/>
            <a:tailEnd type="triangle" w="med" len="med"/>
          </a:ln>
        </p:spPr>
        <p:txBody>
          <a:bodyPr/>
          <a:lstStyle/>
          <a:p>
            <a:endParaRPr lang="es-ES"/>
          </a:p>
        </p:txBody>
      </p:sp>
      <p:sp>
        <p:nvSpPr>
          <p:cNvPr id="11270" name="Rectangle 12"/>
          <p:cNvSpPr>
            <a:spLocks noChangeArrowheads="1"/>
          </p:cNvSpPr>
          <p:nvPr/>
        </p:nvSpPr>
        <p:spPr bwMode="auto">
          <a:xfrm>
            <a:off x="319617" y="4348163"/>
            <a:ext cx="2590800" cy="798512"/>
          </a:xfrm>
          <a:prstGeom prst="rect">
            <a:avLst/>
          </a:prstGeom>
          <a:noFill/>
          <a:ln w="9525">
            <a:solidFill>
              <a:schemeClr val="tx1"/>
            </a:solidFill>
            <a:miter lim="800000"/>
            <a:headEnd/>
            <a:tailEnd/>
          </a:ln>
        </p:spPr>
        <p:txBody>
          <a:bodyPr wrap="none" anchor="ctr"/>
          <a:lstStyle/>
          <a:p>
            <a:r>
              <a:rPr lang="es-ES" sz="2800"/>
              <a:t>Evaluación</a:t>
            </a:r>
          </a:p>
        </p:txBody>
      </p:sp>
      <p:sp>
        <p:nvSpPr>
          <p:cNvPr id="11271" name="Rectangle 13"/>
          <p:cNvSpPr>
            <a:spLocks noChangeArrowheads="1"/>
          </p:cNvSpPr>
          <p:nvPr/>
        </p:nvSpPr>
        <p:spPr bwMode="auto">
          <a:xfrm>
            <a:off x="3177117" y="1423988"/>
            <a:ext cx="8727016" cy="1808162"/>
          </a:xfrm>
          <a:prstGeom prst="rect">
            <a:avLst/>
          </a:prstGeom>
          <a:noFill/>
          <a:ln w="9525">
            <a:solidFill>
              <a:schemeClr val="tx1"/>
            </a:solidFill>
            <a:miter lim="800000"/>
            <a:headEnd/>
            <a:tailEnd/>
          </a:ln>
        </p:spPr>
        <p:txBody>
          <a:bodyPr wrap="none" anchor="ctr"/>
          <a:lstStyle/>
          <a:p>
            <a:pPr marL="342900" indent="-342900" algn="l"/>
            <a:endParaRPr lang="es-ES" dirty="0"/>
          </a:p>
          <a:p>
            <a:pPr marL="342900" indent="-342900" algn="l">
              <a:buFontTx/>
              <a:buAutoNum type="arabicPeriod"/>
            </a:pPr>
            <a:r>
              <a:rPr lang="es-ES_tradnl" sz="2800" dirty="0"/>
              <a:t>Presentación espontánea</a:t>
            </a:r>
          </a:p>
          <a:p>
            <a:pPr marL="342900" indent="-342900" algn="l">
              <a:buFontTx/>
              <a:buAutoNum type="arabicPeriod"/>
            </a:pPr>
            <a:r>
              <a:rPr lang="es-ES_tradnl" sz="2800" dirty="0"/>
              <a:t>Visitas programadas a las viviendas.</a:t>
            </a:r>
            <a:endParaRPr lang="en-US" sz="2800" dirty="0"/>
          </a:p>
          <a:p>
            <a:pPr marL="342900" indent="-342900" algn="l">
              <a:buFontTx/>
              <a:buAutoNum type="arabicPeriod"/>
            </a:pPr>
            <a:r>
              <a:rPr lang="en-US" sz="2800" dirty="0" err="1" smtClean="0"/>
              <a:t>Actualizacion</a:t>
            </a:r>
            <a:r>
              <a:rPr lang="en-US" sz="2800" dirty="0" smtClean="0"/>
              <a:t> </a:t>
            </a:r>
            <a:r>
              <a:rPr lang="en-US" sz="2800" dirty="0" err="1"/>
              <a:t>sistemática</a:t>
            </a:r>
            <a:r>
              <a:rPr lang="en-US" sz="2800" dirty="0"/>
              <a:t>.</a:t>
            </a:r>
            <a:endParaRPr lang="es-ES_tradnl" sz="2800" dirty="0"/>
          </a:p>
          <a:p>
            <a:pPr marL="342900" indent="-342900" algn="l"/>
            <a:endParaRPr lang="es-ES" sz="2800" dirty="0"/>
          </a:p>
        </p:txBody>
      </p:sp>
      <p:sp>
        <p:nvSpPr>
          <p:cNvPr id="11272" name="Rectangle 14"/>
          <p:cNvSpPr>
            <a:spLocks noChangeArrowheads="1"/>
          </p:cNvSpPr>
          <p:nvPr/>
        </p:nvSpPr>
        <p:spPr bwMode="auto">
          <a:xfrm>
            <a:off x="298452" y="1849438"/>
            <a:ext cx="2457449" cy="792162"/>
          </a:xfrm>
          <a:prstGeom prst="rect">
            <a:avLst/>
          </a:prstGeom>
          <a:noFill/>
          <a:ln w="9525">
            <a:solidFill>
              <a:schemeClr val="tx1"/>
            </a:solidFill>
            <a:miter lim="800000"/>
            <a:headEnd/>
            <a:tailEnd/>
          </a:ln>
        </p:spPr>
        <p:txBody>
          <a:bodyPr wrap="none" anchor="ctr"/>
          <a:lstStyle/>
          <a:p>
            <a:r>
              <a:rPr lang="es-ES" sz="2800" dirty="0"/>
              <a:t>Registro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5 Marcador de número de diapositiva"/>
          <p:cNvSpPr>
            <a:spLocks noGrp="1"/>
          </p:cNvSpPr>
          <p:nvPr>
            <p:ph type="sldNum" sz="quarter" idx="12"/>
          </p:nvPr>
        </p:nvSpPr>
        <p:spPr>
          <a:noFill/>
        </p:spPr>
        <p:txBody>
          <a:bodyPr/>
          <a:lstStyle/>
          <a:p>
            <a:fld id="{EFB43A4F-2ACA-4B50-B71B-930B92C7AC14}" type="slidenum">
              <a:rPr lang="es-ES" smtClean="0">
                <a:latin typeface="Arial" charset="0"/>
              </a:rPr>
              <a:pPr/>
              <a:t>8</a:t>
            </a:fld>
            <a:endParaRPr lang="es-ES" smtClean="0">
              <a:latin typeface="Arial" charset="0"/>
            </a:endParaRPr>
          </a:p>
        </p:txBody>
      </p:sp>
      <p:sp>
        <p:nvSpPr>
          <p:cNvPr id="15363" name="Rectangle 2"/>
          <p:cNvSpPr>
            <a:spLocks noGrp="1" noChangeArrowheads="1"/>
          </p:cNvSpPr>
          <p:nvPr>
            <p:ph type="title"/>
          </p:nvPr>
        </p:nvSpPr>
        <p:spPr>
          <a:xfrm>
            <a:off x="588434" y="274639"/>
            <a:ext cx="11152717" cy="649287"/>
          </a:xfrm>
        </p:spPr>
        <p:txBody>
          <a:bodyPr/>
          <a:lstStyle/>
          <a:p>
            <a:pPr eaLnBrk="1" hangingPunct="1"/>
            <a:r>
              <a:rPr lang="es-ES" sz="3600" smtClean="0">
                <a:solidFill>
                  <a:schemeClr val="tx1"/>
                </a:solidFill>
              </a:rPr>
              <a:t>Proceso de dispensarización</a:t>
            </a:r>
          </a:p>
        </p:txBody>
      </p:sp>
      <p:sp>
        <p:nvSpPr>
          <p:cNvPr id="15364" name="Rectangle 3"/>
          <p:cNvSpPr>
            <a:spLocks noChangeArrowheads="1"/>
          </p:cNvSpPr>
          <p:nvPr/>
        </p:nvSpPr>
        <p:spPr bwMode="auto">
          <a:xfrm>
            <a:off x="3564467" y="4097339"/>
            <a:ext cx="7696200" cy="1817687"/>
          </a:xfrm>
          <a:prstGeom prst="rect">
            <a:avLst/>
          </a:prstGeom>
          <a:noFill/>
          <a:ln w="9525">
            <a:solidFill>
              <a:schemeClr val="tx1"/>
            </a:solidFill>
            <a:miter lim="800000"/>
            <a:headEnd/>
            <a:tailEnd/>
          </a:ln>
        </p:spPr>
        <p:txBody>
          <a:bodyPr wrap="none" anchor="ctr"/>
          <a:lstStyle/>
          <a:p>
            <a:pPr marL="342900" indent="-342900" algn="l"/>
            <a:r>
              <a:rPr lang="es-ES_tradnl" sz="2800"/>
              <a:t>Programación de consultas y </a:t>
            </a:r>
          </a:p>
          <a:p>
            <a:pPr marL="342900" indent="-342900" algn="l"/>
            <a:r>
              <a:rPr lang="es-ES_tradnl" sz="2800"/>
              <a:t>terrenos según frecuencia mínima </a:t>
            </a:r>
          </a:p>
          <a:p>
            <a:pPr marL="342900" indent="-342900" algn="l"/>
            <a:r>
              <a:rPr lang="es-ES_tradnl" sz="2800"/>
              <a:t>establecida y al estado de salud</a:t>
            </a:r>
          </a:p>
        </p:txBody>
      </p:sp>
      <p:sp>
        <p:nvSpPr>
          <p:cNvPr id="15365" name="Line 4"/>
          <p:cNvSpPr>
            <a:spLocks noChangeShapeType="1"/>
          </p:cNvSpPr>
          <p:nvPr/>
        </p:nvSpPr>
        <p:spPr bwMode="auto">
          <a:xfrm>
            <a:off x="5958417" y="4662489"/>
            <a:ext cx="0" cy="269875"/>
          </a:xfrm>
          <a:prstGeom prst="line">
            <a:avLst/>
          </a:prstGeom>
          <a:noFill/>
          <a:ln w="9525">
            <a:noFill/>
            <a:round/>
            <a:headEnd/>
            <a:tailEnd type="triangle" w="med" len="med"/>
          </a:ln>
        </p:spPr>
        <p:txBody>
          <a:bodyPr/>
          <a:lstStyle/>
          <a:p>
            <a:endParaRPr lang="es-ES"/>
          </a:p>
        </p:txBody>
      </p:sp>
      <p:sp>
        <p:nvSpPr>
          <p:cNvPr id="15366" name="Rectangle 5"/>
          <p:cNvSpPr>
            <a:spLocks noChangeArrowheads="1"/>
          </p:cNvSpPr>
          <p:nvPr/>
        </p:nvSpPr>
        <p:spPr bwMode="auto">
          <a:xfrm>
            <a:off x="321734" y="4649789"/>
            <a:ext cx="2899833" cy="585787"/>
          </a:xfrm>
          <a:prstGeom prst="rect">
            <a:avLst/>
          </a:prstGeom>
          <a:noFill/>
          <a:ln w="9525">
            <a:solidFill>
              <a:schemeClr val="tx1"/>
            </a:solidFill>
            <a:miter lim="800000"/>
            <a:headEnd/>
            <a:tailEnd/>
          </a:ln>
        </p:spPr>
        <p:txBody>
          <a:bodyPr wrap="none" anchor="ctr"/>
          <a:lstStyle/>
          <a:p>
            <a:r>
              <a:rPr lang="es-ES" sz="2800"/>
              <a:t>Seguimiento</a:t>
            </a:r>
          </a:p>
        </p:txBody>
      </p:sp>
      <p:sp>
        <p:nvSpPr>
          <p:cNvPr id="15367" name="Rectangle 6"/>
          <p:cNvSpPr>
            <a:spLocks noChangeArrowheads="1"/>
          </p:cNvSpPr>
          <p:nvPr/>
        </p:nvSpPr>
        <p:spPr bwMode="auto">
          <a:xfrm>
            <a:off x="3564467" y="1489076"/>
            <a:ext cx="7677151" cy="2265363"/>
          </a:xfrm>
          <a:prstGeom prst="rect">
            <a:avLst/>
          </a:prstGeom>
          <a:noFill/>
          <a:ln w="9525">
            <a:solidFill>
              <a:schemeClr val="tx1"/>
            </a:solidFill>
            <a:miter lim="800000"/>
            <a:headEnd/>
            <a:tailEnd/>
          </a:ln>
        </p:spPr>
        <p:txBody>
          <a:bodyPr wrap="none" anchor="ctr"/>
          <a:lstStyle/>
          <a:p>
            <a:pPr algn="l"/>
            <a:r>
              <a:rPr lang="es-ES" sz="2800"/>
              <a:t>Acciones encaminadas a modificar </a:t>
            </a:r>
          </a:p>
          <a:p>
            <a:pPr algn="l"/>
            <a:r>
              <a:rPr lang="es-ES" sz="2800"/>
              <a:t>factores de riesgo y controlar</a:t>
            </a:r>
          </a:p>
          <a:p>
            <a:pPr algn="l"/>
            <a:r>
              <a:rPr lang="es-ES" sz="2800"/>
              <a:t>enfermedades no transmisibles y</a:t>
            </a:r>
          </a:p>
          <a:p>
            <a:pPr algn="l"/>
            <a:r>
              <a:rPr lang="es-ES" sz="2800"/>
              <a:t> transmisibles</a:t>
            </a:r>
            <a:r>
              <a:rPr lang="es-ES"/>
              <a:t>.</a:t>
            </a:r>
          </a:p>
        </p:txBody>
      </p:sp>
      <p:sp>
        <p:nvSpPr>
          <p:cNvPr id="15368" name="Rectangle 7"/>
          <p:cNvSpPr>
            <a:spLocks noChangeArrowheads="1"/>
          </p:cNvSpPr>
          <p:nvPr/>
        </p:nvSpPr>
        <p:spPr bwMode="auto">
          <a:xfrm>
            <a:off x="423334" y="2301876"/>
            <a:ext cx="2722033" cy="696913"/>
          </a:xfrm>
          <a:prstGeom prst="rect">
            <a:avLst/>
          </a:prstGeom>
          <a:noFill/>
          <a:ln w="9525">
            <a:solidFill>
              <a:schemeClr val="tx1"/>
            </a:solidFill>
            <a:miter lim="800000"/>
            <a:headEnd/>
            <a:tailEnd/>
          </a:ln>
        </p:spPr>
        <p:txBody>
          <a:bodyPr wrap="none" anchor="ctr"/>
          <a:lstStyle/>
          <a:p>
            <a:r>
              <a:rPr lang="es-ES" sz="2800"/>
              <a:t>Intervención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72935"/>
          </a:xfrm>
        </p:spPr>
        <p:txBody>
          <a:bodyPr/>
          <a:lstStyle/>
          <a:p>
            <a:r>
              <a:rPr lang="es-ES" dirty="0" smtClean="0"/>
              <a:t>      </a:t>
            </a:r>
            <a:r>
              <a:rPr lang="es-ES" dirty="0" smtClean="0">
                <a:solidFill>
                  <a:schemeClr val="tx1"/>
                </a:solidFill>
              </a:rPr>
              <a:t>Grupos de Dispensarizacion </a:t>
            </a:r>
            <a:endParaRPr lang="es-ES" dirty="0">
              <a:solidFill>
                <a:schemeClr val="tx1"/>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262138638"/>
              </p:ext>
            </p:extLst>
          </p:nvPr>
        </p:nvGraphicFramePr>
        <p:xfrm>
          <a:off x="584383" y="1699149"/>
          <a:ext cx="9338550" cy="3463635"/>
        </p:xfrm>
        <a:graphic>
          <a:graphicData uri="http://schemas.openxmlformats.org/drawingml/2006/table">
            <a:tbl>
              <a:tblPr firstRow="1" bandRow="1">
                <a:tableStyleId>{5C22544A-7EE6-4342-B048-85BDC9FD1C3A}</a:tableStyleId>
              </a:tblPr>
              <a:tblGrid>
                <a:gridCol w="1827212">
                  <a:extLst>
                    <a:ext uri="{9D8B030D-6E8A-4147-A177-3AD203B41FA5}">
                      <a16:colId xmlns:a16="http://schemas.microsoft.com/office/drawing/2014/main" val="20000"/>
                    </a:ext>
                  </a:extLst>
                </a:gridCol>
                <a:gridCol w="7511338">
                  <a:extLst>
                    <a:ext uri="{9D8B030D-6E8A-4147-A177-3AD203B41FA5}">
                      <a16:colId xmlns:a16="http://schemas.microsoft.com/office/drawing/2014/main" val="20001"/>
                    </a:ext>
                  </a:extLst>
                </a:gridCol>
              </a:tblGrid>
              <a:tr h="692727">
                <a:tc>
                  <a:txBody>
                    <a:bodyPr/>
                    <a:lstStyle/>
                    <a:p>
                      <a:r>
                        <a:rPr lang="es-ES" dirty="0" smtClean="0"/>
                        <a:t>       Grupos  </a:t>
                      </a:r>
                      <a:endParaRPr lang="es-ES" dirty="0"/>
                    </a:p>
                  </a:txBody>
                  <a:tcPr/>
                </a:tc>
                <a:tc>
                  <a:txBody>
                    <a:bodyPr/>
                    <a:lstStyle/>
                    <a:p>
                      <a:r>
                        <a:rPr lang="es-ES" dirty="0" smtClean="0"/>
                        <a:t>         Corresponden a personas</a:t>
                      </a:r>
                      <a:r>
                        <a:rPr lang="es-ES" baseline="0" dirty="0" smtClean="0"/>
                        <a:t> </a:t>
                      </a:r>
                      <a:endParaRPr lang="es-ES" dirty="0"/>
                    </a:p>
                  </a:txBody>
                  <a:tcPr/>
                </a:tc>
                <a:extLst>
                  <a:ext uri="{0D108BD9-81ED-4DB2-BD59-A6C34878D82A}">
                    <a16:rowId xmlns:a16="http://schemas.microsoft.com/office/drawing/2014/main" val="10000"/>
                  </a:ext>
                </a:extLst>
              </a:tr>
              <a:tr h="692727">
                <a:tc>
                  <a:txBody>
                    <a:bodyPr/>
                    <a:lstStyle/>
                    <a:p>
                      <a:r>
                        <a:rPr lang="es-ES" sz="2400" dirty="0" smtClean="0"/>
                        <a:t>        I</a:t>
                      </a:r>
                      <a:endParaRPr lang="es-ES" sz="2400" dirty="0"/>
                    </a:p>
                  </a:txBody>
                  <a:tcPr/>
                </a:tc>
                <a:tc>
                  <a:txBody>
                    <a:bodyPr/>
                    <a:lstStyle/>
                    <a:p>
                      <a:r>
                        <a:rPr lang="es-ES" sz="2400" dirty="0" smtClean="0"/>
                        <a:t>       PERSONAS SUPUESTAMENTE SANAS</a:t>
                      </a:r>
                      <a:endParaRPr lang="es-ES" sz="2400" dirty="0"/>
                    </a:p>
                  </a:txBody>
                  <a:tcPr/>
                </a:tc>
                <a:extLst>
                  <a:ext uri="{0D108BD9-81ED-4DB2-BD59-A6C34878D82A}">
                    <a16:rowId xmlns:a16="http://schemas.microsoft.com/office/drawing/2014/main" val="10001"/>
                  </a:ext>
                </a:extLst>
              </a:tr>
              <a:tr h="692727">
                <a:tc>
                  <a:txBody>
                    <a:bodyPr/>
                    <a:lstStyle/>
                    <a:p>
                      <a:r>
                        <a:rPr lang="es-ES" sz="2400" dirty="0" smtClean="0"/>
                        <a:t>       II</a:t>
                      </a:r>
                      <a:endParaRPr lang="es-ES" sz="2400" dirty="0"/>
                    </a:p>
                  </a:txBody>
                  <a:tcPr/>
                </a:tc>
                <a:tc>
                  <a:txBody>
                    <a:bodyPr/>
                    <a:lstStyle/>
                    <a:p>
                      <a:r>
                        <a:rPr lang="es-ES" sz="2400" dirty="0" smtClean="0"/>
                        <a:t>       PERSONAS CON RIESGOS </a:t>
                      </a:r>
                      <a:endParaRPr lang="es-ES" sz="2400" dirty="0"/>
                    </a:p>
                  </a:txBody>
                  <a:tcPr/>
                </a:tc>
                <a:extLst>
                  <a:ext uri="{0D108BD9-81ED-4DB2-BD59-A6C34878D82A}">
                    <a16:rowId xmlns:a16="http://schemas.microsoft.com/office/drawing/2014/main" val="10002"/>
                  </a:ext>
                </a:extLst>
              </a:tr>
              <a:tr h="692727">
                <a:tc>
                  <a:txBody>
                    <a:bodyPr/>
                    <a:lstStyle/>
                    <a:p>
                      <a:r>
                        <a:rPr lang="es-ES" sz="2400" dirty="0" smtClean="0"/>
                        <a:t>       III</a:t>
                      </a:r>
                      <a:endParaRPr lang="es-ES" sz="2400" dirty="0"/>
                    </a:p>
                  </a:txBody>
                  <a:tcPr/>
                </a:tc>
                <a:tc>
                  <a:txBody>
                    <a:bodyPr/>
                    <a:lstStyle/>
                    <a:p>
                      <a:r>
                        <a:rPr lang="es-ES" sz="2400" dirty="0" smtClean="0"/>
                        <a:t>       PERSONAS ENFERMAS</a:t>
                      </a:r>
                      <a:r>
                        <a:rPr lang="es-ES" sz="2400" baseline="0" dirty="0" smtClean="0"/>
                        <a:t> </a:t>
                      </a:r>
                      <a:endParaRPr lang="es-ES" sz="2400" dirty="0"/>
                    </a:p>
                  </a:txBody>
                  <a:tcPr/>
                </a:tc>
                <a:extLst>
                  <a:ext uri="{0D108BD9-81ED-4DB2-BD59-A6C34878D82A}">
                    <a16:rowId xmlns:a16="http://schemas.microsoft.com/office/drawing/2014/main" val="10003"/>
                  </a:ext>
                </a:extLst>
              </a:tr>
              <a:tr h="692727">
                <a:tc>
                  <a:txBody>
                    <a:bodyPr/>
                    <a:lstStyle/>
                    <a:p>
                      <a:r>
                        <a:rPr lang="es-ES" sz="2400" dirty="0" smtClean="0"/>
                        <a:t>       IV</a:t>
                      </a:r>
                      <a:endParaRPr lang="es-ES" sz="2400" dirty="0"/>
                    </a:p>
                  </a:txBody>
                  <a:tcPr/>
                </a:tc>
                <a:tc>
                  <a:txBody>
                    <a:bodyPr/>
                    <a:lstStyle/>
                    <a:p>
                      <a:r>
                        <a:rPr lang="es-ES" sz="2400" dirty="0" smtClean="0"/>
                        <a:t>       PERSONAS CON DISCAPACIDADES O MINUSVALIAS </a:t>
                      </a:r>
                      <a:endParaRPr lang="es-ES" sz="24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53562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689</TotalTime>
  <Words>2549</Words>
  <Application>Microsoft Office PowerPoint</Application>
  <PresentationFormat>Panorámica</PresentationFormat>
  <Paragraphs>298</Paragraphs>
  <Slides>35</Slides>
  <Notes>12</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Faceta</vt:lpstr>
      <vt:lpstr>Universidad de Ciencias Médicas de La Habana. Facultad Manuel Fajardo</vt:lpstr>
      <vt:lpstr>Presentación de PowerPoint</vt:lpstr>
      <vt:lpstr>Presentación de PowerPoint</vt:lpstr>
      <vt:lpstr>Presentación de PowerPoint</vt:lpstr>
      <vt:lpstr>Presentación de PowerPoint</vt:lpstr>
      <vt:lpstr>           Fases el Proceso de dispensarización</vt:lpstr>
      <vt:lpstr>Proceso de dispensarización</vt:lpstr>
      <vt:lpstr>Proceso de dispensarización</vt:lpstr>
      <vt:lpstr>      Grupos de Dispensarizacion </vt:lpstr>
      <vt:lpstr>Grupo de dispensarización</vt:lpstr>
      <vt:lpstr>Grupos de dispensarización II</vt:lpstr>
      <vt:lpstr>Grupos de dispensarización III y IV</vt:lpstr>
      <vt:lpstr>Grupo IV o personas con discapacidades o minusvalías</vt:lpstr>
      <vt:lpstr>            Evaluación Integral a la familia</vt:lpstr>
      <vt:lpstr>Frecuencia de evaluación del paciente</vt:lpstr>
      <vt:lpstr>Recordar que existen edades y condiciones de riesgo: -Lactante -Adolescencia  -Gestación   Entonces se consideran del grupo II. </vt:lpstr>
      <vt:lpstr>Presentación de PowerPoint</vt:lpstr>
      <vt:lpstr>Conclusiones</vt:lpstr>
      <vt:lpstr>   Pregunta </vt:lpstr>
      <vt:lpstr>Respuestas</vt:lpstr>
      <vt:lpstr>Ingreso en el hogar </vt:lpstr>
      <vt:lpstr>       Propósitos del ingreso en el hogar</vt:lpstr>
      <vt:lpstr>Presentación de PowerPoint</vt:lpstr>
      <vt:lpstr>Ventajas….</vt:lpstr>
      <vt:lpstr>Criterios de ingreso en el hogar:</vt:lpstr>
      <vt:lpstr>Presentación de PowerPoint</vt:lpstr>
      <vt:lpstr> Pacientes en estadio terminal: </vt:lpstr>
      <vt:lpstr> Fundamentos de la medicina paliativa:   − El paciente y su familia se considera una unidad. − Es necesario cubrir todas sus demandas y cubrir las necesidades a todos los niveles: físico, social, psicológico y espiritual, tanto del enfermo como de sus familiares. − El cuidado del enfermo debe estar a cargo de un equipo de salud que pueda cubrir las necesidades anteriores. − El tratamiento debe estar encaminado a ofrecer confort y comodidad al enfermo y no a mantener las condiciones bioquímicas normales. Se debe aliviar el dolor, utilizando adecuada y correctamente los opioides. − Tras el fallecimiento del paciente se continúa ayudando a la familia en los trámites burocráticos y en la elaboración del duelo. </vt:lpstr>
      <vt:lpstr> Los principios de la medicina paliativa en cualquier nivel son los siguientes: </vt:lpstr>
      <vt:lpstr>Presentación de PowerPoint</vt:lpstr>
      <vt:lpstr>Presentación de PowerPoint</vt:lpstr>
      <vt:lpstr>Presentación de PowerPoint</vt:lpstr>
      <vt:lpstr>Presentación de PowerPoint</vt:lpstr>
      <vt:lpstr>Presentación de PowerPoint</vt:lpstr>
      <vt:lpstr>Estudio independiente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de Ciencias Médicas de La Habana. Facultad Manuel Fajardo</dc:title>
  <dc:creator>Eli</dc:creator>
  <cp:lastModifiedBy>dr</cp:lastModifiedBy>
  <cp:revision>55</cp:revision>
  <dcterms:created xsi:type="dcterms:W3CDTF">2016-02-06T16:40:23Z</dcterms:created>
  <dcterms:modified xsi:type="dcterms:W3CDTF">2020-02-10T02:34:12Z</dcterms:modified>
</cp:coreProperties>
</file>