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D2FC63A-84AF-4CEB-A14C-260EF8CB2682}" type="datetimeFigureOut">
              <a:rPr lang="en-US" smtClean="0"/>
              <a:pPr/>
              <a:t>6/15/2019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F17CFF7-3DB6-4660-B15A-D4CAC39C27A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152400" y="1066800"/>
            <a:ext cx="9296400" cy="39087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SEGUIMIENTO </a:t>
            </a:r>
          </a:p>
          <a:p>
            <a:pPr algn="ctr"/>
            <a:r>
              <a:rPr lang="es-E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DEL </a:t>
            </a:r>
          </a:p>
          <a:p>
            <a:pPr algn="ctr"/>
            <a:r>
              <a:rPr lang="es-E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RECIÉN </a:t>
            </a:r>
            <a:r>
              <a:rPr lang="es-E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NACIDO DE ALTO </a:t>
            </a:r>
            <a:r>
              <a:rPr lang="es-E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RIESGO</a:t>
            </a:r>
          </a:p>
          <a:p>
            <a:pPr algn="ctr"/>
            <a:r>
              <a:rPr lang="es-ES" sz="3200" dirty="0" err="1"/>
              <a:t>Dra.Juana</a:t>
            </a:r>
            <a:r>
              <a:rPr lang="es-ES" sz="3200" dirty="0"/>
              <a:t> Libertad Martin Ruiz</a:t>
            </a:r>
          </a:p>
          <a:p>
            <a:pPr algn="ctr"/>
            <a:r>
              <a:rPr lang="es-US" sz="3200" dirty="0"/>
              <a:t>Especialista en Pediatría</a:t>
            </a:r>
            <a:endParaRPr lang="es-ES" sz="3200" dirty="0"/>
          </a:p>
          <a:p>
            <a:pPr algn="ctr"/>
            <a:endParaRPr lang="es-E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09600" y="609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Es de vital importancia ya que permite detectar tempranamente las alteraciones en estos niños para evitar o minimizar la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morbimortalidad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, discapacidad, trastornos y dificultades socioeducativas que puedan desarrollar estos neonatos en un futuro.</a:t>
            </a:r>
          </a:p>
          <a:p>
            <a:pPr>
              <a:lnSpc>
                <a:spcPct val="150000"/>
              </a:lnSpc>
            </a:pP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El recién nacido por sus características físicas y fisiológicas requiere una atención médica diferenciada y dentro de ellos los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pretérminos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y bajo peso, son los mas susceptibles.</a:t>
            </a:r>
          </a:p>
          <a:p>
            <a:pPr>
              <a:lnSpc>
                <a:spcPct val="150000"/>
              </a:lnSpc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Estos pacientes son </a:t>
            </a:r>
            <a:r>
              <a:rPr lang="es-ES" sz="2000" b="1" dirty="0" err="1">
                <a:latin typeface="Arial" pitchFamily="34" charset="0"/>
                <a:cs typeface="Arial" pitchFamily="34" charset="0"/>
              </a:rPr>
              <a:t>d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ispensarizados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en el grupo II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09600" y="228600"/>
            <a:ext cx="7924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Pacientes que deben ser enviados a las consultas de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neurodesarrollo</a:t>
            </a:r>
            <a:endParaRPr lang="es-ES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Peso al nacer menos de menos de  1500 gramos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Apgar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menor de 7 a los 5 minutos de vida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Encefalopatías neonatales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Convulsiones neonatales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Ventilados mecánicos por mas de 24 horas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Infección del SNC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Malformaciones de SNC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Hiperbilirrubinemia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Diagnóstico clínico de patología cerebral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Recién nacido con sospecha o diagnóstico confirmado de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zica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09600" y="381000"/>
            <a:ext cx="78486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Programación de consultas</a:t>
            </a: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Consulta de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neurodesarrollo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Primer  año- se evaluará a los 15 días después  del alta hospitalaria</a:t>
            </a:r>
          </a:p>
          <a:p>
            <a:pPr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A los 3 meses</a:t>
            </a:r>
          </a:p>
          <a:p>
            <a:pPr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Y luego cada 3 meses hasta el año de edad.</a:t>
            </a:r>
          </a:p>
          <a:p>
            <a:pPr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Segundo y tercer año- periodicidad semestral  en los niños q no hayan alteraciones físicas ni neurológicas significativas durante el primer año</a:t>
            </a:r>
          </a:p>
          <a:p>
            <a:pPr>
              <a:buFont typeface="Arial" pitchFamily="34" charset="0"/>
              <a:buChar char="•"/>
            </a:pPr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3-5 años control anual.</a:t>
            </a: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3400" y="6096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Principales problemas que se presentan en los recién nacidos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Neurodesarrollo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-retardo del DSM, trastornos transitorios del tono muscular, parálisis cerebral, epilepsia, daño cognitivo y trastorno del aprendizaje.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Discapacidad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auditiva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 visual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trastorno del habla y del lenguaje, trastorno por déficit de atención, microcefalia, hidrocefalia.</a:t>
            </a: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Respiratorios-DPB, AB, infecciones respiratorias a repetición,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bronquiolitis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broncoaspiración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de alimentos.</a:t>
            </a: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Nutricional y del crecimiento- malnutrición por defecto, estancamiento de curva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pondoestatural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raquitismo, obesidad</a:t>
            </a:r>
          </a:p>
          <a:p>
            <a:endParaRPr lang="es-ES" sz="2000" dirty="0">
              <a:latin typeface="Arial" pitchFamily="34" charset="0"/>
              <a:cs typeface="Arial" pitchFamily="34" charset="0"/>
            </a:endParaRP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Otros- Anemia, deficiencia inmunológica , RGE, muerte súbita,  maltrato infantil.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3400" y="533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Los problemas respiratorios son más frecuentes en niños con antecedentes de prematuridad y ventilados en el periodo neonatal de forma prolongada.</a:t>
            </a:r>
          </a:p>
          <a:p>
            <a:pPr algn="just"/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En casos de DPB o AB interconsulta con neumología pediátrica</a:t>
            </a:r>
          </a:p>
          <a:p>
            <a:pPr algn="just"/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Realizar evaluación antropométrica, p, longitud supina y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cc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Durante los primeros 3 meses aumenta 25 g a 35 g, </a:t>
            </a:r>
          </a:p>
          <a:p>
            <a:pPr algn="just"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T 0.7 semanal</a:t>
            </a:r>
          </a:p>
          <a:p>
            <a:pPr algn="just">
              <a:buFont typeface="Arial" pitchFamily="34" charset="0"/>
              <a:buChar char="•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Cc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0,4 semanal</a:t>
            </a:r>
          </a:p>
          <a:p>
            <a:pPr algn="just"/>
            <a:endParaRPr lang="es-ES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3-12 m         10 a 20 g día P</a:t>
            </a: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                      0,2  a 0,6 cm  T por semana</a:t>
            </a:r>
          </a:p>
          <a:p>
            <a:pPr algn="just"/>
            <a:r>
              <a:rPr lang="es-ES" sz="2000" dirty="0" smtClean="0">
                <a:latin typeface="Arial" pitchFamily="34" charset="0"/>
                <a:cs typeface="Arial" pitchFamily="34" charset="0"/>
              </a:rPr>
              <a:t>                      0,2 cm por semana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cc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243</TotalTime>
  <Words>388</Words>
  <Application>Microsoft Office PowerPoint</Application>
  <PresentationFormat>Presentación en pantalla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Concurrencia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Lilian Gomez Martin</dc:creator>
  <cp:lastModifiedBy>Biblioteca2</cp:lastModifiedBy>
  <cp:revision>18</cp:revision>
  <dcterms:created xsi:type="dcterms:W3CDTF">2019-02-07T06:18:18Z</dcterms:created>
  <dcterms:modified xsi:type="dcterms:W3CDTF">2019-06-15T15:03:03Z</dcterms:modified>
</cp:coreProperties>
</file>