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19" name="18 Marcador de pie de página"/>
          <p:cNvSpPr>
            <a:spLocks noGrp="1"/>
          </p:cNvSpPr>
          <p:nvPr>
            <p:ph type="ftr" sz="quarter" idx="11"/>
          </p:nvPr>
        </p:nvSpPr>
        <p:spPr/>
        <p:txBody>
          <a:bodyPr/>
          <a:lstStyle/>
          <a:p>
            <a:endParaRPr lang="en-US"/>
          </a:p>
        </p:txBody>
      </p:sp>
      <p:sp>
        <p:nvSpPr>
          <p:cNvPr id="27" name="26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07D62C88-7AD4-4207-BF24-867BB81A63AD}"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5103F6E-BFD6-478E-8878-6C728DC99FBE}" type="datetimeFigureOut">
              <a:rPr lang="en-US" smtClean="0"/>
              <a:pPr/>
              <a:t>6/15/2019</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a:xfrm>
            <a:off x="8077200" y="6356350"/>
            <a:ext cx="609600" cy="365125"/>
          </a:xfrm>
        </p:spPr>
        <p:txBody>
          <a:bodyPr/>
          <a:lstStyle/>
          <a:p>
            <a:fld id="{07D62C88-7AD4-4207-BF24-867BB81A63AD}" type="slidenum">
              <a:rPr lang="en-US" smtClean="0"/>
              <a:pPr/>
              <a:t>‹Nº›</a:t>
            </a:fld>
            <a:endParaRPr lang="en-U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5103F6E-BFD6-478E-8878-6C728DC99FBE}" type="datetimeFigureOut">
              <a:rPr lang="en-US" smtClean="0"/>
              <a:pPr/>
              <a:t>6/15/2019</a:t>
            </a:fld>
            <a:endParaRPr lang="en-U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7D62C88-7AD4-4207-BF24-867BB81A63AD}" type="slidenum">
              <a:rPr lang="en-US" smtClean="0"/>
              <a:pPr/>
              <a:t>‹Nº›</a:t>
            </a:fld>
            <a:endParaRPr lang="en-U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ctrTitle"/>
          </p:nvPr>
        </p:nvSpPr>
        <p:spPr>
          <a:xfrm>
            <a:off x="381000" y="4191000"/>
            <a:ext cx="7851648" cy="1828800"/>
          </a:xfrm>
        </p:spPr>
        <p:txBody>
          <a:bodyPr>
            <a:normAutofit fontScale="90000"/>
          </a:bodyPr>
          <a:lstStyle/>
          <a:p>
            <a:r>
              <a:rPr lang="es-ES" dirty="0" smtClean="0"/>
              <a:t>PREVENCIÓN DE LESIONES NO INTENCIONALES</a:t>
            </a:r>
            <a:br>
              <a:rPr lang="es-ES" dirty="0" smtClean="0"/>
            </a:br>
            <a:r>
              <a:rPr lang="es-ES" dirty="0" smtClean="0"/>
              <a:t>(</a:t>
            </a:r>
            <a:r>
              <a:rPr lang="es-ES" sz="6000" dirty="0" smtClean="0"/>
              <a:t>LNI</a:t>
            </a:r>
            <a:r>
              <a:rPr lang="es-ES" sz="6000" dirty="0" smtClean="0"/>
              <a:t>)</a:t>
            </a:r>
            <a:br>
              <a:rPr lang="es-ES" sz="6000" dirty="0" smtClean="0"/>
            </a:br>
            <a:r>
              <a:rPr lang="es-US" sz="4900" dirty="0" err="1" smtClean="0"/>
              <a:t>Dra.Juana</a:t>
            </a:r>
            <a:r>
              <a:rPr lang="es-US" sz="4900" dirty="0" smtClean="0"/>
              <a:t> </a:t>
            </a:r>
            <a:r>
              <a:rPr lang="es-US" sz="4900" dirty="0"/>
              <a:t>Libertad Martin </a:t>
            </a:r>
            <a:r>
              <a:rPr lang="es-US" sz="4900" dirty="0" smtClean="0"/>
              <a:t>Ruiz</a:t>
            </a:r>
            <a:br>
              <a:rPr lang="es-US" sz="4900" dirty="0" smtClean="0"/>
            </a:br>
            <a:r>
              <a:rPr lang="es-US" sz="6000" dirty="0"/>
              <a:t>Especialista en Pediatría</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3962400"/>
            <a:ext cx="9296400" cy="1143000"/>
          </a:xfrm>
        </p:spPr>
        <p:txBody>
          <a:bodyPr>
            <a:normAutofit fontScale="90000"/>
          </a:bodyPr>
          <a:lstStyle/>
          <a:p>
            <a:r>
              <a:rPr lang="es-ES" sz="2800" dirty="0" smtClean="0"/>
              <a:t>Lesión es como actualmente prefiere dominarse a los accidentes.</a:t>
            </a:r>
            <a:br>
              <a:rPr lang="es-ES" sz="2800" dirty="0" smtClean="0"/>
            </a:br>
            <a:r>
              <a:rPr lang="es-ES" sz="2800" dirty="0" smtClean="0"/>
              <a:t/>
            </a:r>
            <a:br>
              <a:rPr lang="es-ES" sz="2800" dirty="0" smtClean="0"/>
            </a:br>
            <a:r>
              <a:rPr lang="es-ES" sz="2800" dirty="0" smtClean="0"/>
              <a:t>Lo accidental del accidente no radica en su ocurrencia sino en sus consecuencias.</a:t>
            </a:r>
            <a:br>
              <a:rPr lang="es-ES" sz="2800" dirty="0" smtClean="0"/>
            </a:br>
            <a:r>
              <a:rPr lang="es-ES" sz="2800" dirty="0" smtClean="0"/>
              <a:t/>
            </a:r>
            <a:br>
              <a:rPr lang="es-ES" sz="2800" dirty="0" smtClean="0"/>
            </a:br>
            <a:r>
              <a:rPr lang="es-ES" sz="2800" dirty="0" smtClean="0"/>
              <a:t>Lo que es un problema de salud son las lesiones y no los accidentes.</a:t>
            </a:r>
            <a:br>
              <a:rPr lang="es-ES" sz="2800" dirty="0" smtClean="0"/>
            </a:br>
            <a:r>
              <a:rPr lang="es-ES" sz="2800" dirty="0" smtClean="0"/>
              <a:t/>
            </a:r>
            <a:br>
              <a:rPr lang="es-ES" sz="2800" dirty="0" smtClean="0"/>
            </a:b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6200" y="2971800"/>
            <a:ext cx="8763000" cy="1143000"/>
          </a:xfrm>
        </p:spPr>
        <p:txBody>
          <a:bodyPr>
            <a:normAutofit fontScale="90000"/>
          </a:bodyPr>
          <a:lstStyle/>
          <a:p>
            <a:r>
              <a:rPr lang="es-ES" sz="2800" dirty="0" smtClean="0"/>
              <a:t>La OMS define la LNI como un hecho  súbito , de presentación rápida o instantánea , inesperado producido por situaciones y actos inseguros previos al momento en que tiene lugar.</a:t>
            </a:r>
            <a:br>
              <a:rPr lang="es-ES" sz="2800" dirty="0" smtClean="0"/>
            </a:br>
            <a:r>
              <a:rPr lang="es-ES" sz="2800" dirty="0" smtClean="0"/>
              <a:t/>
            </a:r>
            <a:br>
              <a:rPr lang="es-ES" sz="2800" dirty="0" smtClean="0"/>
            </a:br>
            <a:r>
              <a:rPr lang="es-ES" sz="2800" dirty="0" smtClean="0"/>
              <a:t>Se considera una emergencia de salud y emergencia social, debido a la elevada mortalidad, morbilidad y discapacidad que ocasionan.</a:t>
            </a:r>
            <a:endParaRPr lang="en-US" sz="2800" dirty="0"/>
          </a:p>
        </p:txBody>
      </p:sp>
      <p:sp>
        <p:nvSpPr>
          <p:cNvPr id="3" name="2 Marcador de contenido"/>
          <p:cNvSpPr>
            <a:spLocks noGrp="1"/>
          </p:cNvSpPr>
          <p:nvPr>
            <p:ph idx="1"/>
          </p:nvPr>
        </p:nvSpPr>
        <p:spPr>
          <a:xfrm>
            <a:off x="0" y="533400"/>
            <a:ext cx="9296400" cy="5410200"/>
          </a:xfrm>
        </p:spPr>
        <p:txBody>
          <a:bodyPr/>
          <a:lstStyle/>
          <a:p>
            <a:pPr>
              <a:buNone/>
            </a:pPr>
            <a:r>
              <a:rPr lang="es-ES" dirty="0" smtClean="0"/>
              <a:t>   </a:t>
            </a:r>
          </a:p>
          <a:p>
            <a:pPr>
              <a:buNone/>
            </a:pPr>
            <a:endParaRPr lang="en-US" dirty="0" smtClean="0"/>
          </a:p>
          <a:p>
            <a:pPr>
              <a:buNone/>
            </a:pPr>
            <a:endParaRPr lang="en-US" dirty="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solidFill>
                  <a:schemeClr val="accent1">
                    <a:lumMod val="75000"/>
                  </a:schemeClr>
                </a:solidFill>
              </a:rPr>
              <a:t>Las LNI como problema de salud en la infancia se considera una de las epidemias de nuestro siglo.</a:t>
            </a:r>
          </a:p>
          <a:p>
            <a:endParaRPr lang="es-ES" dirty="0" smtClean="0">
              <a:solidFill>
                <a:schemeClr val="accent1">
                  <a:lumMod val="75000"/>
                </a:schemeClr>
              </a:solidFill>
            </a:endParaRPr>
          </a:p>
          <a:p>
            <a:r>
              <a:rPr lang="es-ES" dirty="0" smtClean="0">
                <a:solidFill>
                  <a:schemeClr val="accent1">
                    <a:lumMod val="75000"/>
                  </a:schemeClr>
                </a:solidFill>
              </a:rPr>
              <a:t>Los niños  son más vulnerables.</a:t>
            </a:r>
          </a:p>
          <a:p>
            <a:r>
              <a:rPr lang="es-ES" dirty="0" smtClean="0">
                <a:solidFill>
                  <a:schemeClr val="accent1">
                    <a:lumMod val="75000"/>
                  </a:schemeClr>
                </a:solidFill>
              </a:rPr>
              <a:t>Las pérdidas de  vidas humanas.</a:t>
            </a:r>
          </a:p>
          <a:p>
            <a:r>
              <a:rPr lang="es-ES" dirty="0" smtClean="0">
                <a:solidFill>
                  <a:schemeClr val="accent1">
                    <a:lumMod val="75000"/>
                  </a:schemeClr>
                </a:solidFill>
              </a:rPr>
              <a:t>Sufrimientos  físicos y psíquicos.</a:t>
            </a:r>
          </a:p>
          <a:p>
            <a:r>
              <a:rPr lang="es-ES" dirty="0" smtClean="0">
                <a:solidFill>
                  <a:schemeClr val="accent1">
                    <a:lumMod val="75000"/>
                  </a:schemeClr>
                </a:solidFill>
              </a:rPr>
              <a:t>Incapacidades.</a:t>
            </a:r>
          </a:p>
          <a:p>
            <a:r>
              <a:rPr lang="es-ES" dirty="0" smtClean="0">
                <a:solidFill>
                  <a:schemeClr val="accent1">
                    <a:lumMod val="75000"/>
                  </a:schemeClr>
                </a:solidFill>
              </a:rPr>
              <a:t>Gran repercusión económica</a:t>
            </a:r>
          </a:p>
          <a:p>
            <a:pPr>
              <a:buNone/>
            </a:pPr>
            <a:endParaRPr lang="es-E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solidFill>
                  <a:schemeClr val="accent1">
                    <a:lumMod val="75000"/>
                  </a:schemeClr>
                </a:solidFill>
              </a:rPr>
              <a:t>Los padres y educadores pueden tener  3 tipos de conductas en relación con la prevención de lesión infantil.</a:t>
            </a:r>
          </a:p>
          <a:p>
            <a:r>
              <a:rPr lang="es-ES" dirty="0" smtClean="0">
                <a:solidFill>
                  <a:schemeClr val="accent1">
                    <a:lumMod val="75000"/>
                  </a:schemeClr>
                </a:solidFill>
              </a:rPr>
              <a:t>Conductas evitativas, impidiendo cualquier R/ de accidente.</a:t>
            </a:r>
          </a:p>
          <a:p>
            <a:r>
              <a:rPr lang="es-ES" dirty="0" smtClean="0">
                <a:solidFill>
                  <a:schemeClr val="accent1">
                    <a:lumMod val="75000"/>
                  </a:schemeClr>
                </a:solidFill>
              </a:rPr>
              <a:t>Conductas prohibitivas, aparecen  a partir que el niño cumple órdenes.</a:t>
            </a:r>
          </a:p>
          <a:p>
            <a:r>
              <a:rPr lang="es-ES" dirty="0" smtClean="0">
                <a:solidFill>
                  <a:schemeClr val="accent1">
                    <a:lumMod val="75000"/>
                  </a:schemeClr>
                </a:solidFill>
              </a:rPr>
              <a:t>Conductas formativas, entrenándolos, educándolos  y responsabilizándolos de sus acciones.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5257800"/>
            <a:ext cx="9144000" cy="1143000"/>
          </a:xfrm>
        </p:spPr>
        <p:txBody>
          <a:bodyPr>
            <a:normAutofit fontScale="90000"/>
          </a:bodyPr>
          <a:lstStyle/>
          <a:p>
            <a:r>
              <a:rPr lang="es-ES" sz="2800" b="1" dirty="0" smtClean="0"/>
              <a:t>LNI relacionada  con la edad del niño y el desarrollo:</a:t>
            </a:r>
            <a:br>
              <a:rPr lang="es-ES" sz="2800" b="1" dirty="0" smtClean="0"/>
            </a:br>
            <a:r>
              <a:rPr lang="es-ES" sz="2800" dirty="0" smtClean="0"/>
              <a:t/>
            </a:r>
            <a:br>
              <a:rPr lang="es-ES" sz="2800" dirty="0" smtClean="0"/>
            </a:br>
            <a:r>
              <a:rPr lang="es-ES" sz="2800" b="1" dirty="0" smtClean="0"/>
              <a:t>Menos de 6 meses</a:t>
            </a:r>
            <a:r>
              <a:rPr lang="es-ES" sz="2800" dirty="0" smtClean="0"/>
              <a:t/>
            </a:r>
            <a:br>
              <a:rPr lang="es-ES" sz="2800" dirty="0" smtClean="0"/>
            </a:br>
            <a:r>
              <a:rPr lang="es-ES" sz="2800" dirty="0" smtClean="0"/>
              <a:t>Colecho, broncoaspiración, caídas, asfixia.</a:t>
            </a:r>
            <a:br>
              <a:rPr lang="es-ES" sz="2800" dirty="0" smtClean="0"/>
            </a:br>
            <a:r>
              <a:rPr lang="es-ES" sz="2800" dirty="0" smtClean="0"/>
              <a:t/>
            </a:r>
            <a:br>
              <a:rPr lang="es-ES" sz="2800" dirty="0" smtClean="0"/>
            </a:br>
            <a:r>
              <a:rPr lang="es-ES" sz="2800" b="1" dirty="0" smtClean="0"/>
              <a:t>6 meses a un año</a:t>
            </a:r>
            <a:r>
              <a:rPr lang="es-ES" sz="2800" dirty="0" smtClean="0"/>
              <a:t/>
            </a:r>
            <a:br>
              <a:rPr lang="es-ES" sz="2800" dirty="0" smtClean="0"/>
            </a:br>
            <a:r>
              <a:rPr lang="es-ES" sz="2800" dirty="0" err="1" smtClean="0"/>
              <a:t>Broncoaspiración</a:t>
            </a:r>
            <a:r>
              <a:rPr lang="es-ES" sz="2800" dirty="0" smtClean="0"/>
              <a:t>, caídas, intoxicación, quemaduras, asfixia.</a:t>
            </a:r>
            <a:br>
              <a:rPr lang="es-ES" sz="2800" dirty="0" smtClean="0"/>
            </a:br>
            <a:r>
              <a:rPr lang="es-ES" sz="2800" dirty="0" smtClean="0"/>
              <a:t>Proteger las esquinas, muebles peligrosos, escaleras, enchufes, no debes jugar ni en la cocina ni en el baño.</a:t>
            </a:r>
            <a:br>
              <a:rPr lang="es-ES" sz="2800" dirty="0" smtClean="0"/>
            </a:br>
            <a:r>
              <a:rPr lang="es-ES" sz="2800" dirty="0" smtClean="0"/>
              <a:t>El uso del andador está totalmente desaconsejado, aumenta el R/ de caídas y golpes y no beneficia la adquisición de la marcha.</a:t>
            </a:r>
            <a:br>
              <a:rPr lang="es-ES" sz="2800" dirty="0" smtClean="0"/>
            </a:br>
            <a:r>
              <a:rPr lang="es-ES" sz="2800" dirty="0" smtClean="0"/>
              <a:t> </a:t>
            </a:r>
            <a:br>
              <a:rPr lang="es-ES" sz="2800" dirty="0" smtClean="0"/>
            </a:br>
            <a:r>
              <a:rPr lang="es-ES" sz="2800" b="1" dirty="0" smtClean="0"/>
              <a:t>1 a 5 años. </a:t>
            </a:r>
            <a:r>
              <a:rPr lang="es-ES" sz="2800" dirty="0" smtClean="0"/>
              <a:t>En esta etapa 2 aprendizajes principales . Dominar la marcha y desarrollo del lenguaje para la comunicación.</a:t>
            </a:r>
            <a:br>
              <a:rPr lang="es-ES" sz="2800" dirty="0" smtClean="0"/>
            </a:br>
            <a:r>
              <a:rPr lang="es-ES" sz="2800" dirty="0" smtClean="0"/>
              <a:t>Lesiones más frecuentes, golpes, caídas, intoxicación, broncoaspiración de cuerpo extraño, quemaduras, accidente de tránsito.</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28600"/>
            <a:ext cx="8991600" cy="6629400"/>
          </a:xfrm>
        </p:spPr>
        <p:txBody>
          <a:bodyPr>
            <a:normAutofit fontScale="90000"/>
          </a:bodyPr>
          <a:lstStyle/>
          <a:p>
            <a:r>
              <a:rPr lang="es-ES" sz="2800" b="1" dirty="0" smtClean="0"/>
              <a:t/>
            </a:r>
            <a:br>
              <a:rPr lang="es-ES" sz="2800" b="1" dirty="0" smtClean="0"/>
            </a:br>
            <a:r>
              <a:rPr lang="es-ES" sz="2800" b="1" dirty="0"/>
              <a:t/>
            </a:r>
            <a:br>
              <a:rPr lang="es-ES" sz="2800" b="1" dirty="0"/>
            </a:br>
            <a:r>
              <a:rPr lang="es-ES" sz="2800" b="1" dirty="0" smtClean="0"/>
              <a:t>Consejos para prevenir  las LNI</a:t>
            </a:r>
            <a:r>
              <a:rPr lang="es-ES" sz="2800" dirty="0" smtClean="0"/>
              <a:t/>
            </a:r>
            <a:br>
              <a:rPr lang="es-ES" sz="2800" dirty="0" smtClean="0"/>
            </a:br>
            <a:r>
              <a:rPr lang="es-ES" sz="2800" dirty="0" smtClean="0"/>
              <a:t/>
            </a:r>
            <a:br>
              <a:rPr lang="es-ES" sz="2800" dirty="0" smtClean="0"/>
            </a:br>
            <a:r>
              <a:rPr lang="es-ES" sz="2800" dirty="0" smtClean="0"/>
              <a:t>Acondicionar el hogar.</a:t>
            </a:r>
            <a:br>
              <a:rPr lang="es-ES" sz="2800" dirty="0" smtClean="0"/>
            </a:br>
            <a:r>
              <a:rPr lang="es-ES" sz="2800" dirty="0" smtClean="0"/>
              <a:t/>
            </a:r>
            <a:br>
              <a:rPr lang="es-ES" sz="2800" dirty="0" smtClean="0"/>
            </a:br>
            <a:r>
              <a:rPr lang="es-ES" sz="2800" dirty="0" smtClean="0"/>
              <a:t>Estar atentos cuando los niños vayan a otras casas.</a:t>
            </a:r>
            <a:br>
              <a:rPr lang="es-ES" sz="2800" dirty="0" smtClean="0"/>
            </a:br>
            <a:r>
              <a:rPr lang="es-ES" sz="2800" dirty="0" smtClean="0"/>
              <a:t/>
            </a:r>
            <a:br>
              <a:rPr lang="es-ES" sz="2800" dirty="0" smtClean="0"/>
            </a:br>
            <a:r>
              <a:rPr lang="es-ES" sz="2800" dirty="0" smtClean="0"/>
              <a:t>Guardar fuera del alcance  botones, monedas, pilas.</a:t>
            </a:r>
            <a:br>
              <a:rPr lang="es-ES" sz="2800" dirty="0" smtClean="0"/>
            </a:br>
            <a:r>
              <a:rPr lang="es-ES" sz="2800" dirty="0" smtClean="0"/>
              <a:t>No darles caramelos ni chicles, ni maní.</a:t>
            </a:r>
            <a:br>
              <a:rPr lang="es-ES" sz="2800" dirty="0" smtClean="0"/>
            </a:br>
            <a:r>
              <a:rPr lang="es-ES" sz="2800" dirty="0" smtClean="0"/>
              <a:t/>
            </a:r>
            <a:br>
              <a:rPr lang="es-ES" sz="2800" dirty="0" smtClean="0"/>
            </a:br>
            <a:r>
              <a:rPr lang="es-ES" sz="2800" dirty="0" smtClean="0"/>
              <a:t>No dejar jugar con bolsas plásticas, ni globos.</a:t>
            </a:r>
            <a:br>
              <a:rPr lang="es-ES" sz="2800" dirty="0" smtClean="0"/>
            </a:br>
            <a:r>
              <a:rPr lang="es-ES" sz="2800" dirty="0" smtClean="0"/>
              <a:t/>
            </a:r>
            <a:br>
              <a:rPr lang="es-ES" sz="2800" dirty="0" smtClean="0"/>
            </a:br>
            <a:r>
              <a:rPr lang="es-ES" sz="2800" dirty="0" smtClean="0"/>
              <a:t>La intoxicación tiene su máxima incidencia entre 1 y 3 años y la causa más frecuente la intoxicación por medicamentos.</a:t>
            </a:r>
            <a:br>
              <a:rPr lang="es-ES" sz="2800" dirty="0" smtClean="0"/>
            </a:br>
            <a:r>
              <a:rPr lang="es-ES" sz="2800" dirty="0" smtClean="0"/>
              <a:t/>
            </a:r>
            <a:br>
              <a:rPr lang="es-ES" sz="2800" dirty="0" smtClean="0"/>
            </a:br>
            <a:r>
              <a:rPr lang="es-ES" sz="2800" dirty="0" smtClean="0"/>
              <a:t>Escolares y adolescentes, tránsito, caídas, intoxicación, quemaduras, accidente por ahogamiento, ya sea en playa, piscina o ríos.</a:t>
            </a:r>
            <a:br>
              <a:rPr lang="es-ES" sz="2800" dirty="0" smtClean="0"/>
            </a:br>
            <a:r>
              <a:rPr lang="es-ES" sz="2200" dirty="0" smtClean="0"/>
              <a:t/>
            </a:r>
            <a:br>
              <a:rPr lang="es-ES" sz="2200" dirty="0" smtClean="0"/>
            </a:br>
            <a:endParaRPr lang="en-US"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n-US"/>
          </a:p>
        </p:txBody>
      </p:sp>
      <p:sp>
        <p:nvSpPr>
          <p:cNvPr id="3" name="2 Marcador de contenido"/>
          <p:cNvSpPr>
            <a:spLocks noGrp="1"/>
          </p:cNvSpPr>
          <p:nvPr>
            <p:ph idx="1"/>
          </p:nvPr>
        </p:nvSpPr>
        <p:spPr/>
        <p:txBody>
          <a:bodyPr/>
          <a:lstStyle/>
          <a:p>
            <a:r>
              <a:rPr lang="es-ES" dirty="0" smtClean="0"/>
              <a:t>El profesor José Jordán Rodríguez enseñó que los accidentes no son tan inevitables ni tan accidentales.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326</TotalTime>
  <Words>170</Words>
  <Application>Microsoft Office PowerPoint</Application>
  <PresentationFormat>Presentación en pantalla (4:3)</PresentationFormat>
  <Paragraphs>21</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Flujo</vt:lpstr>
      <vt:lpstr>PREVENCIÓN DE LESIONES NO INTENCIONALES (LNI) Dra.Juana Libertad Martin Ruiz Especialista en Pediatría </vt:lpstr>
      <vt:lpstr>Lesión es como actualmente prefiere dominarse a los accidentes.  Lo accidental del accidente no radica en su ocurrencia sino en sus consecuencias.  Lo que es un problema de salud son las lesiones y no los accidentes.  </vt:lpstr>
      <vt:lpstr>La OMS define la LNI como un hecho  súbito , de presentación rápida o instantánea , inesperado producido por situaciones y actos inseguros previos al momento en que tiene lugar.  Se considera una emergencia de salud y emergencia social, debido a la elevada mortalidad, morbilidad y discapacidad que ocasionan.</vt:lpstr>
      <vt:lpstr>Presentación de PowerPoint</vt:lpstr>
      <vt:lpstr>Presentación de PowerPoint</vt:lpstr>
      <vt:lpstr>LNI relacionada  con la edad del niño y el desarrollo:  Menos de 6 meses Colecho, broncoaspiración, caídas, asfixia.  6 meses a un año Broncoaspiración, caídas, intoxicación, quemaduras, asfixia. Proteger las esquinas, muebles peligrosos, escaleras, enchufes, no debes jugar ni en la cocina ni en el baño. El uso del andador está totalmente desaconsejado, aumenta el R/ de caídas y golpes y no beneficia la adquisición de la marcha.   1 a 5 años. En esta etapa 2 aprendizajes principales . Dominar la marcha y desarrollo del lenguaje para la comunicación. Lesiones más frecuentes, golpes, caídas, intoxicación, broncoaspiración de cuerpo extraño, quemaduras, accidente de tránsito.</vt:lpstr>
      <vt:lpstr>  Consejos para prevenir  las LNI  Acondicionar el hogar.  Estar atentos cuando los niños vayan a otras casas.  Guardar fuera del alcance  botones, monedas, pilas. No darles caramelos ni chicles, ni maní.  No dejar jugar con bolsas plásticas, ni globos.  La intoxicación tiene su máxima incidencia entre 1 y 3 años y la causa más frecuente la intoxicación por medicamentos.  Escolares y adolescentes, tránsito, caídas, intoxicación, quemaduras, accidente por ahogamiento, ya sea en playa, piscina o ríos.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PREVENCIÓN DE LESIONES NO INTENCIONALES</dc:title>
  <dc:creator>Lilian Gomez Martin</dc:creator>
  <cp:lastModifiedBy>Biblioteca2</cp:lastModifiedBy>
  <cp:revision>11</cp:revision>
  <dcterms:created xsi:type="dcterms:W3CDTF">2019-03-28T20:47:16Z</dcterms:created>
  <dcterms:modified xsi:type="dcterms:W3CDTF">2019-06-15T15:01:02Z</dcterms:modified>
</cp:coreProperties>
</file>