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45D8-D207-4453-84E5-9A4F5ADB745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64C-4BF4-4B80-BA19-F36224AF124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45D8-D207-4453-84E5-9A4F5ADB745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64C-4BF4-4B80-BA19-F36224AF124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45D8-D207-4453-84E5-9A4F5ADB745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64C-4BF4-4B80-BA19-F36224AF124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45D8-D207-4453-84E5-9A4F5ADB745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64C-4BF4-4B80-BA19-F36224AF124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45D8-D207-4453-84E5-9A4F5ADB745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64C-4BF4-4B80-BA19-F36224AF124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45D8-D207-4453-84E5-9A4F5ADB745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64C-4BF4-4B80-BA19-F36224AF124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45D8-D207-4453-84E5-9A4F5ADB745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64C-4BF4-4B80-BA19-F36224AF124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45D8-D207-4453-84E5-9A4F5ADB745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64C-4BF4-4B80-BA19-F36224AF124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45D8-D207-4453-84E5-9A4F5ADB745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64C-4BF4-4B80-BA19-F36224AF124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45D8-D207-4453-84E5-9A4F5ADB745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64C-4BF4-4B80-BA19-F36224AF124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45D8-D207-4453-84E5-9A4F5ADB745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CFE64C-4BF4-4B80-BA19-F36224AF124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1845D8-D207-4453-84E5-9A4F5ADB745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CFE64C-4BF4-4B80-BA19-F36224AF124F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0" y="1371600"/>
            <a:ext cx="9144000" cy="57246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INFECCIÓN RESPIRATORIA AGUDA</a:t>
            </a:r>
          </a:p>
          <a:p>
            <a:pPr algn="ctr"/>
            <a:r>
              <a:rPr lang="es-E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</a:t>
            </a:r>
            <a:r>
              <a:rPr lang="es-ES" sz="5400" dirty="0" smtClean="0"/>
              <a:t>IRA</a:t>
            </a:r>
            <a:r>
              <a:rPr lang="es-ES" sz="5400" dirty="0" smtClean="0"/>
              <a:t>)</a:t>
            </a:r>
          </a:p>
          <a:p>
            <a:pPr algn="ctr"/>
            <a:r>
              <a:rPr lang="es-US" sz="4400" dirty="0"/>
              <a:t>Especialista en Pediatría </a:t>
            </a:r>
            <a:r>
              <a:rPr lang="es-US" sz="4400" dirty="0" err="1"/>
              <a:t>Dra.Juana</a:t>
            </a:r>
            <a:r>
              <a:rPr lang="es-US" sz="4400" dirty="0"/>
              <a:t> Libertad Martin Ruiz</a:t>
            </a:r>
            <a:endParaRPr lang="en-US" sz="4400" dirty="0"/>
          </a:p>
          <a:p>
            <a:pPr algn="ctr"/>
            <a:endParaRPr lang="es-ES" sz="5400" dirty="0"/>
          </a:p>
          <a:p>
            <a:pPr algn="ctr"/>
            <a:endParaRPr lang="es-E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00100" y="838199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IRA</a:t>
            </a:r>
          </a:p>
          <a:p>
            <a:endParaRPr lang="en-U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81000" y="1981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Factores de Riesgo</a:t>
            </a:r>
            <a:endParaRPr lang="en-US" dirty="0"/>
          </a:p>
        </p:txBody>
      </p:sp>
      <p:sp>
        <p:nvSpPr>
          <p:cNvPr id="6" name="5 Abrir llave"/>
          <p:cNvSpPr/>
          <p:nvPr/>
        </p:nvSpPr>
        <p:spPr>
          <a:xfrm>
            <a:off x="2514600" y="1524000"/>
            <a:ext cx="685800" cy="4191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657600" y="1828800"/>
            <a:ext cx="4953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BPN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Malnutrición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Práctica inapropiada de la LM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Falta de inmunizaciones 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Presencia de afecciones respiratorias neonatales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Enfermedades crónicas</a:t>
            </a:r>
          </a:p>
          <a:p>
            <a:pPr>
              <a:buFont typeface="Arial" pitchFamily="34" charset="0"/>
              <a:buChar char="•"/>
            </a:pPr>
            <a:endParaRPr lang="es-ES" dirty="0"/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Contaminación ambiental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Riesgo social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Otras</a:t>
            </a:r>
          </a:p>
          <a:p>
            <a:endParaRPr lang="en-US" dirty="0"/>
          </a:p>
        </p:txBody>
      </p:sp>
      <p:sp>
        <p:nvSpPr>
          <p:cNvPr id="8" name="7 Abrir llave"/>
          <p:cNvSpPr/>
          <p:nvPr/>
        </p:nvSpPr>
        <p:spPr>
          <a:xfrm>
            <a:off x="6096000" y="3200400"/>
            <a:ext cx="228600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CuadroTexto"/>
          <p:cNvSpPr txBox="1"/>
          <p:nvPr/>
        </p:nvSpPr>
        <p:spPr>
          <a:xfrm>
            <a:off x="6324600" y="32766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Anomalía CV y </a:t>
            </a:r>
            <a:r>
              <a:rPr lang="es-ES" dirty="0" err="1" smtClean="0"/>
              <a:t>resp</a:t>
            </a: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err="1" smtClean="0"/>
              <a:t>Afect</a:t>
            </a:r>
            <a:r>
              <a:rPr lang="es-ES" dirty="0" smtClean="0"/>
              <a:t>. </a:t>
            </a:r>
            <a:r>
              <a:rPr lang="es-ES" dirty="0" err="1" smtClean="0"/>
              <a:t>Neuromusc</a:t>
            </a:r>
            <a:r>
              <a:rPr lang="es-E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S" dirty="0" err="1" smtClean="0"/>
              <a:t>Enf</a:t>
            </a:r>
            <a:r>
              <a:rPr lang="es-ES" dirty="0" smtClean="0"/>
              <a:t>. </a:t>
            </a:r>
            <a:r>
              <a:rPr lang="es-ES" dirty="0" err="1" smtClean="0"/>
              <a:t>Pulm</a:t>
            </a:r>
            <a:r>
              <a:rPr lang="es-ES" dirty="0" smtClean="0"/>
              <a:t>. </a:t>
            </a:r>
            <a:r>
              <a:rPr lang="es-ES" dirty="0" err="1" smtClean="0"/>
              <a:t>Crón</a:t>
            </a:r>
            <a:r>
              <a:rPr lang="es-ES" dirty="0" smtClean="0"/>
              <a:t>.</a:t>
            </a:r>
            <a:endParaRPr lang="en-US" dirty="0"/>
          </a:p>
        </p:txBody>
      </p:sp>
      <p:sp>
        <p:nvSpPr>
          <p:cNvPr id="10" name="9 Abrir llave"/>
          <p:cNvSpPr/>
          <p:nvPr/>
        </p:nvSpPr>
        <p:spPr>
          <a:xfrm>
            <a:off x="4419600" y="4876800"/>
            <a:ext cx="228600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4724400" y="49530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Uso previo de antibióticos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Asistencia a círculos infantiles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Egreso hospitalario reciente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362200" y="1066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Clasificación de las IRA</a:t>
            </a:r>
          </a:p>
          <a:p>
            <a:endParaRPr lang="en-US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066800" y="2590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 complicadas</a:t>
            </a:r>
            <a:endParaRPr lang="en-US" dirty="0"/>
          </a:p>
        </p:txBody>
      </p:sp>
      <p:sp>
        <p:nvSpPr>
          <p:cNvPr id="4" name="3 Abrir llave"/>
          <p:cNvSpPr/>
          <p:nvPr/>
        </p:nvSpPr>
        <p:spPr>
          <a:xfrm>
            <a:off x="2895600" y="2362200"/>
            <a:ext cx="838200" cy="1447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" name="4 CuadroTexto"/>
          <p:cNvSpPr txBox="1"/>
          <p:nvPr/>
        </p:nvSpPr>
        <p:spPr>
          <a:xfrm>
            <a:off x="3886200" y="16764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IRAS Altas</a:t>
            </a:r>
            <a:endParaRPr lang="en-U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810000" y="2438400"/>
            <a:ext cx="48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b="1" dirty="0" err="1" smtClean="0"/>
              <a:t>Rinofaringitis</a:t>
            </a:r>
            <a:r>
              <a:rPr lang="es-ES" b="1" dirty="0" smtClean="0"/>
              <a:t> aguda catarral</a:t>
            </a:r>
          </a:p>
          <a:p>
            <a:pPr>
              <a:buFont typeface="Arial" pitchFamily="34" charset="0"/>
              <a:buChar char="•"/>
            </a:pPr>
            <a:r>
              <a:rPr lang="es-ES" b="1" dirty="0" err="1" smtClean="0"/>
              <a:t>Faringoamigdalitis</a:t>
            </a:r>
            <a:r>
              <a:rPr lang="es-ES" b="1" dirty="0" smtClean="0"/>
              <a:t> con ulceraciones o vesículas </a:t>
            </a:r>
          </a:p>
          <a:p>
            <a:pPr>
              <a:buFont typeface="Arial" pitchFamily="34" charset="0"/>
              <a:buChar char="•"/>
            </a:pPr>
            <a:r>
              <a:rPr lang="es-ES" b="1" dirty="0" err="1" smtClean="0"/>
              <a:t>Faringoamigdalitis</a:t>
            </a:r>
            <a:r>
              <a:rPr lang="es-ES" b="1" dirty="0" smtClean="0"/>
              <a:t> con exudados o membranas</a:t>
            </a:r>
          </a:p>
          <a:p>
            <a:endParaRPr lang="en-U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295400" y="4724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Complicadas</a:t>
            </a:r>
            <a:endParaRPr lang="en-US" b="1" dirty="0"/>
          </a:p>
        </p:txBody>
      </p:sp>
      <p:sp>
        <p:nvSpPr>
          <p:cNvPr id="8" name="7 Abrir llave"/>
          <p:cNvSpPr/>
          <p:nvPr/>
        </p:nvSpPr>
        <p:spPr>
          <a:xfrm>
            <a:off x="2895600" y="4267200"/>
            <a:ext cx="838200" cy="1524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" name="8 CuadroTexto"/>
          <p:cNvSpPr txBox="1"/>
          <p:nvPr/>
        </p:nvSpPr>
        <p:spPr>
          <a:xfrm>
            <a:off x="3733800" y="41910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b="1" dirty="0" smtClean="0"/>
              <a:t>Adenitis cervical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Absceso </a:t>
            </a:r>
            <a:r>
              <a:rPr lang="es-ES" b="1" dirty="0" err="1" smtClean="0"/>
              <a:t>periamigdalino</a:t>
            </a:r>
            <a:endParaRPr lang="es-ES" b="1" dirty="0" smtClean="0"/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Otitis media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Sinusitis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38200" y="121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No complicadas</a:t>
            </a:r>
            <a:endParaRPr lang="en-US" b="1" dirty="0"/>
          </a:p>
        </p:txBody>
      </p:sp>
      <p:sp>
        <p:nvSpPr>
          <p:cNvPr id="3" name="2 Abrir llave"/>
          <p:cNvSpPr/>
          <p:nvPr/>
        </p:nvSpPr>
        <p:spPr>
          <a:xfrm>
            <a:off x="2590800" y="1143000"/>
            <a:ext cx="1219200" cy="2971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" name="3 CuadroTexto"/>
          <p:cNvSpPr txBox="1"/>
          <p:nvPr/>
        </p:nvSpPr>
        <p:spPr>
          <a:xfrm>
            <a:off x="3886200" y="304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IRAS Bajas</a:t>
            </a:r>
            <a:endParaRPr lang="en-U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3581400" y="1295400"/>
            <a:ext cx="335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b="1" dirty="0" err="1" smtClean="0"/>
              <a:t>Crup</a:t>
            </a:r>
            <a:r>
              <a:rPr lang="es-ES" b="1" dirty="0" smtClean="0"/>
              <a:t> infeccioso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LE</a:t>
            </a:r>
          </a:p>
          <a:p>
            <a:pPr>
              <a:buFont typeface="Arial" pitchFamily="34" charset="0"/>
              <a:buChar char="•"/>
            </a:pPr>
            <a:r>
              <a:rPr lang="es-ES" b="1" dirty="0" err="1" smtClean="0"/>
              <a:t>Epiglotitis</a:t>
            </a:r>
            <a:endParaRPr lang="es-ES" b="1" dirty="0" smtClean="0"/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Laringitis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LT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LTB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Bronquitis y </a:t>
            </a:r>
            <a:r>
              <a:rPr lang="es-ES" b="1" dirty="0" err="1" smtClean="0"/>
              <a:t>traqueobronquitis</a:t>
            </a:r>
            <a:endParaRPr lang="es-ES" b="1" dirty="0" smtClean="0"/>
          </a:p>
          <a:p>
            <a:pPr>
              <a:buFont typeface="Arial" pitchFamily="34" charset="0"/>
              <a:buChar char="•"/>
            </a:pPr>
            <a:r>
              <a:rPr lang="es-ES" b="1" dirty="0" err="1" smtClean="0"/>
              <a:t>Bronquiolitis</a:t>
            </a:r>
            <a:endParaRPr lang="es-ES" b="1" dirty="0" smtClean="0"/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Neumonías</a:t>
            </a:r>
          </a:p>
          <a:p>
            <a:endParaRPr lang="es-ES" b="1" dirty="0" smtClean="0"/>
          </a:p>
          <a:p>
            <a:pPr>
              <a:buFont typeface="Arial" pitchFamily="34" charset="0"/>
              <a:buChar char="•"/>
            </a:pPr>
            <a:endParaRPr lang="en-U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1143000" y="4419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Complicadas</a:t>
            </a:r>
            <a:endParaRPr lang="en-US" b="1" dirty="0"/>
          </a:p>
        </p:txBody>
      </p:sp>
      <p:sp>
        <p:nvSpPr>
          <p:cNvPr id="7" name="6 Abrir llave"/>
          <p:cNvSpPr/>
          <p:nvPr/>
        </p:nvSpPr>
        <p:spPr>
          <a:xfrm>
            <a:off x="3048000" y="4267200"/>
            <a:ext cx="762000" cy="2590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" name="7 CuadroTexto"/>
          <p:cNvSpPr txBox="1"/>
          <p:nvPr/>
        </p:nvSpPr>
        <p:spPr>
          <a:xfrm>
            <a:off x="3657600" y="4343400"/>
            <a:ext cx="259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b="1" dirty="0" err="1" smtClean="0"/>
              <a:t>Atelectasia</a:t>
            </a:r>
            <a:endParaRPr lang="es-ES" b="1" dirty="0" smtClean="0"/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Empiema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Absceso P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Edema P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Neumotórax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Traqueítis bacteriana</a:t>
            </a:r>
          </a:p>
          <a:p>
            <a:pPr>
              <a:buFont typeface="Arial" pitchFamily="34" charset="0"/>
              <a:buChar char="•"/>
            </a:pPr>
            <a:r>
              <a:rPr lang="es-ES" b="1" dirty="0" err="1" smtClean="0"/>
              <a:t>Mediastinitis</a:t>
            </a:r>
            <a:endParaRPr lang="es-ES" b="1" dirty="0" smtClean="0"/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Pericarditis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09600" y="1143000"/>
            <a:ext cx="762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dirty="0" smtClean="0"/>
              <a:t>Todas las infecciones respiratorias agudas bajas no complicadas se IC con pediatra GBT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dirty="0" smtClean="0"/>
              <a:t>Recién nacido con IRA – Ingreso hospitalario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dirty="0" smtClean="0"/>
              <a:t>La conducta a seguir debe incluir el riesgo social y ambiental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dirty="0" smtClean="0"/>
              <a:t>Las IRA bajas complicadas deben llevar ingreso hospitalario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19200" y="762000"/>
            <a:ext cx="6172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Tratamiento</a:t>
            </a:r>
          </a:p>
          <a:p>
            <a:r>
              <a:rPr lang="es-ES" dirty="0" smtClean="0"/>
              <a:t>IRA no complicada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Preventivo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LME hasta los 6 meses y complementada hasta los dos años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Inmunizaciones 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Evitar factores de riesgo 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Medidas generales</a:t>
            </a:r>
          </a:p>
          <a:p>
            <a:pPr>
              <a:buFont typeface="Arial" pitchFamily="34" charset="0"/>
              <a:buChar char="•"/>
            </a:pPr>
            <a:endParaRPr lang="es-ES" dirty="0"/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s-ES" dirty="0"/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s-ES" dirty="0"/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s-ES" dirty="0"/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Medidas Físicas</a:t>
            </a:r>
            <a:endParaRPr lang="en-US" dirty="0"/>
          </a:p>
        </p:txBody>
      </p:sp>
      <p:sp>
        <p:nvSpPr>
          <p:cNvPr id="3" name="2 Abrir llave"/>
          <p:cNvSpPr/>
          <p:nvPr/>
        </p:nvSpPr>
        <p:spPr>
          <a:xfrm>
            <a:off x="3048000" y="2438400"/>
            <a:ext cx="838200" cy="2057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3810000" y="2895600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Reposo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Aislamiento 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Abundantes líquidos antitérmicos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Paracetamol 10- 15 mg/kg/dosis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Ibuprofeno 10- 15 mg/kg/dosis</a:t>
            </a:r>
          </a:p>
          <a:p>
            <a:pPr>
              <a:buFont typeface="Arial" pitchFamily="34" charset="0"/>
              <a:buChar char="•"/>
            </a:pPr>
            <a:r>
              <a:rPr lang="es-ES" dirty="0" err="1" smtClean="0"/>
              <a:t>Dipirona</a:t>
            </a:r>
            <a:r>
              <a:rPr lang="es-ES" dirty="0" smtClean="0"/>
              <a:t> 10mg/kg/dosis</a:t>
            </a:r>
            <a:endParaRPr lang="en-US" dirty="0"/>
          </a:p>
        </p:txBody>
      </p:sp>
      <p:sp>
        <p:nvSpPr>
          <p:cNvPr id="6" name="5 Abrir llave"/>
          <p:cNvSpPr/>
          <p:nvPr/>
        </p:nvSpPr>
        <p:spPr>
          <a:xfrm>
            <a:off x="2971800" y="4572000"/>
            <a:ext cx="838200" cy="2057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657600" y="4800600"/>
            <a:ext cx="449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Baño con agua a temperatura ambiente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No adicionar alcohol al agua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No abrigar 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Enemas fríos contraindicados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Tos húmeda no antitusígenos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3400" y="117693"/>
            <a:ext cx="838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dirty="0" smtClean="0"/>
              <a:t>Tratamiento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dirty="0" smtClean="0"/>
              <a:t>SI Vómitos- SRO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dirty="0" smtClean="0"/>
              <a:t>Reposo gástrico por 4 horas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dirty="0" smtClean="0"/>
              <a:t>Si persiste </a:t>
            </a:r>
            <a:r>
              <a:rPr lang="es-ES" b="1" dirty="0" err="1" smtClean="0"/>
              <a:t>metoclopramida</a:t>
            </a:r>
            <a:r>
              <a:rPr lang="es-ES" b="1" dirty="0" smtClean="0"/>
              <a:t> IM 0.2 mg/kg/dosis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dirty="0" err="1" smtClean="0"/>
              <a:t>Dimenhidrinato</a:t>
            </a:r>
            <a:r>
              <a:rPr lang="es-ES" b="1" dirty="0" smtClean="0"/>
              <a:t> IM 1- 2 mg/kg/dosis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dirty="0" smtClean="0"/>
              <a:t>Si obstrucción nasal SF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dirty="0" smtClean="0"/>
              <a:t>Contraindicada las aspiraciones de secreción por aspiradora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dirty="0" smtClean="0"/>
              <a:t>Antibiótico solo si se considera de causa bacteriana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dirty="0" smtClean="0"/>
              <a:t>La mayoría de las IRAA no complicadas, son de causa viral con excepción  de la </a:t>
            </a:r>
            <a:r>
              <a:rPr lang="es-ES" b="1" dirty="0" err="1" smtClean="0"/>
              <a:t>faringo</a:t>
            </a:r>
            <a:r>
              <a:rPr lang="es-ES" b="1" dirty="0" smtClean="0"/>
              <a:t> amigdalitis con exudados o membranas en niños mayores de 3 años con sospecha de infección por estreptococo  B hemolítico del grupo 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dirty="0" smtClean="0"/>
              <a:t>IRAB no </a:t>
            </a:r>
            <a:r>
              <a:rPr lang="es-ES" b="1" dirty="0" err="1" smtClean="0"/>
              <a:t>comp</a:t>
            </a:r>
            <a:r>
              <a:rPr lang="es-ES" b="1" dirty="0" smtClean="0"/>
              <a:t>. Generalmente son de causa viral con excepción de la </a:t>
            </a:r>
            <a:r>
              <a:rPr lang="es-ES" b="1" dirty="0" err="1" smtClean="0"/>
              <a:t>epiglotitis</a:t>
            </a:r>
            <a:r>
              <a:rPr lang="es-ES" b="1" dirty="0" smtClean="0"/>
              <a:t> y  la mayoría de las neumonías infecciosas agudas, estando indicado el tratamiento con antibióticos.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328</Words>
  <Application>Microsoft Office PowerPoint</Application>
  <PresentationFormat>Presentación en pantalla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Lilian Gomez Martin</dc:creator>
  <cp:lastModifiedBy>Biblioteca2</cp:lastModifiedBy>
  <cp:revision>20</cp:revision>
  <dcterms:created xsi:type="dcterms:W3CDTF">2018-07-05T05:07:37Z</dcterms:created>
  <dcterms:modified xsi:type="dcterms:W3CDTF">2019-06-15T15:00:11Z</dcterms:modified>
</cp:coreProperties>
</file>