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4" r:id="rId7"/>
    <p:sldId id="266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93F41-8A93-4136-9AEA-846FFD4E723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C4C65-9043-4BD2-87F5-1C969DB8357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38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C4C65-9043-4BD2-87F5-1C969DB835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C4C65-9043-4BD2-87F5-1C969DB835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C4C65-9043-4BD2-87F5-1C969DB835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FF313D-9060-410A-8AD3-46FF51A6D768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519F65-9ED6-4459-A263-5359A9804291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69995" y="2057400"/>
            <a:ext cx="6560321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LACTANCIA</a:t>
            </a:r>
          </a:p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MATERNA</a:t>
            </a:r>
          </a:p>
          <a:p>
            <a:pPr algn="ctr"/>
            <a:endParaRPr lang="es-E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s-US" sz="3600" dirty="0"/>
              <a:t>Especialista en </a:t>
            </a:r>
            <a:r>
              <a:rPr lang="es-US" sz="3600" dirty="0" smtClean="0"/>
              <a:t>Pediatría</a:t>
            </a:r>
          </a:p>
          <a:p>
            <a:pPr algn="ctr"/>
            <a:r>
              <a:rPr lang="es-US" sz="3600" dirty="0" smtClean="0"/>
              <a:t> </a:t>
            </a:r>
            <a:r>
              <a:rPr lang="es-US" sz="3600" dirty="0" err="1"/>
              <a:t>Dra.Juana</a:t>
            </a:r>
            <a:r>
              <a:rPr lang="es-US" sz="3600" dirty="0"/>
              <a:t> Libertad Martin Ruiz</a:t>
            </a:r>
            <a:endParaRPr lang="en-US" sz="3600" dirty="0"/>
          </a:p>
          <a:p>
            <a:pPr algn="ctr"/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38200" y="1371600"/>
            <a:ext cx="678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leche materna es el único alimento que necesita el bebé en los primeros 6 meses de vida.</a:t>
            </a:r>
          </a:p>
          <a:p>
            <a:endParaRPr lang="es-ES" dirty="0" smtClean="0"/>
          </a:p>
          <a:p>
            <a:r>
              <a:rPr lang="es-ES" dirty="0" smtClean="0"/>
              <a:t>Cuanto mayor es el requerimiento mayor es la producción</a:t>
            </a:r>
          </a:p>
          <a:p>
            <a:r>
              <a:rPr lang="es-ES" dirty="0" smtClean="0"/>
              <a:t> </a:t>
            </a:r>
          </a:p>
          <a:p>
            <a:r>
              <a:rPr lang="es-ES" dirty="0" smtClean="0"/>
              <a:t>Las tasas de lactancia materna son más bajas de lo deseado en todo el mundo</a:t>
            </a:r>
          </a:p>
          <a:p>
            <a:endParaRPr lang="es-ES" dirty="0" smtClean="0"/>
          </a:p>
          <a:p>
            <a:r>
              <a:rPr lang="es-ES" dirty="0" smtClean="0"/>
              <a:t>En Cuba pese a los esfuerzos la duración media de la lactancia es de 2,5 meses, es decir solo uno de cada 3 niños menores de 6 meses llega a los 6 meses con LME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57200" y="1066800"/>
            <a:ext cx="807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La producción de la leche es un proceso complejo donde interactúan  factores:</a:t>
            </a:r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Nutricionales,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Influencias conductuales,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Nivel de escolaridad de la madre,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Paridad,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Experiencias previas sobre el uso de este tipo de lactancia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El momento de su inicio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Alimentación del recién nacido durante su estancia en el hospital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Opiniones de los familiares sobre el amamantamiento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Introducción temprana de pacificadores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38200" y="1295400"/>
            <a:ext cx="6553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Ventajas</a:t>
            </a:r>
          </a:p>
          <a:p>
            <a:endParaRPr lang="es-ES" dirty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Menor riesgo de morbilidad infecciosa y mortalidad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Facilita el desarrollo de las habilidades cognitivas en años posteriores de la vida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81000" y="1371600"/>
            <a:ext cx="762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Composición de la leche materna </a:t>
            </a:r>
          </a:p>
          <a:p>
            <a:endParaRPr lang="es-ES" dirty="0"/>
          </a:p>
          <a:p>
            <a:r>
              <a:rPr lang="es-ES" dirty="0" smtClean="0"/>
              <a:t>Varía de acuerdo con los diferentes momentos y tiempo de la lactancia</a:t>
            </a:r>
          </a:p>
          <a:p>
            <a:endParaRPr lang="es-ES" dirty="0" smtClean="0"/>
          </a:p>
          <a:p>
            <a:r>
              <a:rPr lang="es-ES" dirty="0" err="1" smtClean="0"/>
              <a:t>Precalostro</a:t>
            </a:r>
            <a:r>
              <a:rPr lang="en-US" dirty="0" smtClean="0"/>
              <a:t>: A </a:t>
            </a:r>
            <a:r>
              <a:rPr lang="en-US" dirty="0" err="1" smtClean="0"/>
              <a:t>partir</a:t>
            </a:r>
            <a:r>
              <a:rPr lang="en-US" dirty="0" smtClean="0"/>
              <a:t>  del </a:t>
            </a:r>
            <a:r>
              <a:rPr lang="en-US" dirty="0" err="1" smtClean="0"/>
              <a:t>tercer</a:t>
            </a:r>
            <a:r>
              <a:rPr lang="en-US" dirty="0" smtClean="0"/>
              <a:t>  </a:t>
            </a:r>
            <a:r>
              <a:rPr lang="en-US" dirty="0" err="1" smtClean="0"/>
              <a:t>trimestre</a:t>
            </a:r>
            <a:r>
              <a:rPr lang="en-US" dirty="0" smtClean="0"/>
              <a:t> de </a:t>
            </a:r>
            <a:r>
              <a:rPr lang="en-US" dirty="0" err="1" smtClean="0"/>
              <a:t>gestación</a:t>
            </a:r>
            <a:r>
              <a:rPr lang="en-US" dirty="0" smtClean="0"/>
              <a:t>.  La </a:t>
            </a:r>
            <a:r>
              <a:rPr lang="en-US" dirty="0" err="1" smtClean="0"/>
              <a:t>glándula</a:t>
            </a:r>
            <a:r>
              <a:rPr lang="en-US" dirty="0" smtClean="0"/>
              <a:t> </a:t>
            </a:r>
            <a:r>
              <a:rPr lang="en-US" dirty="0" err="1" smtClean="0"/>
              <a:t>mamaria</a:t>
            </a:r>
            <a:r>
              <a:rPr lang="en-US" dirty="0" smtClean="0"/>
              <a:t> produce </a:t>
            </a:r>
            <a:r>
              <a:rPr lang="es-ES" dirty="0" err="1" smtClean="0"/>
              <a:t>Ig</a:t>
            </a:r>
            <a:r>
              <a:rPr lang="es-ES" dirty="0" smtClean="0"/>
              <a:t>, </a:t>
            </a:r>
            <a:r>
              <a:rPr lang="es-ES" dirty="0" err="1" smtClean="0"/>
              <a:t>lactoferrina</a:t>
            </a:r>
            <a:r>
              <a:rPr lang="es-ES" dirty="0" smtClean="0"/>
              <a:t>, </a:t>
            </a:r>
            <a:r>
              <a:rPr lang="es-ES" dirty="0" err="1" smtClean="0"/>
              <a:t>seroalbúmina</a:t>
            </a:r>
            <a:r>
              <a:rPr lang="es-ES" dirty="0" smtClean="0"/>
              <a:t>, sodio y pequeña cantidad de lactosa</a:t>
            </a:r>
          </a:p>
          <a:p>
            <a:endParaRPr lang="es-ES" dirty="0" smtClean="0"/>
          </a:p>
          <a:p>
            <a:r>
              <a:rPr lang="es-ES" dirty="0" smtClean="0"/>
              <a:t>Calostro: Se segrega durante los primeros días post parto, con  a </a:t>
            </a:r>
            <a:r>
              <a:rPr lang="es-ES" dirty="0" err="1" smtClean="0"/>
              <a:t>lta</a:t>
            </a:r>
            <a:r>
              <a:rPr lang="es-ES" dirty="0" smtClean="0"/>
              <a:t> concentración de IGA secretoria , </a:t>
            </a:r>
            <a:r>
              <a:rPr lang="es-ES" dirty="0" err="1" smtClean="0"/>
              <a:t>lactoferrina</a:t>
            </a:r>
            <a:r>
              <a:rPr lang="es-ES" dirty="0" smtClean="0"/>
              <a:t>, vitamina A,  87% de agua</a:t>
            </a:r>
          </a:p>
          <a:p>
            <a:endParaRPr lang="es-ES" dirty="0" smtClean="0"/>
          </a:p>
          <a:p>
            <a:r>
              <a:rPr lang="es-ES" dirty="0" smtClean="0"/>
              <a:t>Leche de transición: Se produce entre el cuarto y décimo día después del parto, alto de contenido de lactosa, grasas y vitaminas hidrosolubles</a:t>
            </a:r>
          </a:p>
          <a:p>
            <a:endParaRPr lang="es-ES" dirty="0" smtClean="0"/>
          </a:p>
          <a:p>
            <a:r>
              <a:rPr lang="es-ES" dirty="0" smtClean="0"/>
              <a:t>Leche madura: Contiene agua, carbohidratos, lípidos, proteínas, </a:t>
            </a:r>
            <a:r>
              <a:rPr lang="es-ES" dirty="0" err="1" smtClean="0"/>
              <a:t>lisozimas</a:t>
            </a:r>
            <a:r>
              <a:rPr lang="es-ES" dirty="0" smtClean="0"/>
              <a:t>, vitaminas, minerales.</a:t>
            </a:r>
            <a:endParaRPr lang="en-U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81000" y="1371600"/>
            <a:ext cx="762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Carbohidratos, el más  importante de la leche humana es la lactosa.</a:t>
            </a:r>
          </a:p>
          <a:p>
            <a:endParaRPr lang="es-ES" dirty="0" smtClean="0"/>
          </a:p>
          <a:p>
            <a:r>
              <a:rPr lang="es-ES" dirty="0" smtClean="0"/>
              <a:t>Proteínas , prevalece la  </a:t>
            </a:r>
            <a:r>
              <a:rPr lang="es-ES" dirty="0" err="1" smtClean="0"/>
              <a:t>lactoalbúmina</a:t>
            </a:r>
            <a:r>
              <a:rPr lang="es-ES" dirty="0" smtClean="0"/>
              <a:t>, con alto valor  biológico y de fácil digestión.</a:t>
            </a:r>
          </a:p>
          <a:p>
            <a:endParaRPr lang="es-ES" dirty="0" smtClean="0"/>
          </a:p>
          <a:p>
            <a:r>
              <a:rPr lang="es-ES" dirty="0" smtClean="0"/>
              <a:t>Agua es el componente más abundante de la leche  humana.</a:t>
            </a:r>
          </a:p>
          <a:p>
            <a:endParaRPr lang="es-ES" dirty="0" smtClean="0"/>
          </a:p>
          <a:p>
            <a:r>
              <a:rPr lang="es-ES" dirty="0" smtClean="0"/>
              <a:t>Micronutrientes, las vitaminas y los minerales cubren los requerimientos del lactante.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3000" y="1371600"/>
            <a:ext cx="5943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VENTAJAS  PARA LA MADRE</a:t>
            </a:r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Fortalece el vínculo materno filial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Estimula la contracción uterina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Disminuye el sangrado post  parto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Previene anemia post parto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Cáncer de mama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Tiene efecto anticonceptivo cuando se lacta de manera exclusiva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5800" y="1219200"/>
            <a:ext cx="7010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VENTAJAS PARA LOS NIÑOS</a:t>
            </a:r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Alimento ideal para RN y lactantes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Alimento seguro y disponible a temperatura adecuada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Ventajas inmunológicas ,abundantes leucocitos, macrófagos,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Previene enfermedades crónicas no trasmisibles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Previene la desnutrición y deshidratación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Previene muerte súbita y </a:t>
            </a:r>
            <a:r>
              <a:rPr lang="es-ES" dirty="0" err="1" smtClean="0"/>
              <a:t>broncoaspiración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Los niños q reciben leche materna por un periodo prolongado de tiempo tendrán un mayor desarrollo cognitivo</a:t>
            </a:r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95400" y="152400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Es importante recalcar el trabajo de la OMS del PAMI  a los diferentes niveles para lograr el éxito de la lactancia materna y con esto, el bienestar de nuestros niños.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</TotalTime>
  <Words>467</Words>
  <Application>Microsoft Office PowerPoint</Application>
  <PresentationFormat>Presentación en pantalla (4:3)</PresentationFormat>
  <Paragraphs>86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 Gomez Martin</dc:creator>
  <cp:lastModifiedBy>Biblioteca2</cp:lastModifiedBy>
  <cp:revision>23</cp:revision>
  <dcterms:created xsi:type="dcterms:W3CDTF">2018-07-18T05:48:09Z</dcterms:created>
  <dcterms:modified xsi:type="dcterms:W3CDTF">2019-06-15T14:58:53Z</dcterms:modified>
</cp:coreProperties>
</file>