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DAF80-133E-482B-AAA6-0FCD03E68E3D}" type="datetimeFigureOut">
              <a:rPr lang="en-US" smtClean="0"/>
              <a:t>6/15/2019</a:t>
            </a:fld>
            <a:endParaRPr lang="en-U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25429-DDFF-43D4-977E-3BB60F41074F}" type="slidenum">
              <a:rPr lang="en-US" smtClean="0"/>
              <a:t>‹Nº›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DAF80-133E-482B-AAA6-0FCD03E68E3D}" type="datetimeFigureOut">
              <a:rPr lang="en-US" smtClean="0"/>
              <a:t>6/15/2019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25429-DDFF-43D4-977E-3BB60F41074F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DAF80-133E-482B-AAA6-0FCD03E68E3D}" type="datetimeFigureOut">
              <a:rPr lang="en-US" smtClean="0"/>
              <a:t>6/15/2019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25429-DDFF-43D4-977E-3BB60F41074F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DAF80-133E-482B-AAA6-0FCD03E68E3D}" type="datetimeFigureOut">
              <a:rPr lang="en-US" smtClean="0"/>
              <a:t>6/15/2019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25429-DDFF-43D4-977E-3BB60F41074F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DAF80-133E-482B-AAA6-0FCD03E68E3D}" type="datetimeFigureOut">
              <a:rPr lang="en-US" smtClean="0"/>
              <a:t>6/15/2019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25429-DDFF-43D4-977E-3BB60F41074F}" type="slidenum">
              <a:rPr lang="en-US" smtClean="0"/>
              <a:t>‹Nº›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DAF80-133E-482B-AAA6-0FCD03E68E3D}" type="datetimeFigureOut">
              <a:rPr lang="en-US" smtClean="0"/>
              <a:t>6/15/2019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25429-DDFF-43D4-977E-3BB60F41074F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DAF80-133E-482B-AAA6-0FCD03E68E3D}" type="datetimeFigureOut">
              <a:rPr lang="en-US" smtClean="0"/>
              <a:t>6/15/2019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25429-DDFF-43D4-977E-3BB60F41074F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DAF80-133E-482B-AAA6-0FCD03E68E3D}" type="datetimeFigureOut">
              <a:rPr lang="en-US" smtClean="0"/>
              <a:t>6/15/2019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25429-DDFF-43D4-977E-3BB60F41074F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DAF80-133E-482B-AAA6-0FCD03E68E3D}" type="datetimeFigureOut">
              <a:rPr lang="en-US" smtClean="0"/>
              <a:t>6/15/2019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25429-DDFF-43D4-977E-3BB60F41074F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DAF80-133E-482B-AAA6-0FCD03E68E3D}" type="datetimeFigureOut">
              <a:rPr lang="en-US" smtClean="0"/>
              <a:t>6/15/2019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25429-DDFF-43D4-977E-3BB60F41074F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DAF80-133E-482B-AAA6-0FCD03E68E3D}" type="datetimeFigureOut">
              <a:rPr lang="en-US" smtClean="0"/>
              <a:t>6/15/2019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0325429-DDFF-43D4-977E-3BB60F41074F}" type="slidenum">
              <a:rPr lang="en-US" smtClean="0"/>
              <a:t>‹Nº›</a:t>
            </a:fld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04DAF80-133E-482B-AAA6-0FCD03E68E3D}" type="datetimeFigureOut">
              <a:rPr lang="en-US" smtClean="0"/>
              <a:t>6/15/2019</a:t>
            </a:fld>
            <a:endParaRPr lang="en-U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0325429-DDFF-43D4-977E-3BB60F41074F}" type="slidenum">
              <a:rPr lang="en-US" smtClean="0"/>
              <a:t>‹Nº›</a:t>
            </a:fld>
            <a:endParaRPr lang="en-U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3400" y="1143000"/>
            <a:ext cx="7851648" cy="2438400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Guías alimentarias para las embarazadas y mujeres que lactan</a:t>
            </a:r>
            <a:endParaRPr lang="en-U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8534400" cy="1752600"/>
          </a:xfrm>
        </p:spPr>
        <p:txBody>
          <a:bodyPr/>
          <a:lstStyle/>
          <a:p>
            <a:r>
              <a:rPr lang="es-US" dirty="0"/>
              <a:t>Especialista en </a:t>
            </a:r>
            <a:r>
              <a:rPr lang="es-US" dirty="0" smtClean="0"/>
              <a:t>Pediatría </a:t>
            </a:r>
            <a:r>
              <a:rPr lang="es-US" dirty="0" err="1" smtClean="0"/>
              <a:t>Dra.Juana</a:t>
            </a:r>
            <a:r>
              <a:rPr lang="es-US" dirty="0" smtClean="0"/>
              <a:t> </a:t>
            </a:r>
            <a:r>
              <a:rPr lang="es-US" dirty="0"/>
              <a:t>Libertad Martin Ruiz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0"/>
            <a:ext cx="8229600" cy="1143000"/>
          </a:xfrm>
        </p:spPr>
        <p:txBody>
          <a:bodyPr>
            <a:normAutofit/>
          </a:bodyPr>
          <a:lstStyle/>
          <a:p>
            <a:r>
              <a:rPr lang="es-ES" sz="1800" dirty="0" smtClean="0"/>
              <a:t>La mujer ha cumplido a través de la historia función fisiológica de la maternidad  , orientada al cuidado de sus hijos.</a:t>
            </a:r>
            <a:br>
              <a:rPr lang="es-ES" sz="1800" dirty="0" smtClean="0"/>
            </a:br>
            <a:r>
              <a:rPr lang="es-ES" sz="1800" dirty="0" smtClean="0"/>
              <a:t/>
            </a:r>
            <a:br>
              <a:rPr lang="es-ES" sz="1800" dirty="0" smtClean="0"/>
            </a:br>
            <a:endParaRPr lang="en-US" sz="1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4800" y="990600"/>
            <a:ext cx="8229600" cy="4389120"/>
          </a:xfrm>
        </p:spPr>
        <p:txBody>
          <a:bodyPr>
            <a:normAutofit fontScale="92500" lnSpcReduction="10000"/>
          </a:bodyPr>
          <a:lstStyle/>
          <a:p>
            <a:r>
              <a:rPr lang="es-ES" dirty="0" smtClean="0"/>
              <a:t>La mujer requiere de un adecuado desarrollo fisiológico, biológico, para seguir cumpliendo sus roles, sin perjuicio de su salud ni de sus hijos.</a:t>
            </a:r>
          </a:p>
          <a:p>
            <a:r>
              <a:rPr lang="es-ES" dirty="0" smtClean="0"/>
              <a:t>En ocasiones  la mujer en edad fértil no conoce su estado nutricional y cómo lograr una alimentación saludable  en esta etapa y durante la gestación.</a:t>
            </a:r>
          </a:p>
          <a:p>
            <a:r>
              <a:rPr lang="es-ES" dirty="0" smtClean="0"/>
              <a:t>Es conocido q la malnutrición favorece BPN, CIUR y otras enfermedades asociadas al embarazo.</a:t>
            </a:r>
          </a:p>
          <a:p>
            <a:r>
              <a:rPr lang="es-ES" dirty="0" smtClean="0"/>
              <a:t>Por ello existe la necesidad de orientar, motivar  y apoyar a las gestantes y madres q lactan q adopten prácticas  alimentarias correctas, garantizando  una nutrición adecuada para el bienestar de ellas y de sus hijos.</a:t>
            </a:r>
          </a:p>
          <a:p>
            <a:endParaRPr lang="es-ES" dirty="0" smtClean="0"/>
          </a:p>
          <a:p>
            <a:endParaRPr lang="es-E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4800" y="0"/>
            <a:ext cx="8229600" cy="1143000"/>
          </a:xfrm>
        </p:spPr>
        <p:txBody>
          <a:bodyPr>
            <a:normAutofit/>
          </a:bodyPr>
          <a:lstStyle/>
          <a:p>
            <a:r>
              <a:rPr lang="es-ES" sz="1800" dirty="0" smtClean="0"/>
              <a:t>Objetivos de la alimentación durante el embarazo.</a:t>
            </a:r>
            <a:br>
              <a:rPr lang="es-ES" sz="1800" dirty="0" smtClean="0"/>
            </a:br>
            <a:r>
              <a:rPr lang="es-ES" sz="1800" dirty="0" smtClean="0"/>
              <a:t/>
            </a:r>
            <a:br>
              <a:rPr lang="es-ES" sz="1800" dirty="0" smtClean="0"/>
            </a:br>
            <a:endParaRPr lang="en-US" sz="1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Cubrir las necesidades nutricionales propias.</a:t>
            </a:r>
          </a:p>
          <a:p>
            <a:r>
              <a:rPr lang="es-ES" dirty="0" smtClean="0"/>
              <a:t>Cubrir las necesidades del crecimiento fetal.</a:t>
            </a:r>
          </a:p>
          <a:p>
            <a:r>
              <a:rPr lang="es-ES" dirty="0" smtClean="0"/>
              <a:t>Afrontar  el momento del parto de forma óptima.</a:t>
            </a:r>
          </a:p>
          <a:p>
            <a:r>
              <a:rPr lang="es-ES" dirty="0" smtClean="0"/>
              <a:t>Preparar  para la futura lactancia materna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4800" y="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SITUACIÓN DE LA LACTANCIA MATERNA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smtClean="0"/>
              <a:t>La OMS y el UNICEF recomienda q la lactancia se inicie en la primera hora después del parto.</a:t>
            </a:r>
          </a:p>
          <a:p>
            <a:r>
              <a:rPr lang="es-ES" dirty="0" smtClean="0"/>
              <a:t>Se alimente al bebé exclusivamente con LM, durante los primeros 6 m, y continuar la lactancia hasta los 2 años y más,  de forma complementada,</a:t>
            </a:r>
          </a:p>
          <a:p>
            <a:r>
              <a:rPr lang="es-ES" dirty="0" smtClean="0"/>
              <a:t>A los 6 m se debe continuar con alimentos sólidos , semisólidos  y suaves.</a:t>
            </a:r>
          </a:p>
          <a:p>
            <a:r>
              <a:rPr lang="es-ES" dirty="0" smtClean="0"/>
              <a:t>La leche materna protege a los niños de las infecciones.</a:t>
            </a:r>
          </a:p>
          <a:p>
            <a:r>
              <a:rPr lang="es-ES" dirty="0" smtClean="0"/>
              <a:t>Proporciona fuente ideal de nutrientes.</a:t>
            </a:r>
          </a:p>
          <a:p>
            <a:r>
              <a:rPr lang="es-ES" dirty="0" smtClean="0"/>
              <a:t>Económica , segura</a:t>
            </a:r>
          </a:p>
          <a:p>
            <a:r>
              <a:rPr lang="es-ES" dirty="0" smtClean="0"/>
              <a:t>Las fórmulas lácteas pueden ser inseguras si no se preparan en condiciones de higiene adecuadas.</a:t>
            </a:r>
          </a:p>
          <a:p>
            <a:endParaRPr 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84708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304800"/>
            <a:ext cx="8229600" cy="4389120"/>
          </a:xfrm>
        </p:spPr>
        <p:txBody>
          <a:bodyPr>
            <a:normAutofit fontScale="70000" lnSpcReduction="20000"/>
          </a:bodyPr>
          <a:lstStyle/>
          <a:p>
            <a:r>
              <a:rPr lang="es-ES" dirty="0" smtClean="0"/>
              <a:t>Adiciones a la ingesta diaria de E y </a:t>
            </a:r>
            <a:r>
              <a:rPr lang="es-ES" dirty="0" err="1" smtClean="0"/>
              <a:t>macronutrientes</a:t>
            </a:r>
            <a:r>
              <a:rPr lang="es-ES" dirty="0" smtClean="0"/>
              <a:t> para embarazadas y madres q lactan</a:t>
            </a:r>
          </a:p>
          <a:p>
            <a:endParaRPr lang="es-ES" dirty="0" smtClean="0"/>
          </a:p>
          <a:p>
            <a:r>
              <a:rPr lang="es-ES" dirty="0" smtClean="0"/>
              <a:t>Durante el embarazo y la lactancia se produce un aumento de las necesidades nutricionales </a:t>
            </a:r>
          </a:p>
          <a:p>
            <a:r>
              <a:rPr lang="es-ES" dirty="0" smtClean="0"/>
              <a:t>.</a:t>
            </a:r>
          </a:p>
          <a:p>
            <a:r>
              <a:rPr lang="es-ES" dirty="0" smtClean="0"/>
              <a:t>Los alimentos deben consumirse con una frecuencia de 6 veces al </a:t>
            </a:r>
            <a:r>
              <a:rPr lang="es-ES" dirty="0" err="1" smtClean="0"/>
              <a:t>dia</a:t>
            </a:r>
            <a:r>
              <a:rPr lang="es-ES" dirty="0" smtClean="0"/>
              <a:t>, con una distribución de la E total del 20%  en D, 10% en las 3 meriendas, 30% en almuerzo y 20% en comida,</a:t>
            </a:r>
          </a:p>
          <a:p>
            <a:endParaRPr lang="es-ES" dirty="0" smtClean="0"/>
          </a:p>
          <a:p>
            <a:r>
              <a:rPr lang="es-ES" dirty="0" smtClean="0"/>
              <a:t>Se recomienda  adicionar 85 </a:t>
            </a:r>
            <a:r>
              <a:rPr lang="es-ES" dirty="0" err="1" smtClean="0"/>
              <a:t>kcal</a:t>
            </a:r>
            <a:r>
              <a:rPr lang="es-ES" dirty="0" smtClean="0"/>
              <a:t> , 285 cal y 475 cal en 1 2 y 3 trimestre</a:t>
            </a:r>
          </a:p>
          <a:p>
            <a:endParaRPr lang="es-ES" dirty="0" smtClean="0"/>
          </a:p>
          <a:p>
            <a:r>
              <a:rPr lang="es-ES" dirty="0" smtClean="0"/>
              <a:t>En </a:t>
            </a:r>
            <a:r>
              <a:rPr lang="es-ES" dirty="0" err="1" smtClean="0"/>
              <a:t>emb</a:t>
            </a:r>
            <a:r>
              <a:rPr lang="es-ES" dirty="0" smtClean="0"/>
              <a:t> malnutridas y BP se debe adicionar 675 </a:t>
            </a:r>
            <a:r>
              <a:rPr lang="es-ES" dirty="0" err="1" smtClean="0"/>
              <a:t>kcal</a:t>
            </a:r>
            <a:r>
              <a:rPr lang="es-ES" dirty="0" smtClean="0"/>
              <a:t> en los 3 trimestres</a:t>
            </a:r>
          </a:p>
          <a:p>
            <a:endParaRPr lang="es-ES" dirty="0" smtClean="0"/>
          </a:p>
          <a:p>
            <a:r>
              <a:rPr lang="es-ES" dirty="0" smtClean="0"/>
              <a:t>Las demandas </a:t>
            </a:r>
            <a:r>
              <a:rPr lang="es-ES" dirty="0" err="1" smtClean="0"/>
              <a:t>nutric</a:t>
            </a:r>
            <a:r>
              <a:rPr lang="es-ES" dirty="0" smtClean="0"/>
              <a:t> durante la </a:t>
            </a:r>
            <a:r>
              <a:rPr lang="es-ES" dirty="0" err="1" smtClean="0"/>
              <a:t>lact</a:t>
            </a:r>
            <a:r>
              <a:rPr lang="es-ES" dirty="0" smtClean="0"/>
              <a:t> son mayores q durante la gestación , se recomienda  adicionar 500 cal  y 19 g /</a:t>
            </a:r>
            <a:r>
              <a:rPr lang="es-ES" dirty="0" err="1" smtClean="0"/>
              <a:t>dia</a:t>
            </a:r>
            <a:r>
              <a:rPr lang="es-ES" dirty="0" smtClean="0"/>
              <a:t> de </a:t>
            </a:r>
            <a:r>
              <a:rPr lang="es-ES" dirty="0" err="1" smtClean="0"/>
              <a:t>prot</a:t>
            </a:r>
            <a:r>
              <a:rPr lang="es-ES" dirty="0" smtClean="0"/>
              <a:t> en   primeros 6 m de </a:t>
            </a:r>
            <a:r>
              <a:rPr lang="es-ES" dirty="0" err="1" smtClean="0"/>
              <a:t>lact</a:t>
            </a:r>
            <a:r>
              <a:rPr lang="es-ES" dirty="0" smtClean="0"/>
              <a:t> y 400cal  y 13 g /</a:t>
            </a:r>
            <a:r>
              <a:rPr lang="es-ES" dirty="0" err="1" smtClean="0"/>
              <a:t>dia</a:t>
            </a:r>
            <a:r>
              <a:rPr lang="es-ES" dirty="0" smtClean="0"/>
              <a:t> de </a:t>
            </a:r>
            <a:r>
              <a:rPr lang="es-ES" dirty="0" err="1" smtClean="0"/>
              <a:t>prot</a:t>
            </a:r>
            <a:r>
              <a:rPr lang="es-ES" dirty="0" smtClean="0"/>
              <a:t> en segundo </a:t>
            </a:r>
            <a:r>
              <a:rPr lang="es-ES" dirty="0" err="1" smtClean="0"/>
              <a:t>sem</a:t>
            </a:r>
            <a:r>
              <a:rPr lang="es-ES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127</TotalTime>
  <Words>432</Words>
  <Application>Microsoft Office PowerPoint</Application>
  <PresentationFormat>Presentación en pantalla (4:3)</PresentationFormat>
  <Paragraphs>32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Flujo</vt:lpstr>
      <vt:lpstr>Guías alimentarias para las embarazadas y mujeres que lactan</vt:lpstr>
      <vt:lpstr>La mujer ha cumplido a través de la historia función fisiológica de la maternidad  , orientada al cuidado de sus hijos.  </vt:lpstr>
      <vt:lpstr>Objetivos de la alimentación durante el embarazo.  </vt:lpstr>
      <vt:lpstr>SITUACIÓN DE LA LACTANCIA MATERNA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Guías alimentarias para las embarazadas y mujeres que lactan</dc:title>
  <dc:creator>Lilian Gomez Martin</dc:creator>
  <cp:lastModifiedBy>Biblioteca2</cp:lastModifiedBy>
  <cp:revision>11</cp:revision>
  <dcterms:created xsi:type="dcterms:W3CDTF">2019-05-10T02:29:44Z</dcterms:created>
  <dcterms:modified xsi:type="dcterms:W3CDTF">2019-06-15T14:57:20Z</dcterms:modified>
</cp:coreProperties>
</file>