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265" r:id="rId3"/>
    <p:sldId id="282" r:id="rId4"/>
    <p:sldId id="267" r:id="rId5"/>
    <p:sldId id="285" r:id="rId6"/>
    <p:sldId id="292" r:id="rId7"/>
    <p:sldId id="266" r:id="rId8"/>
    <p:sldId id="293" r:id="rId9"/>
    <p:sldId id="294" r:id="rId10"/>
    <p:sldId id="295" r:id="rId11"/>
    <p:sldId id="296" r:id="rId12"/>
    <p:sldId id="269" r:id="rId13"/>
    <p:sldId id="297" r:id="rId14"/>
    <p:sldId id="298" r:id="rId15"/>
    <p:sldId id="29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5" autoAdjust="0"/>
    <p:restoredTop sz="91739" autoAdjust="0"/>
  </p:normalViewPr>
  <p:slideViewPr>
    <p:cSldViewPr snapToGrid="0">
      <p:cViewPr varScale="1">
        <p:scale>
          <a:sx n="61" d="100"/>
          <a:sy n="61" d="100"/>
        </p:scale>
        <p:origin x="-7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47ACC2-990A-436D-8D3E-58BBFEC99B1C}" type="datetimeFigureOut">
              <a:rPr lang="es-ES" smtClean="0"/>
              <a:pPr/>
              <a:t>10/06/2019</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DC85CE-471E-44C2-AD1A-F2C1EC62DB8B}" type="slidenum">
              <a:rPr lang="es-ES" smtClean="0"/>
              <a:pPr/>
              <a:t>‹Nº›</a:t>
            </a:fld>
            <a:endParaRPr lang="es-ES"/>
          </a:p>
        </p:txBody>
      </p:sp>
    </p:spTree>
    <p:extLst>
      <p:ext uri="{BB962C8B-B14F-4D97-AF65-F5344CB8AC3E}">
        <p14:creationId xmlns:p14="http://schemas.microsoft.com/office/powerpoint/2010/main" val="267161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2CDC85CE-471E-44C2-AD1A-F2C1EC62DB8B}" type="slidenum">
              <a:rPr lang="es-ES" smtClean="0"/>
              <a:pPr/>
              <a:t>2</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2CDC85CE-471E-44C2-AD1A-F2C1EC62DB8B}" type="slidenum">
              <a:rPr lang="es-ES" smtClean="0"/>
              <a:pPr/>
              <a:t>3</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5F555BDC-C028-4E8F-A33F-82F153F46EC2}" type="slidenum">
              <a:rPr lang="es-ES" smtClean="0">
                <a:latin typeface="Arial" charset="0"/>
              </a:rPr>
              <a:pPr/>
              <a:t>5</a:t>
            </a:fld>
            <a:endParaRPr lang="es-ES" smtClean="0">
              <a:latin typeface="Arial"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r>
              <a:rPr lang="es-ES" dirty="0" smtClean="0">
                <a:latin typeface="Arial" charset="0"/>
              </a:rPr>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BCE86DB0-87D6-4540-B896-2DC15600C586}" type="slidenum">
              <a:rPr lang="es-ES" smtClean="0">
                <a:latin typeface="Arial" charset="0"/>
              </a:rPr>
              <a:pPr/>
              <a:t>6</a:t>
            </a:fld>
            <a:endParaRPr lang="es-ES" smtClean="0">
              <a:latin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s-ES" dirty="0"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2CDC85CE-471E-44C2-AD1A-F2C1EC62DB8B}" type="slidenum">
              <a:rPr lang="es-ES" smtClean="0"/>
              <a:pPr/>
              <a:t>14</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6/10/2019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pPr/>
              <a:t>6/10/2019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pPr/>
              <a:t>6/10/2019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srcRect/>
          <a:tile tx="0" ty="0" sx="100000" sy="100000" flip="none" algn="tl"/>
        </a:blip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6/10/2019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anemia-ferropenica-620x438.jpg"/>
          <p:cNvPicPr>
            <a:picLocks noChangeAspect="1" noChangeArrowheads="1"/>
          </p:cNvPicPr>
          <p:nvPr/>
        </p:nvPicPr>
        <p:blipFill>
          <a:blip r:embed="rId2"/>
          <a:srcRect/>
          <a:stretch>
            <a:fillRect/>
          </a:stretch>
        </p:blipFill>
        <p:spPr bwMode="auto">
          <a:xfrm>
            <a:off x="-99567" y="0"/>
            <a:ext cx="12291567" cy="6858000"/>
          </a:xfrm>
          <a:prstGeom prst="rect">
            <a:avLst/>
          </a:prstGeom>
          <a:noFill/>
        </p:spPr>
      </p:pic>
      <p:sp>
        <p:nvSpPr>
          <p:cNvPr id="4" name="3 CuadroTexto"/>
          <p:cNvSpPr txBox="1"/>
          <p:nvPr/>
        </p:nvSpPr>
        <p:spPr>
          <a:xfrm>
            <a:off x="1061159" y="4572000"/>
            <a:ext cx="2765778" cy="830997"/>
          </a:xfrm>
          <a:prstGeom prst="rect">
            <a:avLst/>
          </a:prstGeom>
          <a:solidFill>
            <a:schemeClr val="bg1"/>
          </a:solidFill>
          <a:ln>
            <a:solidFill>
              <a:schemeClr val="tx1">
                <a:alpha val="89000"/>
              </a:schemeClr>
            </a:solidFill>
          </a:ln>
        </p:spPr>
        <p:txBody>
          <a:bodyPr wrap="square" rtlCol="0">
            <a:spAutoFit/>
          </a:bodyPr>
          <a:lstStyle/>
          <a:p>
            <a:r>
              <a:rPr lang="es-ES" sz="4800" dirty="0" smtClean="0">
                <a:solidFill>
                  <a:srgbClr val="FF0000"/>
                </a:solidFill>
              </a:rPr>
              <a:t>Pediatría</a:t>
            </a:r>
            <a:r>
              <a:rPr lang="es-ES" dirty="0" smtClean="0"/>
              <a:t> </a:t>
            </a:r>
            <a:endParaRPr lang="es-ES" dirty="0"/>
          </a:p>
        </p:txBody>
      </p:sp>
      <p:sp>
        <p:nvSpPr>
          <p:cNvPr id="2" name="CuadroTexto 1"/>
          <p:cNvSpPr txBox="1"/>
          <p:nvPr/>
        </p:nvSpPr>
        <p:spPr>
          <a:xfrm>
            <a:off x="6026046" y="4781860"/>
            <a:ext cx="3409972" cy="369332"/>
          </a:xfrm>
          <a:prstGeom prst="rect">
            <a:avLst/>
          </a:prstGeom>
          <a:solidFill>
            <a:schemeClr val="bg1"/>
          </a:solidFill>
        </p:spPr>
        <p:txBody>
          <a:bodyPr wrap="none" rtlCol="0">
            <a:spAutoFit/>
          </a:bodyPr>
          <a:lstStyle/>
          <a:p>
            <a:r>
              <a:rPr lang="es-ES" dirty="0" smtClean="0"/>
              <a:t>DR ELIER DE HOMBRE CABRERA </a:t>
            </a:r>
            <a:endParaRPr lang="es-ES" dirty="0"/>
          </a:p>
        </p:txBody>
      </p:sp>
    </p:spTree>
    <p:extLst>
      <p:ext uri="{BB962C8B-B14F-4D97-AF65-F5344CB8AC3E}">
        <p14:creationId xmlns:p14="http://schemas.microsoft.com/office/powerpoint/2010/main" val="35579588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71475" y="314325"/>
            <a:ext cx="2614613" cy="642939"/>
          </a:xfrm>
        </p:spPr>
        <p:txBody>
          <a:bodyPr>
            <a:normAutofit/>
          </a:bodyPr>
          <a:lstStyle/>
          <a:p>
            <a:r>
              <a:rPr lang="es-ES" sz="2800" dirty="0" smtClean="0">
                <a:solidFill>
                  <a:schemeClr val="tx1"/>
                </a:solidFill>
              </a:rPr>
              <a:t>Prevención: </a:t>
            </a:r>
            <a:endParaRPr lang="es-ES" sz="2800" dirty="0">
              <a:solidFill>
                <a:schemeClr val="tx1"/>
              </a:solidFill>
            </a:endParaRPr>
          </a:p>
        </p:txBody>
      </p:sp>
      <p:sp>
        <p:nvSpPr>
          <p:cNvPr id="3" name="Marcador de contenido 2"/>
          <p:cNvSpPr>
            <a:spLocks noGrp="1"/>
          </p:cNvSpPr>
          <p:nvPr>
            <p:ph idx="1"/>
          </p:nvPr>
        </p:nvSpPr>
        <p:spPr>
          <a:xfrm>
            <a:off x="371475" y="1072444"/>
            <a:ext cx="7124347" cy="5399793"/>
          </a:xfrm>
        </p:spPr>
        <p:txBody>
          <a:bodyPr>
            <a:normAutofit fontScale="92500" lnSpcReduction="20000"/>
          </a:bodyPr>
          <a:lstStyle/>
          <a:p>
            <a:pPr marL="0" indent="0">
              <a:buNone/>
            </a:pPr>
            <a:r>
              <a:rPr lang="es-ES" sz="2000" dirty="0" smtClean="0"/>
              <a:t>En cuba existen varias estrategias para prevenir esta anemia desde etapas tempranas de la vida . </a:t>
            </a:r>
          </a:p>
          <a:p>
            <a:r>
              <a:rPr lang="es-ES" sz="2000" dirty="0" smtClean="0"/>
              <a:t>Estrategia de base alimentaria: </a:t>
            </a:r>
          </a:p>
          <a:p>
            <a:pPr marL="0" indent="0">
              <a:buNone/>
            </a:pPr>
            <a:r>
              <a:rPr lang="es-ES" sz="2000" dirty="0" smtClean="0"/>
              <a:t>-Leche entera en polvo fortificada : dirigida a niños entres 6 meses y 12 meses de edad y los menores de seis meses que no se benefician de la lactancia materna. Contiene hiero y zinc. </a:t>
            </a:r>
          </a:p>
          <a:p>
            <a:pPr marL="0" indent="0">
              <a:buNone/>
            </a:pPr>
            <a:r>
              <a:rPr lang="es-ES" sz="2000" dirty="0" smtClean="0"/>
              <a:t>-Fortificación con la harina de trigo: vitaminas del complejo b y hierro.</a:t>
            </a:r>
          </a:p>
          <a:p>
            <a:pPr marL="0" indent="0">
              <a:buNone/>
            </a:pPr>
            <a:r>
              <a:rPr lang="es-ES" sz="2000" dirty="0" smtClean="0"/>
              <a:t>-Compotas y puré de frutas: consumen los niños de  a 3 años fortificado con hierro y vitamina c.</a:t>
            </a:r>
          </a:p>
          <a:p>
            <a:pPr marL="0" indent="0">
              <a:buNone/>
            </a:pPr>
            <a:r>
              <a:rPr lang="es-ES" sz="2000" dirty="0" smtClean="0"/>
              <a:t>Suplementos medicamentosos: </a:t>
            </a:r>
            <a:r>
              <a:rPr lang="es-ES" sz="2000" dirty="0" err="1" smtClean="0"/>
              <a:t>Forferr</a:t>
            </a:r>
            <a:r>
              <a:rPr lang="es-ES" sz="2000" dirty="0" smtClean="0"/>
              <a:t> para niños entre 6 meses a 5 años. Contiene 75 mg de </a:t>
            </a:r>
            <a:r>
              <a:rPr lang="es-ES" sz="2000" dirty="0" err="1" smtClean="0"/>
              <a:t>fumarato</a:t>
            </a:r>
            <a:r>
              <a:rPr lang="es-ES" sz="2000" dirty="0" smtClean="0"/>
              <a:t> ferroso y 0,1 mg de acido fólico. De 6 a 12 meses: media tableta diaria (triturada y administrada con agua y jugos), niños de mas de 12 meses: 1 tableta entera.  </a:t>
            </a:r>
          </a:p>
          <a:p>
            <a:pPr marL="0" indent="0">
              <a:buNone/>
            </a:pPr>
            <a:r>
              <a:rPr lang="es-ES" sz="2000" dirty="0" smtClean="0"/>
              <a:t>El suplemento se indica por tres meses, realizar examen de HB  y en caso de niveles normales, mantener por tres meses más para llenar depósitos. </a:t>
            </a:r>
            <a:endParaRPr lang="es-ES" sz="2000" dirty="0"/>
          </a:p>
        </p:txBody>
      </p:sp>
      <p:pic>
        <p:nvPicPr>
          <p:cNvPr id="9219" name="Picture 3" descr="I:\descarga (2).jpg"/>
          <p:cNvPicPr>
            <a:picLocks noChangeAspect="1" noChangeArrowheads="1"/>
          </p:cNvPicPr>
          <p:nvPr/>
        </p:nvPicPr>
        <p:blipFill>
          <a:blip r:embed="rId2"/>
          <a:srcRect/>
          <a:stretch>
            <a:fillRect/>
          </a:stretch>
        </p:blipFill>
        <p:spPr bwMode="auto">
          <a:xfrm>
            <a:off x="7902223" y="474133"/>
            <a:ext cx="3793066" cy="2506134"/>
          </a:xfrm>
          <a:prstGeom prst="rect">
            <a:avLst/>
          </a:prstGeom>
          <a:noFill/>
        </p:spPr>
      </p:pic>
    </p:spTree>
    <p:extLst>
      <p:ext uri="{BB962C8B-B14F-4D97-AF65-F5344CB8AC3E}">
        <p14:creationId xmlns:p14="http://schemas.microsoft.com/office/powerpoint/2010/main" val="2794651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78572" y="788463"/>
            <a:ext cx="5294488" cy="557213"/>
          </a:xfrm>
        </p:spPr>
        <p:txBody>
          <a:bodyPr>
            <a:normAutofit/>
          </a:bodyPr>
          <a:lstStyle/>
          <a:p>
            <a:r>
              <a:rPr lang="es-ES" sz="2800" dirty="0" smtClean="0">
                <a:solidFill>
                  <a:schemeClr val="tx1"/>
                </a:solidFill>
              </a:rPr>
              <a:t>Tratamiento higiénico dietético </a:t>
            </a:r>
            <a:endParaRPr lang="es-ES" sz="2800" dirty="0">
              <a:solidFill>
                <a:schemeClr val="tx1"/>
              </a:solidFill>
            </a:endParaRPr>
          </a:p>
        </p:txBody>
      </p:sp>
      <p:sp>
        <p:nvSpPr>
          <p:cNvPr id="3" name="Marcador de contenido 2"/>
          <p:cNvSpPr>
            <a:spLocks noGrp="1"/>
          </p:cNvSpPr>
          <p:nvPr>
            <p:ph idx="1"/>
          </p:nvPr>
        </p:nvSpPr>
        <p:spPr>
          <a:xfrm>
            <a:off x="598311" y="2325511"/>
            <a:ext cx="10611555" cy="3984976"/>
          </a:xfrm>
        </p:spPr>
        <p:txBody>
          <a:bodyPr>
            <a:noAutofit/>
          </a:bodyPr>
          <a:lstStyle/>
          <a:p>
            <a:r>
              <a:rPr lang="es-ES" dirty="0" smtClean="0"/>
              <a:t>Incorporar alimentos ricos en hierro: hígado, carnes rojas, pescado, huevos , pollo, alimentos fortificados con hierro junto con los que favorecen la absorción como frutas y vegetales. </a:t>
            </a:r>
          </a:p>
          <a:p>
            <a:r>
              <a:rPr lang="es-ES" dirty="0" smtClean="0"/>
              <a:t>Se recomienda: incluir en las comidas jugos de frutas tales como naranja, limón, toronja, guayaba, fruta bomba, zanahoria y elaborar los jugos inmediatamente antes de consumirlos</a:t>
            </a:r>
          </a:p>
          <a:p>
            <a:r>
              <a:rPr lang="es-ES" dirty="0" smtClean="0"/>
              <a:t>Consumir productos lácteos (leche, yogurt o queso) como meriendas en lugar de tomarlos en las comidas.</a:t>
            </a:r>
          </a:p>
          <a:p>
            <a:r>
              <a:rPr lang="es-ES" dirty="0" smtClean="0"/>
              <a:t>La descongelación de las carnes se debe realizar a temperatura de refrigeración o ambiente. Nunca descongelar la pieza en agua porque el hierro se solubiliza y se pierde. </a:t>
            </a:r>
          </a:p>
          <a:p>
            <a:r>
              <a:rPr lang="es-ES" dirty="0" smtClean="0"/>
              <a:t>Los frijoles se deben combinar en las comidas, junto con productos cárnicos, vegetales, frutas frescas y jugos de frutas. </a:t>
            </a:r>
          </a:p>
          <a:p>
            <a:r>
              <a:rPr lang="es-ES" dirty="0" smtClean="0"/>
              <a:t>Alejar las bebidas de te o café de las comidas (una o dos horas posteriores)</a:t>
            </a:r>
            <a:endParaRPr lang="es-ES" dirty="0"/>
          </a:p>
        </p:txBody>
      </p:sp>
      <p:pic>
        <p:nvPicPr>
          <p:cNvPr id="10242" name="Picture 2" descr="I:\images (17).jpg"/>
          <p:cNvPicPr>
            <a:picLocks noChangeAspect="1" noChangeArrowheads="1"/>
          </p:cNvPicPr>
          <p:nvPr/>
        </p:nvPicPr>
        <p:blipFill>
          <a:blip r:embed="rId2"/>
          <a:srcRect/>
          <a:stretch>
            <a:fillRect/>
          </a:stretch>
        </p:blipFill>
        <p:spPr bwMode="auto">
          <a:xfrm>
            <a:off x="0" y="0"/>
            <a:ext cx="2731911" cy="2057400"/>
          </a:xfrm>
          <a:prstGeom prst="rect">
            <a:avLst/>
          </a:prstGeom>
          <a:noFill/>
        </p:spPr>
      </p:pic>
      <p:pic>
        <p:nvPicPr>
          <p:cNvPr id="10243" name="Picture 3" descr="I:\descarga (3).jpg"/>
          <p:cNvPicPr>
            <a:picLocks noChangeAspect="1" noChangeArrowheads="1"/>
          </p:cNvPicPr>
          <p:nvPr/>
        </p:nvPicPr>
        <p:blipFill>
          <a:blip r:embed="rId3"/>
          <a:srcRect/>
          <a:stretch>
            <a:fillRect/>
          </a:stretch>
        </p:blipFill>
        <p:spPr bwMode="auto">
          <a:xfrm>
            <a:off x="9448800" y="0"/>
            <a:ext cx="2743200" cy="1941689"/>
          </a:xfrm>
          <a:prstGeom prst="rect">
            <a:avLst/>
          </a:prstGeom>
          <a:noFill/>
        </p:spPr>
      </p:pic>
    </p:spTree>
    <p:extLst>
      <p:ext uri="{BB962C8B-B14F-4D97-AF65-F5344CB8AC3E}">
        <p14:creationId xmlns:p14="http://schemas.microsoft.com/office/powerpoint/2010/main" val="2253107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83822" y="357188"/>
            <a:ext cx="6705600" cy="657225"/>
          </a:xfrm>
        </p:spPr>
        <p:txBody>
          <a:bodyPr>
            <a:normAutofit fontScale="90000"/>
          </a:bodyPr>
          <a:lstStyle/>
          <a:p>
            <a:r>
              <a:rPr lang="es-ES" dirty="0" smtClean="0"/>
              <a:t>        </a:t>
            </a:r>
            <a:r>
              <a:rPr lang="es-ES" dirty="0" smtClean="0">
                <a:solidFill>
                  <a:schemeClr val="tx1"/>
                </a:solidFill>
              </a:rPr>
              <a:t>Tratamiento medicamentoso: </a:t>
            </a:r>
            <a:endParaRPr lang="es-ES" dirty="0">
              <a:solidFill>
                <a:schemeClr val="tx1"/>
              </a:solidFill>
            </a:endParaRPr>
          </a:p>
        </p:txBody>
      </p:sp>
      <p:sp>
        <p:nvSpPr>
          <p:cNvPr id="3" name="CuadroTexto 2"/>
          <p:cNvSpPr txBox="1"/>
          <p:nvPr/>
        </p:nvSpPr>
        <p:spPr>
          <a:xfrm>
            <a:off x="259643" y="1467553"/>
            <a:ext cx="11514668" cy="5355312"/>
          </a:xfrm>
          <a:prstGeom prst="rect">
            <a:avLst/>
          </a:prstGeom>
          <a:noFill/>
        </p:spPr>
        <p:txBody>
          <a:bodyPr wrap="square" rtlCol="0">
            <a:spAutoFit/>
          </a:bodyPr>
          <a:lstStyle/>
          <a:p>
            <a:r>
              <a:rPr lang="es-ES" dirty="0" smtClean="0"/>
              <a:t>Sales ferrosas y / o suplementos derivados de la sangre tales como </a:t>
            </a:r>
            <a:r>
              <a:rPr lang="es-ES" dirty="0" err="1" smtClean="0"/>
              <a:t>Trofin</a:t>
            </a:r>
            <a:r>
              <a:rPr lang="es-ES" dirty="0" smtClean="0"/>
              <a:t> bioestimulin, </a:t>
            </a:r>
            <a:r>
              <a:rPr lang="es-ES" dirty="0" err="1" smtClean="0"/>
              <a:t>Ferrical</a:t>
            </a:r>
            <a:r>
              <a:rPr lang="es-ES" dirty="0" smtClean="0"/>
              <a:t>  y otros</a:t>
            </a:r>
          </a:p>
          <a:p>
            <a:r>
              <a:rPr lang="es-ES" dirty="0" smtClean="0"/>
              <a:t>La cantidad máxima de hierro recomendado en niños es de 3 mg de hierro /kg de peso/día, en dos o tres tomas al día, </a:t>
            </a:r>
          </a:p>
          <a:p>
            <a:r>
              <a:rPr lang="es-ES" dirty="0" smtClean="0"/>
              <a:t>Si se prescriben sales ferrosas tomarse alejadas de las comidas principales y preferible con jugos de frutas cítricas. Cantidades superiores  a estas producen efectos adversos. </a:t>
            </a:r>
          </a:p>
          <a:p>
            <a:r>
              <a:rPr lang="es-ES" dirty="0" smtClean="0"/>
              <a:t>La medicación se debe mantener por tres meses, después de haber alcanzado el nivel normal de hemoglobina. Si la causa es metrorragias, se puede mantener </a:t>
            </a:r>
            <a:r>
              <a:rPr lang="es-ES" dirty="0" smtClean="0"/>
              <a:t>tratamiento </a:t>
            </a:r>
            <a:r>
              <a:rPr lang="es-ES" dirty="0" smtClean="0"/>
              <a:t>periódico de una semana cada mes.</a:t>
            </a:r>
          </a:p>
          <a:p>
            <a:pPr algn="ctr"/>
            <a:r>
              <a:rPr lang="es-ES" b="1" dirty="0" smtClean="0"/>
              <a:t>Causas de fracaso de </a:t>
            </a:r>
            <a:r>
              <a:rPr lang="es-ES" b="1" dirty="0" smtClean="0"/>
              <a:t>tratamiento: </a:t>
            </a:r>
            <a:endParaRPr lang="es-ES" b="1" dirty="0" smtClean="0"/>
          </a:p>
          <a:p>
            <a:r>
              <a:rPr lang="es-ES" b="1" dirty="0" smtClean="0"/>
              <a:t>-Cu</a:t>
            </a:r>
            <a:r>
              <a:rPr lang="es-ES" dirty="0" smtClean="0"/>
              <a:t>mplimento incompleto o pobre.</a:t>
            </a:r>
          </a:p>
          <a:p>
            <a:r>
              <a:rPr lang="es-ES" dirty="0" smtClean="0"/>
              <a:t>Dosis menor que la que corresponde</a:t>
            </a:r>
          </a:p>
          <a:p>
            <a:r>
              <a:rPr lang="es-ES" dirty="0" smtClean="0"/>
              <a:t>Diagnostico incorrecto </a:t>
            </a:r>
          </a:p>
          <a:p>
            <a:r>
              <a:rPr lang="es-ES" dirty="0" smtClean="0"/>
              <a:t>Persistencia de la causa</a:t>
            </a:r>
          </a:p>
          <a:p>
            <a:r>
              <a:rPr lang="es-ES" dirty="0" smtClean="0"/>
              <a:t>Absorción inadecuada del medicamento</a:t>
            </a:r>
          </a:p>
          <a:p>
            <a:r>
              <a:rPr lang="es-ES" dirty="0" smtClean="0"/>
              <a:t>Coexistencia con otras deficiencias (b12 o acido fólico)</a:t>
            </a:r>
          </a:p>
          <a:p>
            <a:r>
              <a:rPr lang="es-ES" dirty="0" smtClean="0"/>
              <a:t>Presencia de enfermedades que interfieren con la absorción y utilización de hierro.</a:t>
            </a:r>
          </a:p>
          <a:p>
            <a:r>
              <a:rPr lang="es-ES" dirty="0" smtClean="0"/>
              <a:t>  </a:t>
            </a:r>
          </a:p>
          <a:p>
            <a:endParaRPr lang="es-ES" dirty="0" smtClean="0"/>
          </a:p>
          <a:p>
            <a:r>
              <a:rPr lang="es-ES" dirty="0" smtClean="0"/>
              <a:t> </a:t>
            </a:r>
            <a:endParaRPr lang="es-ES" dirty="0"/>
          </a:p>
        </p:txBody>
      </p:sp>
      <p:pic>
        <p:nvPicPr>
          <p:cNvPr id="4" name="Picture 2" descr="I:\9_0.png"/>
          <p:cNvPicPr>
            <a:picLocks noChangeAspect="1" noChangeArrowheads="1"/>
          </p:cNvPicPr>
          <p:nvPr/>
        </p:nvPicPr>
        <p:blipFill>
          <a:blip r:embed="rId2"/>
          <a:srcRect/>
          <a:stretch>
            <a:fillRect/>
          </a:stretch>
        </p:blipFill>
        <p:spPr bwMode="auto">
          <a:xfrm>
            <a:off x="8281485" y="0"/>
            <a:ext cx="3910515" cy="1365956"/>
          </a:xfrm>
          <a:prstGeom prst="rect">
            <a:avLst/>
          </a:prstGeom>
          <a:noFill/>
        </p:spPr>
      </p:pic>
    </p:spTree>
    <p:extLst>
      <p:ext uri="{BB962C8B-B14F-4D97-AF65-F5344CB8AC3E}">
        <p14:creationId xmlns:p14="http://schemas.microsoft.com/office/powerpoint/2010/main" val="28535626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383822" y="357188"/>
            <a:ext cx="8590846" cy="1155523"/>
          </a:xfrm>
          <a:prstGeom prst="rect">
            <a:avLst/>
          </a:prstGeom>
        </p:spPr>
        <p:txBody>
          <a:bodyPr vert="horz" lIns="91440" tIns="45720" rIns="91440" bIns="45720" rtlCol="0" anchor="t">
            <a:normAutofit fontScale="25000" lnSpcReduction="20000"/>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s-ES" sz="8000" b="0" i="0" u="none" strike="noStrike" kern="1200" cap="none" spc="0" normalizeH="0" baseline="0" noProof="0" dirty="0" smtClean="0">
                <a:ln>
                  <a:noFill/>
                </a:ln>
                <a:solidFill>
                  <a:schemeClr val="tx1"/>
                </a:solidFill>
                <a:effectLst/>
                <a:uLnTx/>
                <a:uFillTx/>
                <a:latin typeface="+mj-lt"/>
                <a:ea typeface="+mj-ea"/>
                <a:cs typeface="+mj-cs"/>
              </a:rPr>
              <a:t>Tratamiento medicamentoso:</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s-ES" sz="8000" b="0"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s-ES" sz="8000" dirty="0" smtClean="0">
                <a:latin typeface="+mj-lt"/>
                <a:ea typeface="+mj-ea"/>
                <a:cs typeface="+mj-cs"/>
              </a:rPr>
              <a:t>El calculo de la dosis se hace en base al contenido de hierro elemental, que varia en los diferentes preparados farmacológicos: </a:t>
            </a:r>
            <a:endParaRPr kumimoji="0" lang="es-ES" sz="8000" b="0"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s-ES" sz="3600" b="0" i="0" u="none" strike="noStrike" kern="1200" cap="none" spc="0" normalizeH="0" baseline="0" noProof="0" dirty="0" smtClean="0">
                <a:ln>
                  <a:noFill/>
                </a:ln>
                <a:solidFill>
                  <a:schemeClr val="tx1"/>
                </a:solidFill>
                <a:effectLst/>
                <a:uLnTx/>
                <a:uFillTx/>
                <a:latin typeface="+mj-lt"/>
                <a:ea typeface="+mj-ea"/>
                <a:cs typeface="+mj-cs"/>
              </a:rPr>
              <a:t> </a:t>
            </a:r>
            <a:endParaRPr kumimoji="0" lang="es-ES" sz="3600" b="0" i="0" u="none" strike="noStrike" kern="1200" cap="none" spc="0" normalizeH="0" baseline="0" noProof="0" dirty="0">
              <a:ln>
                <a:noFill/>
              </a:ln>
              <a:solidFill>
                <a:schemeClr val="tx1"/>
              </a:solidFill>
              <a:effectLst/>
              <a:uLnTx/>
              <a:uFillTx/>
              <a:latin typeface="+mj-lt"/>
              <a:ea typeface="+mj-ea"/>
              <a:cs typeface="+mj-cs"/>
            </a:endParaRPr>
          </a:p>
        </p:txBody>
      </p:sp>
      <p:pic>
        <p:nvPicPr>
          <p:cNvPr id="6" name="Picture 2" descr="I:\anemia.jpeg"/>
          <p:cNvPicPr>
            <a:picLocks noChangeAspect="1" noChangeArrowheads="1"/>
          </p:cNvPicPr>
          <p:nvPr/>
        </p:nvPicPr>
        <p:blipFill>
          <a:blip r:embed="rId2"/>
          <a:srcRect/>
          <a:stretch>
            <a:fillRect/>
          </a:stretch>
        </p:blipFill>
        <p:spPr bwMode="auto">
          <a:xfrm>
            <a:off x="9414933" y="0"/>
            <a:ext cx="2777067" cy="1847850"/>
          </a:xfrm>
          <a:prstGeom prst="rect">
            <a:avLst/>
          </a:prstGeom>
          <a:noFill/>
        </p:spPr>
      </p:pic>
      <p:graphicFrame>
        <p:nvGraphicFramePr>
          <p:cNvPr id="7" name="6 Tabla"/>
          <p:cNvGraphicFramePr>
            <a:graphicFrameLocks noGrp="1"/>
          </p:cNvGraphicFramePr>
          <p:nvPr/>
        </p:nvGraphicFramePr>
        <p:xfrm>
          <a:off x="654755" y="2156177"/>
          <a:ext cx="8071556" cy="3702755"/>
        </p:xfrm>
        <a:graphic>
          <a:graphicData uri="http://schemas.openxmlformats.org/drawingml/2006/table">
            <a:tbl>
              <a:tblPr firstRow="1" bandRow="1">
                <a:tableStyleId>{5C22544A-7EE6-4342-B048-85BDC9FD1C3A}</a:tableStyleId>
              </a:tblPr>
              <a:tblGrid>
                <a:gridCol w="2017889">
                  <a:extLst>
                    <a:ext uri="{9D8B030D-6E8A-4147-A177-3AD203B41FA5}">
                      <a16:colId xmlns:a16="http://schemas.microsoft.com/office/drawing/2014/main" xmlns="" val="20000"/>
                    </a:ext>
                  </a:extLst>
                </a:gridCol>
                <a:gridCol w="2017889">
                  <a:extLst>
                    <a:ext uri="{9D8B030D-6E8A-4147-A177-3AD203B41FA5}">
                      <a16:colId xmlns:a16="http://schemas.microsoft.com/office/drawing/2014/main" xmlns="" val="20001"/>
                    </a:ext>
                  </a:extLst>
                </a:gridCol>
                <a:gridCol w="2017889">
                  <a:extLst>
                    <a:ext uri="{9D8B030D-6E8A-4147-A177-3AD203B41FA5}">
                      <a16:colId xmlns:a16="http://schemas.microsoft.com/office/drawing/2014/main" xmlns="" val="20002"/>
                    </a:ext>
                  </a:extLst>
                </a:gridCol>
                <a:gridCol w="2017889">
                  <a:extLst>
                    <a:ext uri="{9D8B030D-6E8A-4147-A177-3AD203B41FA5}">
                      <a16:colId xmlns:a16="http://schemas.microsoft.com/office/drawing/2014/main" xmlns="" val="20003"/>
                    </a:ext>
                  </a:extLst>
                </a:gridCol>
              </a:tblGrid>
              <a:tr h="740551">
                <a:tc>
                  <a:txBody>
                    <a:bodyPr/>
                    <a:lstStyle/>
                    <a:p>
                      <a:pPr algn="ctr"/>
                      <a:r>
                        <a:rPr lang="es-ES" dirty="0" smtClean="0"/>
                        <a:t>Preparado farmacológico </a:t>
                      </a:r>
                      <a:endParaRPr lang="es-ES" dirty="0"/>
                    </a:p>
                  </a:txBody>
                  <a:tcPr/>
                </a:tc>
                <a:tc>
                  <a:txBody>
                    <a:bodyPr/>
                    <a:lstStyle/>
                    <a:p>
                      <a:pPr algn="ctr"/>
                      <a:r>
                        <a:rPr lang="es-ES" dirty="0" smtClean="0"/>
                        <a:t>Presentación </a:t>
                      </a:r>
                      <a:endParaRPr lang="es-ES" dirty="0"/>
                    </a:p>
                  </a:txBody>
                  <a:tcPr/>
                </a:tc>
                <a:tc>
                  <a:txBody>
                    <a:bodyPr/>
                    <a:lstStyle/>
                    <a:p>
                      <a:pPr algn="ctr"/>
                      <a:r>
                        <a:rPr lang="es-ES" dirty="0" smtClean="0"/>
                        <a:t>% de hierro elemental </a:t>
                      </a:r>
                      <a:endParaRPr lang="es-ES" dirty="0"/>
                    </a:p>
                  </a:txBody>
                  <a:tcPr/>
                </a:tc>
                <a:tc>
                  <a:txBody>
                    <a:bodyPr/>
                    <a:lstStyle/>
                    <a:p>
                      <a:pPr algn="ctr"/>
                      <a:r>
                        <a:rPr lang="es-ES" dirty="0" smtClean="0"/>
                        <a:t>Hierro</a:t>
                      </a:r>
                      <a:r>
                        <a:rPr lang="es-ES" baseline="0" dirty="0" smtClean="0"/>
                        <a:t> total </a:t>
                      </a:r>
                      <a:endParaRPr lang="es-ES" dirty="0"/>
                    </a:p>
                  </a:txBody>
                  <a:tcPr/>
                </a:tc>
                <a:extLst>
                  <a:ext uri="{0D108BD9-81ED-4DB2-BD59-A6C34878D82A}">
                    <a16:rowId xmlns:a16="http://schemas.microsoft.com/office/drawing/2014/main" xmlns="" val="10000"/>
                  </a:ext>
                </a:extLst>
              </a:tr>
              <a:tr h="740551">
                <a:tc>
                  <a:txBody>
                    <a:bodyPr/>
                    <a:lstStyle/>
                    <a:p>
                      <a:pPr algn="ctr"/>
                      <a:r>
                        <a:rPr lang="es-ES" dirty="0" err="1" smtClean="0"/>
                        <a:t>Fumarato</a:t>
                      </a:r>
                      <a:r>
                        <a:rPr lang="es-ES" dirty="0" smtClean="0"/>
                        <a:t> ferroso</a:t>
                      </a:r>
                      <a:endParaRPr lang="es-ES" dirty="0"/>
                    </a:p>
                  </a:txBody>
                  <a:tcPr/>
                </a:tc>
                <a:tc>
                  <a:txBody>
                    <a:bodyPr/>
                    <a:lstStyle/>
                    <a:p>
                      <a:pPr algn="ctr"/>
                      <a:r>
                        <a:rPr lang="es-ES" dirty="0" smtClean="0"/>
                        <a:t>200 mg</a:t>
                      </a:r>
                      <a:endParaRPr lang="es-ES" dirty="0"/>
                    </a:p>
                  </a:txBody>
                  <a:tcPr/>
                </a:tc>
                <a:tc>
                  <a:txBody>
                    <a:bodyPr/>
                    <a:lstStyle/>
                    <a:p>
                      <a:pPr algn="ctr"/>
                      <a:r>
                        <a:rPr lang="es-ES" dirty="0" smtClean="0"/>
                        <a:t>33</a:t>
                      </a:r>
                      <a:endParaRPr lang="es-ES" dirty="0"/>
                    </a:p>
                  </a:txBody>
                  <a:tcPr/>
                </a:tc>
                <a:tc>
                  <a:txBody>
                    <a:bodyPr/>
                    <a:lstStyle/>
                    <a:p>
                      <a:pPr algn="ctr"/>
                      <a:r>
                        <a:rPr lang="es-ES" dirty="0" smtClean="0"/>
                        <a:t>66 mg</a:t>
                      </a:r>
                      <a:endParaRPr lang="es-ES" dirty="0"/>
                    </a:p>
                  </a:txBody>
                  <a:tcPr/>
                </a:tc>
                <a:extLst>
                  <a:ext uri="{0D108BD9-81ED-4DB2-BD59-A6C34878D82A}">
                    <a16:rowId xmlns:a16="http://schemas.microsoft.com/office/drawing/2014/main" xmlns="" val="10001"/>
                  </a:ext>
                </a:extLst>
              </a:tr>
              <a:tr h="740551">
                <a:tc>
                  <a:txBody>
                    <a:bodyPr/>
                    <a:lstStyle/>
                    <a:p>
                      <a:pPr algn="ctr"/>
                      <a:r>
                        <a:rPr lang="es-ES" dirty="0" err="1" smtClean="0"/>
                        <a:t>Fumarato</a:t>
                      </a:r>
                      <a:r>
                        <a:rPr lang="es-ES" baseline="0" dirty="0" smtClean="0"/>
                        <a:t> ferroso </a:t>
                      </a:r>
                      <a:endParaRPr lang="es-ES" dirty="0"/>
                    </a:p>
                  </a:txBody>
                  <a:tcPr/>
                </a:tc>
                <a:tc>
                  <a:txBody>
                    <a:bodyPr/>
                    <a:lstStyle/>
                    <a:p>
                      <a:pPr algn="ctr"/>
                      <a:r>
                        <a:rPr lang="es-ES" dirty="0" smtClean="0"/>
                        <a:t>150mg/5ml</a:t>
                      </a:r>
                      <a:endParaRPr lang="es-ES" dirty="0"/>
                    </a:p>
                  </a:txBody>
                  <a:tcPr/>
                </a:tc>
                <a:tc>
                  <a:txBody>
                    <a:bodyPr/>
                    <a:lstStyle/>
                    <a:p>
                      <a:pPr algn="ctr"/>
                      <a:r>
                        <a:rPr lang="es-ES" dirty="0" smtClean="0"/>
                        <a:t>33</a:t>
                      </a:r>
                      <a:endParaRPr lang="es-ES" dirty="0"/>
                    </a:p>
                  </a:txBody>
                  <a:tcPr/>
                </a:tc>
                <a:tc>
                  <a:txBody>
                    <a:bodyPr/>
                    <a:lstStyle/>
                    <a:p>
                      <a:pPr algn="ctr"/>
                      <a:r>
                        <a:rPr lang="es-ES" dirty="0" smtClean="0"/>
                        <a:t>49mg/5ml</a:t>
                      </a:r>
                      <a:endParaRPr lang="es-ES" dirty="0"/>
                    </a:p>
                  </a:txBody>
                  <a:tcPr/>
                </a:tc>
                <a:extLst>
                  <a:ext uri="{0D108BD9-81ED-4DB2-BD59-A6C34878D82A}">
                    <a16:rowId xmlns:a16="http://schemas.microsoft.com/office/drawing/2014/main" xmlns="" val="10002"/>
                  </a:ext>
                </a:extLst>
              </a:tr>
              <a:tr h="740551">
                <a:tc>
                  <a:txBody>
                    <a:bodyPr/>
                    <a:lstStyle/>
                    <a:p>
                      <a:pPr algn="ctr"/>
                      <a:r>
                        <a:rPr lang="es-ES" dirty="0" smtClean="0"/>
                        <a:t>Sulfato ferroso</a:t>
                      </a:r>
                      <a:r>
                        <a:rPr lang="es-ES" baseline="0" dirty="0" smtClean="0"/>
                        <a:t> </a:t>
                      </a:r>
                      <a:endParaRPr lang="es-ES" dirty="0"/>
                    </a:p>
                  </a:txBody>
                  <a:tcPr/>
                </a:tc>
                <a:tc>
                  <a:txBody>
                    <a:bodyPr/>
                    <a:lstStyle/>
                    <a:p>
                      <a:pPr algn="ctr"/>
                      <a:r>
                        <a:rPr lang="es-ES" dirty="0" smtClean="0"/>
                        <a:t>300mg</a:t>
                      </a:r>
                      <a:endParaRPr lang="es-ES" dirty="0"/>
                    </a:p>
                  </a:txBody>
                  <a:tcPr/>
                </a:tc>
                <a:tc>
                  <a:txBody>
                    <a:bodyPr/>
                    <a:lstStyle/>
                    <a:p>
                      <a:pPr algn="ctr"/>
                      <a:r>
                        <a:rPr lang="es-ES" dirty="0" smtClean="0"/>
                        <a:t>20</a:t>
                      </a:r>
                      <a:endParaRPr lang="es-ES" dirty="0"/>
                    </a:p>
                  </a:txBody>
                  <a:tcPr/>
                </a:tc>
                <a:tc>
                  <a:txBody>
                    <a:bodyPr/>
                    <a:lstStyle/>
                    <a:p>
                      <a:pPr algn="ctr"/>
                      <a:r>
                        <a:rPr lang="es-ES" dirty="0" smtClean="0"/>
                        <a:t>60mg</a:t>
                      </a:r>
                      <a:endParaRPr lang="es-ES" dirty="0"/>
                    </a:p>
                  </a:txBody>
                  <a:tcPr/>
                </a:tc>
                <a:extLst>
                  <a:ext uri="{0D108BD9-81ED-4DB2-BD59-A6C34878D82A}">
                    <a16:rowId xmlns:a16="http://schemas.microsoft.com/office/drawing/2014/main" xmlns="" val="10003"/>
                  </a:ext>
                </a:extLst>
              </a:tr>
              <a:tr h="740551">
                <a:tc>
                  <a:txBody>
                    <a:bodyPr/>
                    <a:lstStyle/>
                    <a:p>
                      <a:pPr algn="ctr"/>
                      <a:r>
                        <a:rPr lang="es-ES" dirty="0" err="1" smtClean="0"/>
                        <a:t>Gluconato</a:t>
                      </a:r>
                      <a:r>
                        <a:rPr lang="es-ES" dirty="0" smtClean="0"/>
                        <a:t> ferroso </a:t>
                      </a:r>
                      <a:endParaRPr lang="es-ES" dirty="0"/>
                    </a:p>
                  </a:txBody>
                  <a:tcPr/>
                </a:tc>
                <a:tc>
                  <a:txBody>
                    <a:bodyPr/>
                    <a:lstStyle/>
                    <a:p>
                      <a:pPr algn="ctr"/>
                      <a:r>
                        <a:rPr lang="es-ES" dirty="0" smtClean="0"/>
                        <a:t>300mg</a:t>
                      </a:r>
                      <a:endParaRPr lang="es-ES" dirty="0"/>
                    </a:p>
                  </a:txBody>
                  <a:tcPr/>
                </a:tc>
                <a:tc>
                  <a:txBody>
                    <a:bodyPr/>
                    <a:lstStyle/>
                    <a:p>
                      <a:pPr algn="ctr"/>
                      <a:r>
                        <a:rPr lang="es-ES" dirty="0" smtClean="0"/>
                        <a:t>12</a:t>
                      </a:r>
                      <a:endParaRPr lang="es-ES" dirty="0"/>
                    </a:p>
                  </a:txBody>
                  <a:tcPr/>
                </a:tc>
                <a:tc>
                  <a:txBody>
                    <a:bodyPr/>
                    <a:lstStyle/>
                    <a:p>
                      <a:pPr algn="ctr"/>
                      <a:r>
                        <a:rPr lang="es-ES" dirty="0" smtClean="0"/>
                        <a:t>36 mg</a:t>
                      </a:r>
                      <a:endParaRPr lang="es-ES" dirty="0"/>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421424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83822" y="304800"/>
            <a:ext cx="5565422" cy="632178"/>
          </a:xfrm>
        </p:spPr>
        <p:txBody>
          <a:bodyPr>
            <a:normAutofit fontScale="90000"/>
          </a:bodyPr>
          <a:lstStyle/>
          <a:p>
            <a:r>
              <a:rPr lang="es-ES" dirty="0" smtClean="0">
                <a:solidFill>
                  <a:schemeClr val="tx1"/>
                </a:solidFill>
              </a:rPr>
              <a:t>Tratamiento medicamentoso </a:t>
            </a:r>
            <a:endParaRPr lang="es-ES" dirty="0"/>
          </a:p>
        </p:txBody>
      </p:sp>
      <p:sp>
        <p:nvSpPr>
          <p:cNvPr id="3" name="Marcador de contenido 2"/>
          <p:cNvSpPr>
            <a:spLocks noGrp="1"/>
          </p:cNvSpPr>
          <p:nvPr>
            <p:ph idx="1"/>
          </p:nvPr>
        </p:nvSpPr>
        <p:spPr>
          <a:xfrm>
            <a:off x="259643" y="970845"/>
            <a:ext cx="10882489" cy="5497688"/>
          </a:xfrm>
        </p:spPr>
        <p:txBody>
          <a:bodyPr>
            <a:normAutofit/>
          </a:bodyPr>
          <a:lstStyle/>
          <a:p>
            <a:r>
              <a:rPr lang="es-ES" dirty="0" smtClean="0"/>
              <a:t>El tratamiento parenteral esta indicado: </a:t>
            </a:r>
          </a:p>
          <a:p>
            <a:pPr>
              <a:buNone/>
            </a:pPr>
            <a:r>
              <a:rPr lang="es-ES" dirty="0" smtClean="0"/>
              <a:t>_Intolerancia a la medicación oral</a:t>
            </a:r>
          </a:p>
          <a:p>
            <a:pPr>
              <a:buNone/>
            </a:pPr>
            <a:r>
              <a:rPr lang="es-ES" dirty="0" smtClean="0"/>
              <a:t>_Enfermedad inflamatoria intestinal </a:t>
            </a:r>
          </a:p>
          <a:p>
            <a:pPr>
              <a:buNone/>
            </a:pPr>
            <a:r>
              <a:rPr lang="es-ES" dirty="0" smtClean="0"/>
              <a:t>_Enfermedad diarreica crónica </a:t>
            </a:r>
          </a:p>
          <a:p>
            <a:pPr>
              <a:buNone/>
            </a:pPr>
            <a:r>
              <a:rPr lang="es-ES" dirty="0" smtClean="0"/>
              <a:t> La dosis se calcula en función del nivel de hemoglobina, el peso corporal y edad del paciente. </a:t>
            </a:r>
          </a:p>
          <a:p>
            <a:pPr>
              <a:buFont typeface="Wingdings" pitchFamily="2" charset="2"/>
              <a:buChar char="v"/>
            </a:pPr>
            <a:r>
              <a:rPr lang="es-ES" dirty="0" smtClean="0"/>
              <a:t>Menores de 5 años: </a:t>
            </a:r>
          </a:p>
          <a:p>
            <a:pPr>
              <a:buNone/>
            </a:pPr>
            <a:r>
              <a:rPr lang="es-ES" dirty="0" smtClean="0"/>
              <a:t>Cantidad total a administrar (mg)</a:t>
            </a:r>
            <a:r>
              <a:rPr lang="es-ES" sz="3200" dirty="0" smtClean="0"/>
              <a:t>= </a:t>
            </a:r>
            <a:r>
              <a:rPr lang="es-ES" dirty="0" smtClean="0"/>
              <a:t>(13-hb del paciente (g/dl) . Kg de peso . 5</a:t>
            </a:r>
          </a:p>
          <a:p>
            <a:pPr>
              <a:buFont typeface="Wingdings" pitchFamily="2" charset="2"/>
              <a:buChar char="v"/>
            </a:pPr>
            <a:r>
              <a:rPr lang="es-ES" dirty="0" smtClean="0"/>
              <a:t>Mayores de 5 años:</a:t>
            </a:r>
          </a:p>
          <a:p>
            <a:pPr>
              <a:buNone/>
            </a:pPr>
            <a:r>
              <a:rPr lang="es-ES" dirty="0" smtClean="0"/>
              <a:t>Cantidad total a administrar (mg)</a:t>
            </a:r>
            <a:r>
              <a:rPr lang="es-ES" sz="3200" dirty="0" smtClean="0"/>
              <a:t>=</a:t>
            </a:r>
            <a:r>
              <a:rPr lang="es-ES" dirty="0" smtClean="0"/>
              <a:t> (13-hb del paciente (g/dl) . Kg de peso . 2,5</a:t>
            </a:r>
          </a:p>
          <a:p>
            <a:pPr>
              <a:buNone/>
            </a:pPr>
            <a:r>
              <a:rPr lang="es-ES" dirty="0" smtClean="0"/>
              <a:t>Se utiliza el hierro </a:t>
            </a:r>
            <a:r>
              <a:rPr lang="es-ES" dirty="0" err="1" smtClean="0"/>
              <a:t>dextran</a:t>
            </a:r>
            <a:r>
              <a:rPr lang="es-ES" dirty="0" smtClean="0"/>
              <a:t> (inferon 50 mg/ml) en inyecciones </a:t>
            </a:r>
            <a:r>
              <a:rPr lang="es-ES" dirty="0" err="1" smtClean="0"/>
              <a:t>im</a:t>
            </a:r>
            <a:r>
              <a:rPr lang="es-ES" dirty="0" smtClean="0"/>
              <a:t> profunda, cada tres días. En cada inyección no se debe inyectar mas de 50 </a:t>
            </a:r>
            <a:r>
              <a:rPr lang="es-ES" dirty="0" err="1" smtClean="0"/>
              <a:t>mg.</a:t>
            </a:r>
            <a:r>
              <a:rPr lang="es-ES" dirty="0" smtClean="0"/>
              <a:t> </a:t>
            </a:r>
          </a:p>
          <a:p>
            <a:pPr>
              <a:buNone/>
            </a:pPr>
            <a:r>
              <a:rPr lang="es-ES" dirty="0" smtClean="0">
                <a:solidFill>
                  <a:schemeClr val="tx1"/>
                </a:solidFill>
              </a:rPr>
              <a:t>La respuesta terapéutica es mas rápida con terapia oral, la primera evidencia de respuesta es la </a:t>
            </a:r>
            <a:r>
              <a:rPr lang="es-ES" dirty="0" err="1" smtClean="0">
                <a:solidFill>
                  <a:schemeClr val="tx1"/>
                </a:solidFill>
              </a:rPr>
              <a:t>reticulocitosis</a:t>
            </a:r>
            <a:r>
              <a:rPr lang="es-ES" dirty="0" smtClean="0">
                <a:solidFill>
                  <a:schemeClr val="tx1"/>
                </a:solidFill>
              </a:rPr>
              <a:t> que comienza entre 5 y 7 </a:t>
            </a:r>
            <a:r>
              <a:rPr lang="es-ES" dirty="0" err="1" smtClean="0">
                <a:solidFill>
                  <a:schemeClr val="tx1"/>
                </a:solidFill>
              </a:rPr>
              <a:t>mo</a:t>
            </a:r>
            <a:r>
              <a:rPr lang="es-ES" dirty="0" smtClean="0">
                <a:solidFill>
                  <a:schemeClr val="tx1"/>
                </a:solidFill>
              </a:rPr>
              <a:t> día. </a:t>
            </a:r>
            <a:endParaRPr lang="es-ES" dirty="0"/>
          </a:p>
        </p:txBody>
      </p:sp>
      <p:pic>
        <p:nvPicPr>
          <p:cNvPr id="4" name="Picture 2" descr="I:\anemia.jpeg"/>
          <p:cNvPicPr>
            <a:picLocks noChangeAspect="1" noChangeArrowheads="1"/>
          </p:cNvPicPr>
          <p:nvPr/>
        </p:nvPicPr>
        <p:blipFill>
          <a:blip r:embed="rId3"/>
          <a:srcRect/>
          <a:stretch>
            <a:fillRect/>
          </a:stretch>
        </p:blipFill>
        <p:spPr bwMode="auto">
          <a:xfrm>
            <a:off x="9414933" y="0"/>
            <a:ext cx="2777067" cy="1847850"/>
          </a:xfrm>
          <a:prstGeom prst="rect">
            <a:avLst/>
          </a:prstGeom>
          <a:noFill/>
        </p:spPr>
      </p:pic>
    </p:spTree>
    <p:extLst>
      <p:ext uri="{BB962C8B-B14F-4D97-AF65-F5344CB8AC3E}">
        <p14:creationId xmlns:p14="http://schemas.microsoft.com/office/powerpoint/2010/main" val="9457311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7378" y="778933"/>
            <a:ext cx="8985956" cy="5262430"/>
          </a:xfrm>
        </p:spPr>
        <p:txBody>
          <a:bodyPr>
            <a:normAutofit/>
          </a:bodyPr>
          <a:lstStyle/>
          <a:p>
            <a:pPr>
              <a:buNone/>
            </a:pPr>
            <a:r>
              <a:rPr lang="es-ES" sz="2000" dirty="0" smtClean="0"/>
              <a:t>Prevención:</a:t>
            </a:r>
          </a:p>
          <a:p>
            <a:pPr>
              <a:buNone/>
            </a:pPr>
            <a:r>
              <a:rPr lang="es-ES" sz="2000" dirty="0" smtClean="0"/>
              <a:t>-En grupos de riesgo: bajo peso al nacer, pre términos, hijos de gestaciones múltiples, pacientes con hipoxia crónica, altas tasa de crecimiento ,infecciones frecuentes, estado socioeconómico deficiente, alimentación precoz.  En estos niños iniciar tratamiento profiláctico con suplemento de hierro a dosis de 1 mg/kg/día, que puede ser 2mg/kg/día en pre términos desde los dos meses hasta el año.</a:t>
            </a:r>
          </a:p>
          <a:p>
            <a:pPr>
              <a:buNone/>
            </a:pPr>
            <a:r>
              <a:rPr lang="es-ES" sz="2000" dirty="0" smtClean="0"/>
              <a:t>-</a:t>
            </a:r>
            <a:r>
              <a:rPr lang="es-ES" sz="2000" dirty="0" smtClean="0"/>
              <a:t>LME en primeros 6 meses.</a:t>
            </a:r>
          </a:p>
          <a:p>
            <a:pPr>
              <a:buNone/>
            </a:pPr>
            <a:r>
              <a:rPr lang="es-ES" sz="2000" dirty="0" smtClean="0"/>
              <a:t>-Alimentación complementaria con alimentos ricos en hierro</a:t>
            </a:r>
          </a:p>
          <a:p>
            <a:pPr>
              <a:buNone/>
            </a:pPr>
            <a:r>
              <a:rPr lang="es-ES" sz="2000" dirty="0" smtClean="0"/>
              <a:t>A la madre después del parto administrar suplemento de hierro </a:t>
            </a:r>
            <a:r>
              <a:rPr lang="es-ES" sz="2000" dirty="0" err="1" smtClean="0"/>
              <a:t>Mufer</a:t>
            </a:r>
            <a:r>
              <a:rPr lang="es-ES" sz="2000" dirty="0" smtClean="0"/>
              <a:t> 1 tableta diaria durante tres meses. </a:t>
            </a:r>
          </a:p>
          <a:p>
            <a:pPr>
              <a:buNone/>
            </a:pPr>
            <a:r>
              <a:rPr lang="es-ES" sz="2000" dirty="0" smtClean="0"/>
              <a:t>En consultas de puericultura se debe revisar la anemia e indicar la Hemoglobina a los 6 meses, 2 años y 5 años, al inicio de la enseñanza primaria  y a las adolescentes al comienzo de sus ciclos menstruales.   </a:t>
            </a:r>
          </a:p>
          <a:p>
            <a:pPr>
              <a:buNone/>
            </a:pPr>
            <a:endParaRPr lang="es-ES" dirty="0"/>
          </a:p>
        </p:txBody>
      </p:sp>
      <p:pic>
        <p:nvPicPr>
          <p:cNvPr id="4" name="Picture 2" descr="I:\anemia.jpeg"/>
          <p:cNvPicPr>
            <a:picLocks noChangeAspect="1" noChangeArrowheads="1"/>
          </p:cNvPicPr>
          <p:nvPr/>
        </p:nvPicPr>
        <p:blipFill>
          <a:blip r:embed="rId2"/>
          <a:srcRect/>
          <a:stretch>
            <a:fillRect/>
          </a:stretch>
        </p:blipFill>
        <p:spPr bwMode="auto">
          <a:xfrm>
            <a:off x="9414933" y="0"/>
            <a:ext cx="2777067" cy="184785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303743" y="839080"/>
            <a:ext cx="9224079" cy="5078313"/>
          </a:xfrm>
          <a:prstGeom prst="rect">
            <a:avLst/>
          </a:prstGeom>
          <a:noFill/>
        </p:spPr>
        <p:txBody>
          <a:bodyPr wrap="square" rtlCol="0">
            <a:spAutoFit/>
          </a:bodyPr>
          <a:lstStyle/>
          <a:p>
            <a:r>
              <a:rPr lang="es-ES" sz="3600" dirty="0" smtClean="0"/>
              <a:t>La anemia ferropénica es la disminución de la hemoglobina para la edad y estado fisiológico, como consecuencia del déficit de hierro en el organismo. </a:t>
            </a:r>
            <a:endParaRPr lang="es-ES" sz="3600" dirty="0" smtClean="0"/>
          </a:p>
          <a:p>
            <a:r>
              <a:rPr lang="es-ES" sz="3600" dirty="0" smtClean="0"/>
              <a:t>Es </a:t>
            </a:r>
            <a:r>
              <a:rPr lang="es-ES" sz="3600" dirty="0" smtClean="0"/>
              <a:t>la etapa final de la deficiencia de hierro, y es la anemia de causa nutricional mas frecuente que ocurre cuando hay una cantidad inadecuada de células rojas en la sangre debido a la carencia de hierro.</a:t>
            </a:r>
            <a:endParaRPr lang="es-ES" sz="3600" dirty="0"/>
          </a:p>
        </p:txBody>
      </p:sp>
      <p:pic>
        <p:nvPicPr>
          <p:cNvPr id="2050" name="Picture 2" descr="I:\anemia.jpeg"/>
          <p:cNvPicPr>
            <a:picLocks noChangeAspect="1" noChangeArrowheads="1"/>
          </p:cNvPicPr>
          <p:nvPr/>
        </p:nvPicPr>
        <p:blipFill>
          <a:blip r:embed="rId3"/>
          <a:srcRect/>
          <a:stretch>
            <a:fillRect/>
          </a:stretch>
        </p:blipFill>
        <p:spPr bwMode="auto">
          <a:xfrm>
            <a:off x="9516533" y="0"/>
            <a:ext cx="2675467" cy="1847850"/>
          </a:xfrm>
          <a:prstGeom prst="rect">
            <a:avLst/>
          </a:prstGeom>
          <a:noFill/>
        </p:spPr>
      </p:pic>
    </p:spTree>
    <p:extLst>
      <p:ext uri="{BB962C8B-B14F-4D97-AF65-F5344CB8AC3E}">
        <p14:creationId xmlns:p14="http://schemas.microsoft.com/office/powerpoint/2010/main" val="866284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642939" y="184842"/>
            <a:ext cx="2171700" cy="646331"/>
          </a:xfrm>
          <a:prstGeom prst="rect">
            <a:avLst/>
          </a:prstGeom>
          <a:noFill/>
        </p:spPr>
        <p:txBody>
          <a:bodyPr wrap="square" rtlCol="0">
            <a:spAutoFit/>
          </a:bodyPr>
          <a:lstStyle/>
          <a:p>
            <a:r>
              <a:rPr lang="es-ES" sz="3600" dirty="0" smtClean="0"/>
              <a:t>Etiología: </a:t>
            </a:r>
            <a:endParaRPr lang="es-ES" sz="3600" dirty="0"/>
          </a:p>
        </p:txBody>
      </p:sp>
      <p:sp>
        <p:nvSpPr>
          <p:cNvPr id="5" name="CuadroTexto 4"/>
          <p:cNvSpPr txBox="1"/>
          <p:nvPr/>
        </p:nvSpPr>
        <p:spPr>
          <a:xfrm>
            <a:off x="385763" y="1196625"/>
            <a:ext cx="9187215" cy="4955203"/>
          </a:xfrm>
          <a:prstGeom prst="rect">
            <a:avLst/>
          </a:prstGeom>
          <a:noFill/>
        </p:spPr>
        <p:txBody>
          <a:bodyPr wrap="square" rtlCol="0">
            <a:spAutoFit/>
          </a:bodyPr>
          <a:lstStyle/>
          <a:p>
            <a:r>
              <a:rPr lang="es-ES" sz="2400" dirty="0" smtClean="0"/>
              <a:t>La causa mas frecuente de anemia ferropénica en el niño entre 6 meses y 2 años es el aporte insuficiente de hierro en la dieta</a:t>
            </a:r>
          </a:p>
          <a:p>
            <a:r>
              <a:rPr lang="es-ES" sz="2400" dirty="0" smtClean="0"/>
              <a:t>Las causas son: </a:t>
            </a:r>
          </a:p>
          <a:p>
            <a:r>
              <a:rPr lang="es-ES" sz="2400" dirty="0" smtClean="0"/>
              <a:t>-La ligadura precoz del cordón umbilical</a:t>
            </a:r>
          </a:p>
          <a:p>
            <a:r>
              <a:rPr lang="es-ES" sz="2400" dirty="0" smtClean="0"/>
              <a:t>-</a:t>
            </a:r>
            <a:r>
              <a:rPr lang="es-ES" sz="2400" dirty="0"/>
              <a:t>B</a:t>
            </a:r>
            <a:r>
              <a:rPr lang="es-ES" sz="2400" dirty="0" smtClean="0"/>
              <a:t>reve duración de LME </a:t>
            </a:r>
          </a:p>
          <a:p>
            <a:r>
              <a:rPr lang="es-ES" sz="2400" dirty="0" smtClean="0"/>
              <a:t>-Altos requerimientos que impone al rápido crecimiento</a:t>
            </a:r>
          </a:p>
          <a:p>
            <a:r>
              <a:rPr lang="es-ES" sz="2400" dirty="0" smtClean="0"/>
              <a:t>-Introducción precoz de leche de vaca fluida o evaporada no fortificada </a:t>
            </a:r>
          </a:p>
          <a:p>
            <a:r>
              <a:rPr lang="es-ES" sz="2400" dirty="0" smtClean="0"/>
              <a:t>–Dietas con baja disponibilidad de hierro</a:t>
            </a:r>
          </a:p>
          <a:p>
            <a:r>
              <a:rPr lang="es-ES" sz="2400" dirty="0" smtClean="0"/>
              <a:t>-Infecciones recurrentes</a:t>
            </a:r>
          </a:p>
          <a:p>
            <a:r>
              <a:rPr lang="es-ES" sz="2400" dirty="0" smtClean="0"/>
              <a:t>-</a:t>
            </a:r>
            <a:r>
              <a:rPr lang="es-ES" sz="2400" dirty="0"/>
              <a:t>I</a:t>
            </a:r>
            <a:r>
              <a:rPr lang="es-ES" sz="2400" dirty="0" smtClean="0"/>
              <a:t>ntroducción tardía, poca frecuencia y pequeñas porciones de carnes en la dieta.</a:t>
            </a:r>
          </a:p>
          <a:p>
            <a:endParaRPr lang="es-ES" sz="2800" dirty="0"/>
          </a:p>
        </p:txBody>
      </p:sp>
      <p:pic>
        <p:nvPicPr>
          <p:cNvPr id="3074" name="Picture 2" descr="I:\anemia.jpeg"/>
          <p:cNvPicPr>
            <a:picLocks noChangeAspect="1" noChangeArrowheads="1"/>
          </p:cNvPicPr>
          <p:nvPr/>
        </p:nvPicPr>
        <p:blipFill>
          <a:blip r:embed="rId3"/>
          <a:srcRect/>
          <a:stretch>
            <a:fillRect/>
          </a:stretch>
        </p:blipFill>
        <p:spPr bwMode="auto">
          <a:xfrm>
            <a:off x="9725025" y="0"/>
            <a:ext cx="2466975" cy="184785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471489" y="557209"/>
            <a:ext cx="3414712" cy="646331"/>
          </a:xfrm>
          <a:prstGeom prst="rect">
            <a:avLst/>
          </a:prstGeom>
          <a:noFill/>
        </p:spPr>
        <p:txBody>
          <a:bodyPr wrap="square" rtlCol="0">
            <a:spAutoFit/>
          </a:bodyPr>
          <a:lstStyle/>
          <a:p>
            <a:r>
              <a:rPr lang="es-ES" sz="3600" dirty="0" smtClean="0"/>
              <a:t>Consecuencias: </a:t>
            </a:r>
            <a:endParaRPr lang="es-ES" sz="3600" dirty="0"/>
          </a:p>
        </p:txBody>
      </p:sp>
      <p:sp>
        <p:nvSpPr>
          <p:cNvPr id="6" name="CuadroTexto 5"/>
          <p:cNvSpPr txBox="1"/>
          <p:nvPr/>
        </p:nvSpPr>
        <p:spPr>
          <a:xfrm>
            <a:off x="471489" y="1957386"/>
            <a:ext cx="10372724" cy="2862322"/>
          </a:xfrm>
          <a:prstGeom prst="rect">
            <a:avLst/>
          </a:prstGeom>
          <a:noFill/>
        </p:spPr>
        <p:txBody>
          <a:bodyPr wrap="square" rtlCol="0">
            <a:spAutoFit/>
          </a:bodyPr>
          <a:lstStyle/>
          <a:p>
            <a:r>
              <a:rPr lang="es-ES" sz="3600" dirty="0" smtClean="0"/>
              <a:t>-</a:t>
            </a:r>
            <a:r>
              <a:rPr lang="es-ES" sz="3600" dirty="0"/>
              <a:t>A</a:t>
            </a:r>
            <a:r>
              <a:rPr lang="es-ES" sz="3600" dirty="0" smtClean="0"/>
              <a:t>lteraciones en el desarrollo cognitivo</a:t>
            </a:r>
          </a:p>
          <a:p>
            <a:r>
              <a:rPr lang="es-ES" sz="3600" dirty="0" smtClean="0"/>
              <a:t>-impacto negativo sobre el desarrollo psicomotor </a:t>
            </a:r>
          </a:p>
          <a:p>
            <a:r>
              <a:rPr lang="es-ES" sz="3600" dirty="0" smtClean="0"/>
              <a:t>-Menor rendimiento  escolar en etapas posteriores de la vida</a:t>
            </a:r>
          </a:p>
          <a:p>
            <a:r>
              <a:rPr lang="es-ES" sz="3600" dirty="0" smtClean="0"/>
              <a:t>-Menor actividad física </a:t>
            </a:r>
            <a:endParaRPr lang="es-ES" sz="3600" dirty="0"/>
          </a:p>
        </p:txBody>
      </p:sp>
      <p:pic>
        <p:nvPicPr>
          <p:cNvPr id="4098" name="Picture 2" descr="I:\anemia.jpeg"/>
          <p:cNvPicPr>
            <a:picLocks noChangeAspect="1" noChangeArrowheads="1"/>
          </p:cNvPicPr>
          <p:nvPr/>
        </p:nvPicPr>
        <p:blipFill>
          <a:blip r:embed="rId2"/>
          <a:srcRect/>
          <a:stretch>
            <a:fillRect/>
          </a:stretch>
        </p:blipFill>
        <p:spPr bwMode="auto">
          <a:xfrm>
            <a:off x="9725025" y="0"/>
            <a:ext cx="2466975" cy="1847850"/>
          </a:xfrm>
          <a:prstGeom prst="rect">
            <a:avLst/>
          </a:prstGeom>
          <a:noFill/>
        </p:spPr>
      </p:pic>
    </p:spTree>
    <p:extLst>
      <p:ext uri="{BB962C8B-B14F-4D97-AF65-F5344CB8AC3E}">
        <p14:creationId xmlns:p14="http://schemas.microsoft.com/office/powerpoint/2010/main" val="27146993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5 Marcador de número de diapositiva"/>
          <p:cNvSpPr>
            <a:spLocks noGrp="1"/>
          </p:cNvSpPr>
          <p:nvPr>
            <p:ph type="sldNum" sz="quarter" idx="12"/>
          </p:nvPr>
        </p:nvSpPr>
        <p:spPr>
          <a:noFill/>
        </p:spPr>
        <p:txBody>
          <a:bodyPr/>
          <a:lstStyle/>
          <a:p>
            <a:fld id="{A6A9FD21-F1BA-4ED8-BBF8-D0BAF3F42D48}" type="slidenum">
              <a:rPr lang="es-ES" smtClean="0">
                <a:latin typeface="Arial" charset="0"/>
              </a:rPr>
              <a:pPr/>
              <a:t>5</a:t>
            </a:fld>
            <a:endParaRPr lang="es-ES" smtClean="0">
              <a:latin typeface="Arial" charset="0"/>
            </a:endParaRPr>
          </a:p>
        </p:txBody>
      </p:sp>
      <p:sp>
        <p:nvSpPr>
          <p:cNvPr id="11269" name="Line 10"/>
          <p:cNvSpPr>
            <a:spLocks noChangeShapeType="1"/>
          </p:cNvSpPr>
          <p:nvPr/>
        </p:nvSpPr>
        <p:spPr bwMode="auto">
          <a:xfrm>
            <a:off x="5958417" y="4662489"/>
            <a:ext cx="0" cy="269875"/>
          </a:xfrm>
          <a:prstGeom prst="line">
            <a:avLst/>
          </a:prstGeom>
          <a:noFill/>
          <a:ln w="9525">
            <a:noFill/>
            <a:round/>
            <a:headEnd/>
            <a:tailEnd type="triangle" w="med" len="med"/>
          </a:ln>
        </p:spPr>
        <p:txBody>
          <a:bodyPr/>
          <a:lstStyle/>
          <a:p>
            <a:endParaRPr lang="es-ES"/>
          </a:p>
        </p:txBody>
      </p:sp>
      <p:sp>
        <p:nvSpPr>
          <p:cNvPr id="3" name="CuadroTexto 2"/>
          <p:cNvSpPr txBox="1"/>
          <p:nvPr/>
        </p:nvSpPr>
        <p:spPr>
          <a:xfrm>
            <a:off x="414337" y="400045"/>
            <a:ext cx="8628063" cy="954107"/>
          </a:xfrm>
          <a:prstGeom prst="rect">
            <a:avLst/>
          </a:prstGeom>
          <a:noFill/>
        </p:spPr>
        <p:txBody>
          <a:bodyPr wrap="square" rtlCol="0">
            <a:spAutoFit/>
          </a:bodyPr>
          <a:lstStyle/>
          <a:p>
            <a:pPr algn="ctr"/>
            <a:r>
              <a:rPr lang="es-ES" sz="2800" dirty="0" smtClean="0"/>
              <a:t>Relación entre la prematuridad , el bajo peso al nacer y la deficiencia de hierro</a:t>
            </a:r>
            <a:r>
              <a:rPr lang="es-ES" dirty="0" smtClean="0"/>
              <a:t>.</a:t>
            </a:r>
            <a:endParaRPr lang="es-ES" dirty="0"/>
          </a:p>
        </p:txBody>
      </p:sp>
      <p:sp>
        <p:nvSpPr>
          <p:cNvPr id="4" name="CuadroTexto 3"/>
          <p:cNvSpPr txBox="1"/>
          <p:nvPr/>
        </p:nvSpPr>
        <p:spPr>
          <a:xfrm>
            <a:off x="414337" y="2043113"/>
            <a:ext cx="11201401" cy="3539430"/>
          </a:xfrm>
          <a:prstGeom prst="rect">
            <a:avLst/>
          </a:prstGeom>
          <a:noFill/>
        </p:spPr>
        <p:txBody>
          <a:bodyPr wrap="square" rtlCol="0">
            <a:spAutoFit/>
          </a:bodyPr>
          <a:lstStyle/>
          <a:p>
            <a:r>
              <a:rPr lang="es-ES" sz="2800" dirty="0" smtClean="0"/>
              <a:t>Los niños que nacen con bajo  peso son mas susceptibles a la deficiencia de hierro debido a las reservas  disminuidas de este nutriente y al aumento de la demanda de una mas rápida velocidad de crecimiento. En el prematuro esta situación se hace mas critica porque durante el embarazo la mayor acumulación de hierro  en el feto ocurre en el tercer trimestre. Ambos grupos presentaran  una situación mas vulnerables en relación con la deficiencia de hierro exógeno a partir de los dos meses.</a:t>
            </a:r>
            <a:endParaRPr lang="es-ES" sz="2800" dirty="0"/>
          </a:p>
        </p:txBody>
      </p:sp>
      <p:pic>
        <p:nvPicPr>
          <p:cNvPr id="5122" name="Picture 2" descr="I:\anemia.jpeg"/>
          <p:cNvPicPr>
            <a:picLocks noChangeAspect="1" noChangeArrowheads="1"/>
          </p:cNvPicPr>
          <p:nvPr/>
        </p:nvPicPr>
        <p:blipFill>
          <a:blip r:embed="rId3"/>
          <a:srcRect/>
          <a:stretch>
            <a:fillRect/>
          </a:stretch>
        </p:blipFill>
        <p:spPr bwMode="auto">
          <a:xfrm>
            <a:off x="9725025" y="0"/>
            <a:ext cx="2466975" cy="184785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5 Marcador de número de diapositiva"/>
          <p:cNvSpPr>
            <a:spLocks noGrp="1"/>
          </p:cNvSpPr>
          <p:nvPr>
            <p:ph type="sldNum" sz="quarter" idx="12"/>
          </p:nvPr>
        </p:nvSpPr>
        <p:spPr>
          <a:noFill/>
        </p:spPr>
        <p:txBody>
          <a:bodyPr/>
          <a:lstStyle/>
          <a:p>
            <a:fld id="{EFB43A4F-2ACA-4B50-B71B-930B92C7AC14}" type="slidenum">
              <a:rPr lang="es-ES" smtClean="0">
                <a:latin typeface="Arial" charset="0"/>
              </a:rPr>
              <a:pPr/>
              <a:t>6</a:t>
            </a:fld>
            <a:endParaRPr lang="es-ES" smtClean="0">
              <a:latin typeface="Arial" charset="0"/>
            </a:endParaRPr>
          </a:p>
        </p:txBody>
      </p:sp>
      <p:sp>
        <p:nvSpPr>
          <p:cNvPr id="15365" name="Line 4"/>
          <p:cNvSpPr>
            <a:spLocks noChangeShapeType="1"/>
          </p:cNvSpPr>
          <p:nvPr/>
        </p:nvSpPr>
        <p:spPr bwMode="auto">
          <a:xfrm>
            <a:off x="5958417" y="4662489"/>
            <a:ext cx="0" cy="269875"/>
          </a:xfrm>
          <a:prstGeom prst="line">
            <a:avLst/>
          </a:prstGeom>
          <a:noFill/>
          <a:ln w="9525">
            <a:noFill/>
            <a:round/>
            <a:headEnd/>
            <a:tailEnd type="triangle" w="med" len="med"/>
          </a:ln>
        </p:spPr>
        <p:txBody>
          <a:bodyPr/>
          <a:lstStyle/>
          <a:p>
            <a:endParaRPr lang="es-ES"/>
          </a:p>
        </p:txBody>
      </p:sp>
      <p:sp>
        <p:nvSpPr>
          <p:cNvPr id="3" name="Título 2"/>
          <p:cNvSpPr>
            <a:spLocks noGrp="1"/>
          </p:cNvSpPr>
          <p:nvPr>
            <p:ph type="title"/>
          </p:nvPr>
        </p:nvSpPr>
        <p:spPr>
          <a:xfrm>
            <a:off x="748055" y="534109"/>
            <a:ext cx="5143500" cy="757238"/>
          </a:xfrm>
        </p:spPr>
        <p:txBody>
          <a:bodyPr>
            <a:normAutofit/>
          </a:bodyPr>
          <a:lstStyle/>
          <a:p>
            <a:r>
              <a:rPr lang="es-ES" dirty="0" smtClean="0">
                <a:solidFill>
                  <a:schemeClr val="tx1"/>
                </a:solidFill>
              </a:rPr>
              <a:t>Manifestaciones clínicas </a:t>
            </a:r>
            <a:endParaRPr lang="es-ES" dirty="0">
              <a:solidFill>
                <a:schemeClr val="tx1"/>
              </a:solidFill>
            </a:endParaRPr>
          </a:p>
        </p:txBody>
      </p:sp>
      <p:sp>
        <p:nvSpPr>
          <p:cNvPr id="4" name="CuadroTexto 3"/>
          <p:cNvSpPr txBox="1"/>
          <p:nvPr/>
        </p:nvSpPr>
        <p:spPr>
          <a:xfrm>
            <a:off x="414339" y="1862670"/>
            <a:ext cx="6031617" cy="4154984"/>
          </a:xfrm>
          <a:prstGeom prst="rect">
            <a:avLst/>
          </a:prstGeom>
          <a:noFill/>
        </p:spPr>
        <p:txBody>
          <a:bodyPr wrap="square" rtlCol="0">
            <a:spAutoFit/>
          </a:bodyPr>
          <a:lstStyle/>
          <a:p>
            <a:r>
              <a:rPr lang="es-ES" sz="2400" dirty="0" smtClean="0"/>
              <a:t>Dependen de la severidad, la velocidad de instalación y los mecanismos de compensación del organismo. </a:t>
            </a:r>
          </a:p>
          <a:p>
            <a:r>
              <a:rPr lang="es-ES" sz="2400" dirty="0" smtClean="0"/>
              <a:t>-Palidez</a:t>
            </a:r>
          </a:p>
          <a:p>
            <a:r>
              <a:rPr lang="es-ES" sz="2400" dirty="0" smtClean="0"/>
              <a:t>-Astenia </a:t>
            </a:r>
          </a:p>
          <a:p>
            <a:r>
              <a:rPr lang="es-ES" sz="2400" dirty="0" smtClean="0"/>
              <a:t>-Anorexia</a:t>
            </a:r>
          </a:p>
          <a:p>
            <a:r>
              <a:rPr lang="es-ES" sz="2400" dirty="0" smtClean="0"/>
              <a:t>-Palpitaciones </a:t>
            </a:r>
          </a:p>
          <a:p>
            <a:r>
              <a:rPr lang="es-ES" sz="2400" dirty="0" smtClean="0"/>
              <a:t>-Vértigos </a:t>
            </a:r>
          </a:p>
          <a:p>
            <a:r>
              <a:rPr lang="es-ES" sz="2400" dirty="0" smtClean="0"/>
              <a:t>-Acufenos </a:t>
            </a:r>
          </a:p>
          <a:p>
            <a:r>
              <a:rPr lang="es-ES" sz="2400" dirty="0" smtClean="0"/>
              <a:t>-Cefalea</a:t>
            </a:r>
          </a:p>
          <a:p>
            <a:r>
              <a:rPr lang="es-ES" sz="2400" dirty="0" smtClean="0"/>
              <a:t>  </a:t>
            </a:r>
            <a:endParaRPr lang="es-ES" sz="2400" dirty="0"/>
          </a:p>
        </p:txBody>
      </p:sp>
      <p:pic>
        <p:nvPicPr>
          <p:cNvPr id="6147" name="Picture 3" descr="I:\ferropenia-infantil-23.05.2015.jpg"/>
          <p:cNvPicPr>
            <a:picLocks noChangeAspect="1" noChangeArrowheads="1"/>
          </p:cNvPicPr>
          <p:nvPr/>
        </p:nvPicPr>
        <p:blipFill>
          <a:blip r:embed="rId3"/>
          <a:srcRect/>
          <a:stretch>
            <a:fillRect/>
          </a:stretch>
        </p:blipFill>
        <p:spPr bwMode="auto">
          <a:xfrm>
            <a:off x="6680200" y="0"/>
            <a:ext cx="5511800" cy="68580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85762" y="801515"/>
            <a:ext cx="6737527" cy="5091285"/>
          </a:xfrm>
          <a:prstGeom prst="rect">
            <a:avLst/>
          </a:prstGeom>
          <a:noFill/>
        </p:spPr>
        <p:txBody>
          <a:bodyPr wrap="square" rtlCol="0">
            <a:spAutoFit/>
          </a:bodyPr>
          <a:lstStyle/>
          <a:p>
            <a:r>
              <a:rPr lang="es-ES" sz="2000" dirty="0" smtClean="0"/>
              <a:t>Manifestaciones no hematológicas del déficit de hierro se pueden presentar incluso en ausencia de anemia: </a:t>
            </a:r>
          </a:p>
          <a:p>
            <a:r>
              <a:rPr lang="es-ES" sz="2000" dirty="0" smtClean="0"/>
              <a:t>-Fragilidad del cabello</a:t>
            </a:r>
          </a:p>
          <a:p>
            <a:r>
              <a:rPr lang="es-ES" sz="2000" dirty="0" smtClean="0"/>
              <a:t>-</a:t>
            </a:r>
            <a:r>
              <a:rPr lang="es-ES" sz="2000" dirty="0" err="1" smtClean="0"/>
              <a:t>Coiloniquia</a:t>
            </a:r>
            <a:r>
              <a:rPr lang="es-ES" sz="2000" dirty="0" smtClean="0"/>
              <a:t> (uñas cuchara)</a:t>
            </a:r>
          </a:p>
          <a:p>
            <a:r>
              <a:rPr lang="es-ES" sz="2000" dirty="0" smtClean="0"/>
              <a:t>-</a:t>
            </a:r>
            <a:r>
              <a:rPr lang="es-ES" sz="2000" dirty="0" err="1" smtClean="0"/>
              <a:t>Queilosis</a:t>
            </a:r>
            <a:r>
              <a:rPr lang="es-ES" sz="2000" dirty="0" smtClean="0"/>
              <a:t> angular (boquera)</a:t>
            </a:r>
          </a:p>
          <a:p>
            <a:r>
              <a:rPr lang="es-ES" sz="2000" dirty="0" smtClean="0"/>
              <a:t>-Glositis</a:t>
            </a:r>
          </a:p>
          <a:p>
            <a:r>
              <a:rPr lang="es-ES" sz="2000" dirty="0" smtClean="0"/>
              <a:t>-Gastritis atrófica</a:t>
            </a:r>
          </a:p>
          <a:p>
            <a:r>
              <a:rPr lang="es-ES" sz="2000" dirty="0" smtClean="0"/>
              <a:t>-Enteritis exudativa </a:t>
            </a:r>
          </a:p>
          <a:p>
            <a:r>
              <a:rPr lang="es-ES" sz="2000" dirty="0" smtClean="0"/>
              <a:t>-Pobre tolerancia al frio</a:t>
            </a:r>
          </a:p>
          <a:p>
            <a:r>
              <a:rPr lang="es-ES" sz="2000" dirty="0" smtClean="0"/>
              <a:t>-Somnolencia </a:t>
            </a:r>
          </a:p>
          <a:p>
            <a:r>
              <a:rPr lang="es-ES" sz="2000" dirty="0" smtClean="0"/>
              <a:t>-Irritabilidad</a:t>
            </a:r>
          </a:p>
          <a:p>
            <a:r>
              <a:rPr lang="es-ES" sz="2000" dirty="0" smtClean="0"/>
              <a:t>-Baja capacidad de concentración</a:t>
            </a:r>
          </a:p>
          <a:p>
            <a:r>
              <a:rPr lang="es-ES" sz="2000" dirty="0" smtClean="0"/>
              <a:t>-Disminución de memoria y atención, parestesias, </a:t>
            </a:r>
            <a:r>
              <a:rPr lang="es-ES" sz="2000" dirty="0" err="1" smtClean="0"/>
              <a:t>papiledema</a:t>
            </a:r>
            <a:r>
              <a:rPr lang="es-ES" sz="2000" dirty="0" smtClean="0"/>
              <a:t>, </a:t>
            </a:r>
          </a:p>
          <a:p>
            <a:r>
              <a:rPr lang="es-ES" sz="2000" dirty="0" smtClean="0"/>
              <a:t>-Pica (alteración del apetito) con ingestión de hielo </a:t>
            </a:r>
          </a:p>
          <a:p>
            <a:r>
              <a:rPr lang="es-ES" sz="2000" dirty="0" smtClean="0"/>
              <a:t>o tierra y otras sustancias no alimenticias</a:t>
            </a:r>
            <a:r>
              <a:rPr lang="es-ES" sz="2400" dirty="0" smtClean="0"/>
              <a:t>.</a:t>
            </a:r>
            <a:endParaRPr lang="es-ES" sz="2400" dirty="0"/>
          </a:p>
        </p:txBody>
      </p:sp>
      <p:sp>
        <p:nvSpPr>
          <p:cNvPr id="4" name="Título 2"/>
          <p:cNvSpPr>
            <a:spLocks noGrp="1"/>
          </p:cNvSpPr>
          <p:nvPr>
            <p:ph type="title"/>
          </p:nvPr>
        </p:nvSpPr>
        <p:spPr>
          <a:xfrm>
            <a:off x="7597424" y="451555"/>
            <a:ext cx="4064001" cy="817214"/>
          </a:xfrm>
        </p:spPr>
        <p:txBody>
          <a:bodyPr>
            <a:normAutofit/>
          </a:bodyPr>
          <a:lstStyle/>
          <a:p>
            <a:r>
              <a:rPr lang="es-ES" sz="2800" dirty="0" smtClean="0">
                <a:solidFill>
                  <a:schemeClr val="tx1"/>
                </a:solidFill>
              </a:rPr>
              <a:t>Manifestaciones clínicas </a:t>
            </a:r>
            <a:endParaRPr lang="es-ES" sz="2800" dirty="0">
              <a:solidFill>
                <a:schemeClr val="tx1"/>
              </a:solidFill>
            </a:endParaRPr>
          </a:p>
        </p:txBody>
      </p:sp>
      <p:pic>
        <p:nvPicPr>
          <p:cNvPr id="7170" name="Picture 2" descr="I:\Anemia-ferropénica.png"/>
          <p:cNvPicPr>
            <a:picLocks noChangeAspect="1" noChangeArrowheads="1"/>
          </p:cNvPicPr>
          <p:nvPr/>
        </p:nvPicPr>
        <p:blipFill>
          <a:blip r:embed="rId2"/>
          <a:srcRect/>
          <a:stretch>
            <a:fillRect/>
          </a:stretch>
        </p:blipFill>
        <p:spPr bwMode="auto">
          <a:xfrm>
            <a:off x="7194902" y="1433687"/>
            <a:ext cx="4714875" cy="3798711"/>
          </a:xfrm>
          <a:prstGeom prst="rect">
            <a:avLst/>
          </a:prstGeom>
          <a:noFill/>
        </p:spPr>
      </p:pic>
    </p:spTree>
    <p:extLst>
      <p:ext uri="{BB962C8B-B14F-4D97-AF65-F5344CB8AC3E}">
        <p14:creationId xmlns:p14="http://schemas.microsoft.com/office/powerpoint/2010/main" val="1793081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4325" y="342900"/>
            <a:ext cx="2828925" cy="628650"/>
          </a:xfrm>
        </p:spPr>
        <p:txBody>
          <a:bodyPr>
            <a:normAutofit fontScale="90000"/>
          </a:bodyPr>
          <a:lstStyle/>
          <a:p>
            <a:r>
              <a:rPr lang="es-ES" dirty="0" smtClean="0">
                <a:solidFill>
                  <a:schemeClr val="tx1"/>
                </a:solidFill>
              </a:rPr>
              <a:t>  Diagnóstico: </a:t>
            </a:r>
            <a:endParaRPr lang="es-ES" dirty="0">
              <a:solidFill>
                <a:schemeClr val="tx1"/>
              </a:solidFill>
            </a:endParaRPr>
          </a:p>
        </p:txBody>
      </p:sp>
      <p:sp>
        <p:nvSpPr>
          <p:cNvPr id="3" name="Marcador de contenido 2"/>
          <p:cNvSpPr>
            <a:spLocks noGrp="1"/>
          </p:cNvSpPr>
          <p:nvPr>
            <p:ph idx="1"/>
          </p:nvPr>
        </p:nvSpPr>
        <p:spPr>
          <a:xfrm>
            <a:off x="314325" y="971550"/>
            <a:ext cx="11058525" cy="5169825"/>
          </a:xfrm>
        </p:spPr>
        <p:txBody>
          <a:bodyPr>
            <a:normAutofit/>
          </a:bodyPr>
          <a:lstStyle/>
          <a:p>
            <a:r>
              <a:rPr lang="es-ES" sz="2400" dirty="0" smtClean="0"/>
              <a:t>Interrogatorio: historia dietética: duración de Lactancia  materna exclusiva y complementada, consumo de alimentos ricos en hierro, consumo de alimentos favorecedores de la absorción del hierro, antecedentes de parasitismo, antecedentes de enfermedades crónicas y hereditarias para un diagnostico diferencial. </a:t>
            </a:r>
          </a:p>
          <a:p>
            <a:r>
              <a:rPr lang="es-ES" sz="2400" dirty="0" smtClean="0"/>
              <a:t> Determinación de hemoglobina</a:t>
            </a:r>
            <a:endParaRPr lang="es-ES" sz="2400" dirty="0"/>
          </a:p>
        </p:txBody>
      </p:sp>
      <p:graphicFrame>
        <p:nvGraphicFramePr>
          <p:cNvPr id="4" name="Tabla 3"/>
          <p:cNvGraphicFramePr>
            <a:graphicFrameLocks noGrp="1"/>
          </p:cNvGraphicFramePr>
          <p:nvPr>
            <p:extLst>
              <p:ext uri="{D42A27DB-BD31-4B8C-83A1-F6EECF244321}">
                <p14:modId xmlns:p14="http://schemas.microsoft.com/office/powerpoint/2010/main" val="2582461514"/>
              </p:ext>
            </p:extLst>
          </p:nvPr>
        </p:nvGraphicFramePr>
        <p:xfrm>
          <a:off x="700087" y="3743324"/>
          <a:ext cx="9459912" cy="2600324"/>
        </p:xfrm>
        <a:graphic>
          <a:graphicData uri="http://schemas.openxmlformats.org/drawingml/2006/table">
            <a:tbl>
              <a:tblPr firstRow="1" bandRow="1">
                <a:tableStyleId>{5C22544A-7EE6-4342-B048-85BDC9FD1C3A}</a:tableStyleId>
              </a:tblPr>
              <a:tblGrid>
                <a:gridCol w="3153304">
                  <a:extLst>
                    <a:ext uri="{9D8B030D-6E8A-4147-A177-3AD203B41FA5}">
                      <a16:colId xmlns:a16="http://schemas.microsoft.com/office/drawing/2014/main" xmlns="" val="1926807818"/>
                    </a:ext>
                  </a:extLst>
                </a:gridCol>
                <a:gridCol w="3153304">
                  <a:extLst>
                    <a:ext uri="{9D8B030D-6E8A-4147-A177-3AD203B41FA5}">
                      <a16:colId xmlns:a16="http://schemas.microsoft.com/office/drawing/2014/main" xmlns="" val="3237580726"/>
                    </a:ext>
                  </a:extLst>
                </a:gridCol>
                <a:gridCol w="3153304">
                  <a:extLst>
                    <a:ext uri="{9D8B030D-6E8A-4147-A177-3AD203B41FA5}">
                      <a16:colId xmlns:a16="http://schemas.microsoft.com/office/drawing/2014/main" xmlns="" val="3352621874"/>
                    </a:ext>
                  </a:extLst>
                </a:gridCol>
              </a:tblGrid>
              <a:tr h="427818">
                <a:tc>
                  <a:txBody>
                    <a:bodyPr/>
                    <a:lstStyle/>
                    <a:p>
                      <a:pPr algn="ctr"/>
                      <a:r>
                        <a:rPr lang="es-ES" dirty="0" smtClean="0"/>
                        <a:t>Edad </a:t>
                      </a:r>
                      <a:endParaRPr lang="es-ES" dirty="0"/>
                    </a:p>
                  </a:txBody>
                  <a:tcPr/>
                </a:tc>
                <a:tc>
                  <a:txBody>
                    <a:bodyPr/>
                    <a:lstStyle/>
                    <a:p>
                      <a:pPr algn="ctr"/>
                      <a:r>
                        <a:rPr lang="es-ES" dirty="0" smtClean="0"/>
                        <a:t>Hemoglobina</a:t>
                      </a:r>
                      <a:r>
                        <a:rPr lang="es-ES" baseline="0" dirty="0" smtClean="0"/>
                        <a:t> (g/dl)</a:t>
                      </a:r>
                      <a:endParaRPr lang="es-ES" dirty="0"/>
                    </a:p>
                  </a:txBody>
                  <a:tcPr/>
                </a:tc>
                <a:tc>
                  <a:txBody>
                    <a:bodyPr/>
                    <a:lstStyle/>
                    <a:p>
                      <a:pPr algn="ctr"/>
                      <a:r>
                        <a:rPr lang="es-ES" dirty="0" smtClean="0"/>
                        <a:t>Hematocrito</a:t>
                      </a:r>
                      <a:endParaRPr lang="es-ES" dirty="0"/>
                    </a:p>
                  </a:txBody>
                  <a:tcPr/>
                </a:tc>
                <a:extLst>
                  <a:ext uri="{0D108BD9-81ED-4DB2-BD59-A6C34878D82A}">
                    <a16:rowId xmlns:a16="http://schemas.microsoft.com/office/drawing/2014/main" xmlns="" val="3523180798"/>
                  </a:ext>
                </a:extLst>
              </a:tr>
              <a:tr h="427818">
                <a:tc>
                  <a:txBody>
                    <a:bodyPr/>
                    <a:lstStyle/>
                    <a:p>
                      <a:pPr algn="ctr"/>
                      <a:r>
                        <a:rPr lang="es-ES" dirty="0" smtClean="0"/>
                        <a:t> 6 meses a 5 años </a:t>
                      </a:r>
                      <a:endParaRPr lang="es-ES" dirty="0"/>
                    </a:p>
                  </a:txBody>
                  <a:tcPr/>
                </a:tc>
                <a:tc>
                  <a:txBody>
                    <a:bodyPr/>
                    <a:lstStyle/>
                    <a:p>
                      <a:pPr algn="ctr"/>
                      <a:r>
                        <a:rPr lang="es-ES" dirty="0" smtClean="0"/>
                        <a:t>&lt; 11,0</a:t>
                      </a:r>
                      <a:endParaRPr lang="es-ES" dirty="0"/>
                    </a:p>
                  </a:txBody>
                  <a:tcPr/>
                </a:tc>
                <a:tc>
                  <a:txBody>
                    <a:bodyPr/>
                    <a:lstStyle/>
                    <a:p>
                      <a:pPr algn="ctr"/>
                      <a:r>
                        <a:rPr lang="es-ES" dirty="0" smtClean="0"/>
                        <a:t>&lt;33</a:t>
                      </a:r>
                      <a:endParaRPr lang="es-ES" dirty="0"/>
                    </a:p>
                  </a:txBody>
                  <a:tcPr/>
                </a:tc>
                <a:extLst>
                  <a:ext uri="{0D108BD9-81ED-4DB2-BD59-A6C34878D82A}">
                    <a16:rowId xmlns:a16="http://schemas.microsoft.com/office/drawing/2014/main" xmlns="" val="3362988097"/>
                  </a:ext>
                </a:extLst>
              </a:tr>
              <a:tr h="427818">
                <a:tc>
                  <a:txBody>
                    <a:bodyPr/>
                    <a:lstStyle/>
                    <a:p>
                      <a:pPr algn="ctr"/>
                      <a:r>
                        <a:rPr lang="es-ES" dirty="0" smtClean="0"/>
                        <a:t> Niños</a:t>
                      </a:r>
                      <a:r>
                        <a:rPr lang="es-ES" baseline="0" dirty="0" smtClean="0"/>
                        <a:t> de </a:t>
                      </a:r>
                      <a:r>
                        <a:rPr lang="es-ES" dirty="0" smtClean="0"/>
                        <a:t>5 a 11 años</a:t>
                      </a:r>
                      <a:endParaRPr lang="es-ES" dirty="0"/>
                    </a:p>
                  </a:txBody>
                  <a:tcPr/>
                </a:tc>
                <a:tc>
                  <a:txBody>
                    <a:bodyPr/>
                    <a:lstStyle/>
                    <a:p>
                      <a:pPr algn="ctr"/>
                      <a:r>
                        <a:rPr lang="es-ES" dirty="0" smtClean="0"/>
                        <a:t>&lt;11,5</a:t>
                      </a:r>
                      <a:endParaRPr lang="es-ES" dirty="0"/>
                    </a:p>
                  </a:txBody>
                  <a:tcPr/>
                </a:tc>
                <a:tc>
                  <a:txBody>
                    <a:bodyPr/>
                    <a:lstStyle/>
                    <a:p>
                      <a:pPr algn="ctr"/>
                      <a:r>
                        <a:rPr lang="es-ES" dirty="0" smtClean="0"/>
                        <a:t>&lt;34</a:t>
                      </a:r>
                      <a:endParaRPr lang="es-ES" dirty="0"/>
                    </a:p>
                  </a:txBody>
                  <a:tcPr/>
                </a:tc>
                <a:extLst>
                  <a:ext uri="{0D108BD9-81ED-4DB2-BD59-A6C34878D82A}">
                    <a16:rowId xmlns:a16="http://schemas.microsoft.com/office/drawing/2014/main" xmlns="" val="2206785599"/>
                  </a:ext>
                </a:extLst>
              </a:tr>
              <a:tr h="427818">
                <a:tc>
                  <a:txBody>
                    <a:bodyPr/>
                    <a:lstStyle/>
                    <a:p>
                      <a:pPr algn="ctr"/>
                      <a:r>
                        <a:rPr lang="es-ES" dirty="0" smtClean="0"/>
                        <a:t>Niños de 12</a:t>
                      </a:r>
                      <a:r>
                        <a:rPr lang="es-ES" baseline="0" dirty="0" smtClean="0"/>
                        <a:t> a 14 años</a:t>
                      </a:r>
                      <a:endParaRPr lang="es-ES" dirty="0"/>
                    </a:p>
                  </a:txBody>
                  <a:tcPr/>
                </a:tc>
                <a:tc>
                  <a:txBody>
                    <a:bodyPr/>
                    <a:lstStyle/>
                    <a:p>
                      <a:pPr algn="ctr"/>
                      <a:r>
                        <a:rPr lang="es-ES" dirty="0" smtClean="0"/>
                        <a:t>&lt;12,0</a:t>
                      </a:r>
                      <a:endParaRPr lang="es-ES" dirty="0"/>
                    </a:p>
                  </a:txBody>
                  <a:tcPr/>
                </a:tc>
                <a:tc>
                  <a:txBody>
                    <a:bodyPr/>
                    <a:lstStyle/>
                    <a:p>
                      <a:pPr algn="ctr"/>
                      <a:r>
                        <a:rPr lang="es-ES" dirty="0" smtClean="0"/>
                        <a:t>&lt;36</a:t>
                      </a:r>
                      <a:endParaRPr lang="es-ES" dirty="0"/>
                    </a:p>
                  </a:txBody>
                  <a:tcPr/>
                </a:tc>
                <a:extLst>
                  <a:ext uri="{0D108BD9-81ED-4DB2-BD59-A6C34878D82A}">
                    <a16:rowId xmlns:a16="http://schemas.microsoft.com/office/drawing/2014/main" xmlns="" val="1018275675"/>
                  </a:ext>
                </a:extLst>
              </a:tr>
              <a:tr h="461234">
                <a:tc>
                  <a:txBody>
                    <a:bodyPr/>
                    <a:lstStyle/>
                    <a:p>
                      <a:pPr algn="ctr"/>
                      <a:r>
                        <a:rPr lang="es-ES" dirty="0" smtClean="0"/>
                        <a:t>Mujer a partir de los 15 </a:t>
                      </a:r>
                      <a:endParaRPr lang="es-ES" dirty="0"/>
                    </a:p>
                  </a:txBody>
                  <a:tcPr/>
                </a:tc>
                <a:tc>
                  <a:txBody>
                    <a:bodyPr/>
                    <a:lstStyle/>
                    <a:p>
                      <a:pPr algn="ctr"/>
                      <a:r>
                        <a:rPr lang="es-ES" dirty="0" smtClean="0"/>
                        <a:t>&lt;12,0</a:t>
                      </a:r>
                      <a:endParaRPr lang="es-ES" dirty="0"/>
                    </a:p>
                  </a:txBody>
                  <a:tcPr/>
                </a:tc>
                <a:tc>
                  <a:txBody>
                    <a:bodyPr/>
                    <a:lstStyle/>
                    <a:p>
                      <a:pPr algn="ctr"/>
                      <a:r>
                        <a:rPr lang="es-ES" dirty="0" smtClean="0"/>
                        <a:t>&lt;36</a:t>
                      </a:r>
                      <a:endParaRPr lang="es-ES" dirty="0"/>
                    </a:p>
                  </a:txBody>
                  <a:tcPr/>
                </a:tc>
                <a:extLst>
                  <a:ext uri="{0D108BD9-81ED-4DB2-BD59-A6C34878D82A}">
                    <a16:rowId xmlns:a16="http://schemas.microsoft.com/office/drawing/2014/main" xmlns="" val="1968231645"/>
                  </a:ext>
                </a:extLst>
              </a:tr>
              <a:tr h="427818">
                <a:tc>
                  <a:txBody>
                    <a:bodyPr/>
                    <a:lstStyle/>
                    <a:p>
                      <a:pPr algn="ctr"/>
                      <a:r>
                        <a:rPr lang="es-ES" dirty="0" smtClean="0"/>
                        <a:t>Varón a partir de los 15</a:t>
                      </a:r>
                      <a:endParaRPr lang="es-ES" dirty="0"/>
                    </a:p>
                  </a:txBody>
                  <a:tcPr/>
                </a:tc>
                <a:tc>
                  <a:txBody>
                    <a:bodyPr/>
                    <a:lstStyle/>
                    <a:p>
                      <a:pPr algn="ctr"/>
                      <a:r>
                        <a:rPr lang="es-ES" dirty="0" smtClean="0"/>
                        <a:t>&lt;13,0</a:t>
                      </a:r>
                      <a:endParaRPr lang="es-ES" dirty="0"/>
                    </a:p>
                  </a:txBody>
                  <a:tcPr/>
                </a:tc>
                <a:tc>
                  <a:txBody>
                    <a:bodyPr/>
                    <a:lstStyle/>
                    <a:p>
                      <a:pPr algn="ctr"/>
                      <a:r>
                        <a:rPr lang="es-ES" dirty="0" smtClean="0"/>
                        <a:t>&lt;39</a:t>
                      </a:r>
                      <a:endParaRPr lang="es-ES" dirty="0"/>
                    </a:p>
                  </a:txBody>
                  <a:tcPr/>
                </a:tc>
                <a:extLst>
                  <a:ext uri="{0D108BD9-81ED-4DB2-BD59-A6C34878D82A}">
                    <a16:rowId xmlns:a16="http://schemas.microsoft.com/office/drawing/2014/main" xmlns="" val="1003417064"/>
                  </a:ext>
                </a:extLst>
              </a:tr>
            </a:tbl>
          </a:graphicData>
        </a:graphic>
      </p:graphicFrame>
    </p:spTree>
    <p:extLst>
      <p:ext uri="{BB962C8B-B14F-4D97-AF65-F5344CB8AC3E}">
        <p14:creationId xmlns:p14="http://schemas.microsoft.com/office/powerpoint/2010/main" val="1905866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00800" y="1038581"/>
            <a:ext cx="5475111" cy="4628435"/>
          </a:xfrm>
          <a:solidFill>
            <a:srgbClr val="FFC000"/>
          </a:solidFill>
        </p:spPr>
        <p:txBody>
          <a:bodyPr>
            <a:normAutofit fontScale="90000"/>
          </a:bodyPr>
          <a:lstStyle/>
          <a:p>
            <a:r>
              <a:rPr lang="es-ES" sz="3100" dirty="0" smtClean="0">
                <a:solidFill>
                  <a:schemeClr val="tx1"/>
                </a:solidFill>
              </a:rPr>
              <a:t> </a:t>
            </a:r>
            <a:r>
              <a:rPr lang="es-ES" sz="2700" dirty="0" smtClean="0">
                <a:solidFill>
                  <a:schemeClr val="tx1"/>
                </a:solidFill>
              </a:rPr>
              <a:t>-Microcitos, Anisocitosis, hipocromía</a:t>
            </a:r>
            <a:br>
              <a:rPr lang="es-ES" sz="2700" dirty="0" smtClean="0">
                <a:solidFill>
                  <a:schemeClr val="tx1"/>
                </a:solidFill>
              </a:rPr>
            </a:br>
            <a:r>
              <a:rPr lang="es-ES" sz="2700" dirty="0" smtClean="0">
                <a:solidFill>
                  <a:schemeClr val="tx1"/>
                </a:solidFill>
              </a:rPr>
              <a:t>-Hemoglobina corpuscular media baja </a:t>
            </a:r>
            <a:br>
              <a:rPr lang="es-ES" sz="2700" dirty="0" smtClean="0">
                <a:solidFill>
                  <a:schemeClr val="tx1"/>
                </a:solidFill>
              </a:rPr>
            </a:br>
            <a:r>
              <a:rPr lang="es-ES" sz="2700" dirty="0" smtClean="0">
                <a:solidFill>
                  <a:schemeClr val="tx1"/>
                </a:solidFill>
              </a:rPr>
              <a:t>-Concentración hemoglobínica corpuscular media baja</a:t>
            </a:r>
            <a:br>
              <a:rPr lang="es-ES" sz="2700" dirty="0" smtClean="0">
                <a:solidFill>
                  <a:schemeClr val="tx1"/>
                </a:solidFill>
              </a:rPr>
            </a:br>
            <a:r>
              <a:rPr lang="es-ES" sz="2700" dirty="0" smtClean="0">
                <a:solidFill>
                  <a:schemeClr val="tx1"/>
                </a:solidFill>
              </a:rPr>
              <a:t> -Volumen corpuscular medio por debajo de valores de referencia para edad y sexo.</a:t>
            </a:r>
            <a:br>
              <a:rPr lang="es-ES" sz="2700" dirty="0" smtClean="0">
                <a:solidFill>
                  <a:schemeClr val="tx1"/>
                </a:solidFill>
              </a:rPr>
            </a:br>
            <a:r>
              <a:rPr lang="es-ES" sz="2700" dirty="0" smtClean="0">
                <a:solidFill>
                  <a:schemeClr val="tx1"/>
                </a:solidFill>
              </a:rPr>
              <a:t>-Ferritina: (proteína de almacenamiento de hierro) bajos valores circulantes son indicadores de bajas reservas. Técnica mas especifica. </a:t>
            </a:r>
            <a:r>
              <a:rPr lang="es-ES" sz="2800" dirty="0" smtClean="0">
                <a:solidFill>
                  <a:schemeClr val="tx1"/>
                </a:solidFill>
              </a:rPr>
              <a:t/>
            </a:r>
            <a:br>
              <a:rPr lang="es-ES" sz="2800" dirty="0" smtClean="0">
                <a:solidFill>
                  <a:schemeClr val="tx1"/>
                </a:solidFill>
              </a:rPr>
            </a:br>
            <a:r>
              <a:rPr lang="es-ES" sz="2800" dirty="0" smtClean="0">
                <a:solidFill>
                  <a:schemeClr val="tx1"/>
                </a:solidFill>
              </a:rPr>
              <a:t/>
            </a:r>
            <a:br>
              <a:rPr lang="es-ES" sz="2800" dirty="0" smtClean="0">
                <a:solidFill>
                  <a:schemeClr val="tx1"/>
                </a:solidFill>
              </a:rPr>
            </a:br>
            <a:endParaRPr lang="es-ES" sz="2800" dirty="0">
              <a:solidFill>
                <a:schemeClr val="tx1"/>
              </a:solidFill>
            </a:endParaRPr>
          </a:p>
        </p:txBody>
      </p:sp>
      <p:pic>
        <p:nvPicPr>
          <p:cNvPr id="8194" name="Picture 2" descr="I:\1565shutterstock_134645717A.jpg"/>
          <p:cNvPicPr>
            <a:picLocks noChangeAspect="1" noChangeArrowheads="1"/>
          </p:cNvPicPr>
          <p:nvPr/>
        </p:nvPicPr>
        <p:blipFill>
          <a:blip r:embed="rId2"/>
          <a:srcRect/>
          <a:stretch>
            <a:fillRect/>
          </a:stretch>
        </p:blipFill>
        <p:spPr bwMode="auto">
          <a:xfrm>
            <a:off x="0" y="0"/>
            <a:ext cx="5905500" cy="2933700"/>
          </a:xfrm>
          <a:prstGeom prst="rect">
            <a:avLst/>
          </a:prstGeom>
          <a:noFill/>
        </p:spPr>
      </p:pic>
      <p:sp>
        <p:nvSpPr>
          <p:cNvPr id="5" name="4 CuadroTexto"/>
          <p:cNvSpPr txBox="1"/>
          <p:nvPr/>
        </p:nvSpPr>
        <p:spPr>
          <a:xfrm>
            <a:off x="643467" y="3556031"/>
            <a:ext cx="4967111" cy="954107"/>
          </a:xfrm>
          <a:prstGeom prst="rect">
            <a:avLst/>
          </a:prstGeom>
          <a:noFill/>
        </p:spPr>
        <p:txBody>
          <a:bodyPr wrap="square" rtlCol="0">
            <a:spAutoFit/>
          </a:bodyPr>
          <a:lstStyle/>
          <a:p>
            <a:r>
              <a:rPr lang="es-ES" sz="2800" dirty="0" smtClean="0"/>
              <a:t>Laboratorio:</a:t>
            </a:r>
          </a:p>
          <a:p>
            <a:r>
              <a:rPr lang="es-ES" sz="2800" dirty="0" smtClean="0"/>
              <a:t>Estudio de lamina periférica </a:t>
            </a:r>
            <a:r>
              <a:rPr lang="es-ES" dirty="0" smtClean="0"/>
              <a:t> </a:t>
            </a:r>
            <a:endParaRPr lang="es-ES" dirty="0"/>
          </a:p>
        </p:txBody>
      </p:sp>
    </p:spTree>
    <p:extLst>
      <p:ext uri="{BB962C8B-B14F-4D97-AF65-F5344CB8AC3E}">
        <p14:creationId xmlns:p14="http://schemas.microsoft.com/office/powerpoint/2010/main" val="3912317320"/>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1120</TotalTime>
  <Words>1398</Words>
  <Application>Microsoft Office PowerPoint</Application>
  <PresentationFormat>Personalizado</PresentationFormat>
  <Paragraphs>151</Paragraphs>
  <Slides>15</Slides>
  <Notes>5</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Faceta</vt:lpstr>
      <vt:lpstr>Presentación de PowerPoint</vt:lpstr>
      <vt:lpstr>Presentación de PowerPoint</vt:lpstr>
      <vt:lpstr>Presentación de PowerPoint</vt:lpstr>
      <vt:lpstr>Presentación de PowerPoint</vt:lpstr>
      <vt:lpstr>Presentación de PowerPoint</vt:lpstr>
      <vt:lpstr>Manifestaciones clínicas </vt:lpstr>
      <vt:lpstr>Manifestaciones clínicas </vt:lpstr>
      <vt:lpstr>  Diagnóstico: </vt:lpstr>
      <vt:lpstr> -Microcitos, Anisocitosis, hipocromía -Hemoglobina corpuscular media baja  -Concentración hemoglobínica corpuscular media baja  -Volumen corpuscular medio por debajo de valores de referencia para edad y sexo. -Ferritina: (proteína de almacenamiento de hierro) bajos valores circulantes son indicadores de bajas reservas. Técnica mas especifica.   </vt:lpstr>
      <vt:lpstr>Prevención: </vt:lpstr>
      <vt:lpstr>Tratamiento higiénico dietético </vt:lpstr>
      <vt:lpstr>        Tratamiento medicamentoso: </vt:lpstr>
      <vt:lpstr>Presentación de PowerPoint</vt:lpstr>
      <vt:lpstr>Tratamiento medicamentoso </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 de Ciencias Médicas de La Habana. Facultad Manuel Fajardo</dc:title>
  <dc:creator>Eli</dc:creator>
  <cp:lastModifiedBy>Biblioteca2</cp:lastModifiedBy>
  <cp:revision>133</cp:revision>
  <dcterms:created xsi:type="dcterms:W3CDTF">2016-02-06T16:40:23Z</dcterms:created>
  <dcterms:modified xsi:type="dcterms:W3CDTF">2019-06-10T15:43:45Z</dcterms:modified>
</cp:coreProperties>
</file>