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K Grotesk Bold" panose="020B0604020202020204" charset="0"/>
      <p:regular r:id="rId13"/>
    </p:embeddedFont>
    <p:embeddedFont>
      <p:font typeface="HK Grotesk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38" autoAdjust="0"/>
  </p:normalViewPr>
  <p:slideViewPr>
    <p:cSldViewPr>
      <p:cViewPr varScale="1">
        <p:scale>
          <a:sx n="69" d="100"/>
          <a:sy n="69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30130" y="-1168429"/>
            <a:ext cx="11457870" cy="114578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37719" r="-3771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33400" y="3238500"/>
            <a:ext cx="9741270" cy="2986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72"/>
              </a:lnSpc>
            </a:pPr>
            <a:r>
              <a:rPr lang="en-US" sz="797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4 de Abril: </a:t>
            </a:r>
          </a:p>
          <a:p>
            <a:pPr marL="0" lvl="0" indent="0" algn="ctr">
              <a:lnSpc>
                <a:spcPts val="7572"/>
              </a:lnSpc>
            </a:pPr>
            <a:r>
              <a:rPr lang="en-US" sz="797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Día de la OPJM y la UJC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742362" y="-257047"/>
            <a:ext cx="6545638" cy="9818457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531" r="-53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057400" y="1257301"/>
            <a:ext cx="7848600" cy="1394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46"/>
              </a:lnSpc>
            </a:pPr>
            <a:r>
              <a:rPr lang="en-US" sz="4172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La </a:t>
            </a:r>
            <a:r>
              <a:rPr lang="en-US" sz="4172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Organización</a:t>
            </a:r>
            <a:r>
              <a:rPr lang="en-US" sz="4172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de </a:t>
            </a:r>
            <a:r>
              <a:rPr lang="en-US" sz="4172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Pioneros</a:t>
            </a:r>
            <a:endParaRPr lang="en-US" sz="4172" b="1" dirty="0">
              <a:solidFill>
                <a:srgbClr val="020B52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marL="0" lvl="0" indent="0" algn="ctr">
              <a:lnSpc>
                <a:spcPts val="3546"/>
              </a:lnSpc>
            </a:pPr>
            <a:r>
              <a:rPr lang="en-US" sz="4172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      </a:t>
            </a:r>
          </a:p>
          <a:p>
            <a:pPr marL="0" lvl="0" indent="0" algn="ctr">
              <a:lnSpc>
                <a:spcPts val="3546"/>
              </a:lnSpc>
            </a:pPr>
            <a:r>
              <a:rPr lang="en-US" sz="4172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José Martí (OPJM)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6664" y="3009900"/>
            <a:ext cx="8670071" cy="472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87"/>
              </a:lnSpc>
            </a:pP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OPJM es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espacio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fundamental para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niños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adolescentes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cubanos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donde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se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forjan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los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valores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esenciales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nuestra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nación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687"/>
              </a:lnSpc>
            </a:pP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Enseñanza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amor a la Patria y sus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símbolos</a:t>
            </a:r>
            <a:endParaRPr lang="en-US" sz="2634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just">
              <a:lnSpc>
                <a:spcPts val="3687"/>
              </a:lnSpc>
            </a:pP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Fomento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solidaridad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amistad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entre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compañeros</a:t>
            </a:r>
            <a:endParaRPr lang="en-US" sz="2634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just">
              <a:lnSpc>
                <a:spcPts val="3687"/>
              </a:lnSpc>
            </a:pP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Formación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integral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principios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revolucionarios</a:t>
            </a:r>
            <a:endParaRPr lang="en-US" sz="2634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just">
              <a:lnSpc>
                <a:spcPts val="3687"/>
              </a:lnSpc>
            </a:pP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Desarrollo del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espíritu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servicio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social</a:t>
            </a:r>
          </a:p>
          <a:p>
            <a:pPr marL="0" lvl="0" indent="0" algn="just">
              <a:lnSpc>
                <a:spcPts val="3687"/>
              </a:lnSpc>
            </a:pP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Los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pioneros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representan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semilla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futuro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Cuba,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cultivando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desde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temprana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edad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orgullo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responsabilidad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63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ciudadana</a:t>
            </a:r>
            <a:r>
              <a:rPr lang="en-US" sz="263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52161" y="777166"/>
            <a:ext cx="9235054" cy="9235017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917695" y="1525594"/>
            <a:ext cx="6779955" cy="97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1"/>
              </a:lnSpc>
            </a:pPr>
            <a:r>
              <a:rPr lang="en-US" sz="4284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La Unión de </a:t>
            </a:r>
            <a:r>
              <a:rPr lang="en-US" sz="4284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Jóvenes</a:t>
            </a:r>
            <a:r>
              <a:rPr lang="en-US" sz="4284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</a:p>
          <a:p>
            <a:pPr marL="0" lvl="0" indent="0" algn="ctr">
              <a:lnSpc>
                <a:spcPts val="3641"/>
              </a:lnSpc>
            </a:pPr>
            <a:r>
              <a:rPr lang="en-US" sz="4284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Comunistas</a:t>
            </a:r>
            <a:r>
              <a:rPr lang="en-US" sz="4284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(UJC)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39742" y="2857500"/>
            <a:ext cx="5335860" cy="565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36"/>
              </a:lnSpc>
            </a:pP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UJC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representa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fuerza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transformadora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juventud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cubana,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impulsando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participación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activa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todos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los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ámbitos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sociedad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436"/>
              </a:lnSpc>
            </a:pP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Promueve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revolucionario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desarrollo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comunitario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formando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líderes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comprometidos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con los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ideales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Patria.</a:t>
            </a:r>
          </a:p>
          <a:p>
            <a:pPr marL="0" lvl="0" indent="0" algn="just">
              <a:lnSpc>
                <a:spcPts val="3436"/>
              </a:lnSpc>
            </a:pP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Los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jóvenes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comunistas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son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protagonistas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construcción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un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futuro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mejor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para Cuba.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19422" y="876300"/>
            <a:ext cx="9339875" cy="8032293"/>
            <a:chOff x="0" y="0"/>
            <a:chExt cx="6350000" cy="5461000"/>
          </a:xfrm>
        </p:grpSpPr>
        <p:sp>
          <p:nvSpPr>
            <p:cNvPr id="3" name="Freeform 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3542" r="-354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124200" y="3314700"/>
            <a:ext cx="5322212" cy="445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</a:pP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Amor a la Patria</a:t>
            </a: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Solidaridad</a:t>
            </a:r>
            <a:endParaRPr lang="en-US" sz="3333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Amistad</a:t>
            </a: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Responsabilidad</a:t>
            </a:r>
            <a:endParaRPr lang="en-US" sz="3333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social</a:t>
            </a: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Creatividad</a:t>
            </a:r>
            <a:endParaRPr lang="en-US" sz="3333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5000"/>
              </a:lnSpc>
            </a:pP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Entusiasmo</a:t>
            </a:r>
            <a:r>
              <a:rPr lang="en-US" sz="3333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3333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juvenil</a:t>
            </a:r>
            <a:endParaRPr lang="en-US" sz="3333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00" y="1426041"/>
            <a:ext cx="7570082" cy="163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3"/>
              </a:lnSpc>
            </a:pP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Valores</a:t>
            </a: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compartidos</a:t>
            </a: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</a:p>
          <a:p>
            <a:pPr marL="0" lvl="0" indent="0" algn="ctr">
              <a:lnSpc>
                <a:spcPts val="4083"/>
              </a:lnSpc>
            </a:pP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 la</a:t>
            </a:r>
          </a:p>
          <a:p>
            <a:pPr marL="0" lvl="0" indent="0" algn="ctr">
              <a:lnSpc>
                <a:spcPts val="4083"/>
              </a:lnSpc>
            </a:pP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OPJM y la UJC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5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46127" y="871162"/>
            <a:ext cx="10115336" cy="8615738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5960" r="-2596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0" y="1257300"/>
            <a:ext cx="6779955" cy="99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6"/>
              </a:lnSpc>
            </a:pPr>
            <a:r>
              <a:rPr lang="en-US" sz="4396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Celebraciones</a:t>
            </a:r>
            <a:r>
              <a:rPr lang="en-US" sz="4396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396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en</a:t>
            </a:r>
            <a:r>
              <a:rPr lang="en-US" sz="4396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396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todo</a:t>
            </a:r>
            <a:r>
              <a:rPr lang="en-US" sz="4396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396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el</a:t>
            </a:r>
            <a:r>
              <a:rPr lang="en-US" sz="4396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País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28800" y="2476500"/>
            <a:ext cx="5335860" cy="644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2"/>
              </a:lnSpc>
            </a:pP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Cada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4 de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abril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Cuba se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llena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vida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con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actos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oficiales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encuentros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juveniles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actividades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culturales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deportivas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comunitarias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todas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las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provincias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país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Estás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celebraciones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reflejan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unidad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alegría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profundo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juventud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cubana con los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ideales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Patria.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Desde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desfiles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hasta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eventos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artísticos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los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pioneros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jóvenes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demuestran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entusiasmo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dedicación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construcción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una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sociedad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más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537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fraterna</a:t>
            </a:r>
            <a:r>
              <a:rPr lang="en-US" sz="2537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1000" y="1866900"/>
            <a:ext cx="10591800" cy="49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46"/>
              </a:lnSpc>
            </a:pPr>
            <a:r>
              <a:rPr lang="en-US" sz="4172" b="1" dirty="0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El </a:t>
            </a:r>
            <a:r>
              <a:rPr lang="en-US" sz="417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Papel</a:t>
            </a:r>
            <a:r>
              <a:rPr lang="en-US" sz="4172" b="1" dirty="0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17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Protagónico</a:t>
            </a:r>
            <a:r>
              <a:rPr lang="en-US" sz="4172" b="1" dirty="0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 de la Juventud </a:t>
            </a:r>
            <a:r>
              <a:rPr lang="en-US" sz="417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Bold"/>
                <a:ea typeface="HK Grotesk Bold"/>
                <a:cs typeface="HK Grotesk Bold"/>
                <a:sym typeface="HK Grotesk Bold"/>
              </a:rPr>
              <a:t>Cubana</a:t>
            </a:r>
            <a:endParaRPr lang="en-US" sz="4172" b="1" dirty="0">
              <a:solidFill>
                <a:srgbClr val="F4F6FC"/>
              </a:solidFill>
              <a:highlight>
                <a:srgbClr val="000080"/>
              </a:highlight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9200" y="3121645"/>
            <a:ext cx="7398706" cy="2218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15"/>
              </a:lnSpc>
            </a:pP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La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juventud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cubana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es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motor del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futuro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del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país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llamada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renovar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impulso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creador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fortalecer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la hermandad entre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generaciones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Su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contribución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activa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todos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los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ámbitos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sociedad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—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educación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cultura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trabajo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comunidad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—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garantiza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continuidad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de los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ideales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revolucionarios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construcción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de una Cuba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más</a:t>
            </a:r>
            <a:r>
              <a:rPr lang="en-US" sz="2082" b="1" dirty="0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82" b="1" dirty="0" err="1">
                <a:solidFill>
                  <a:srgbClr val="F4F6FC"/>
                </a:solidFill>
                <a:highlight>
                  <a:srgbClr val="000080"/>
                </a:highlight>
                <a:latin typeface="HK Grotesk Medium"/>
                <a:ea typeface="HK Grotesk Medium"/>
                <a:cs typeface="HK Grotesk Medium"/>
                <a:sym typeface="HK Grotesk Medium"/>
              </a:rPr>
              <a:t>próspera</a:t>
            </a:r>
            <a:r>
              <a:rPr lang="en-US" sz="2082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18826">
            <a:off x="-7559919" y="-2688416"/>
            <a:ext cx="21493604" cy="8949412"/>
            <a:chOff x="0" y="0"/>
            <a:chExt cx="5660867" cy="2357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0867" cy="2357047"/>
            </a:xfrm>
            <a:custGeom>
              <a:avLst/>
              <a:gdLst/>
              <a:ahLst/>
              <a:cxnLst/>
              <a:rect l="l" t="t" r="r" b="b"/>
              <a:pathLst>
                <a:path w="5660867" h="2357047">
                  <a:moveTo>
                    <a:pt x="0" y="0"/>
                  </a:moveTo>
                  <a:lnTo>
                    <a:pt x="5660867" y="0"/>
                  </a:lnTo>
                  <a:lnTo>
                    <a:pt x="5660867" y="2357047"/>
                  </a:lnTo>
                  <a:lnTo>
                    <a:pt x="0" y="2357047"/>
                  </a:lnTo>
                  <a:close/>
                </a:path>
              </a:pathLst>
            </a:custGeom>
            <a:solidFill>
              <a:srgbClr val="4D559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60867" cy="2395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 rot="-2347884">
            <a:off x="29963" y="4059237"/>
            <a:ext cx="10128714" cy="79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70"/>
              </a:lnSpc>
            </a:pPr>
            <a:r>
              <a:rPr lang="en-US" sz="4621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Felicitaciones</a:t>
            </a:r>
            <a:r>
              <a:rPr lang="en-US" sz="4621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a los </a:t>
            </a:r>
            <a:r>
              <a:rPr lang="en-US" sz="4621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Pioneros</a:t>
            </a:r>
            <a:r>
              <a:rPr lang="en-US" sz="4621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y </a:t>
            </a:r>
            <a:r>
              <a:rPr lang="en-US" sz="4621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Jóvenes</a:t>
            </a:r>
            <a:endParaRPr lang="en-US" sz="4621" b="1" dirty="0">
              <a:solidFill>
                <a:srgbClr val="F4F6FC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86552" y="6383841"/>
            <a:ext cx="6674818" cy="372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85"/>
              </a:lnSpc>
              <a:spcBef>
                <a:spcPct val="0"/>
              </a:spcBef>
            </a:pPr>
            <a:r>
              <a:rPr lang="en-US" sz="21489" b="1" dirty="0">
                <a:solidFill>
                  <a:srgbClr val="F4F6FC">
                    <a:alpha val="26667"/>
                  </a:srgbClr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04/4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1DA031-1C97-412A-9C48-2E04DFBBA719}"/>
              </a:ext>
            </a:extLst>
          </p:cNvPr>
          <p:cNvSpPr txBox="1"/>
          <p:nvPr/>
        </p:nvSpPr>
        <p:spPr>
          <a:xfrm>
            <a:off x="15773400" y="97155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Escolar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342</Words>
  <Application>Microsoft Office PowerPoint</Application>
  <PresentationFormat>Personalizado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HK Grotesk Medium</vt:lpstr>
      <vt:lpstr>HK Grotesk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OPJM y la UJC en Cuba</dc:title>
  <cp:lastModifiedBy>Mayai Alegna Molina Zaldivar</cp:lastModifiedBy>
  <cp:revision>15</cp:revision>
  <dcterms:created xsi:type="dcterms:W3CDTF">2006-08-16T00:00:00Z</dcterms:created>
  <dcterms:modified xsi:type="dcterms:W3CDTF">2026-04-02T16:29:36Z</dcterms:modified>
  <dc:identifier>DAHFn204ov0</dc:identifier>
</cp:coreProperties>
</file>