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K Grotesk Bold" panose="020B0604020202020204" charset="0"/>
      <p:regular r:id="rId14"/>
    </p:embeddedFont>
    <p:embeddedFont>
      <p:font typeface="HK Grotesk Medium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830130" y="-1168429"/>
            <a:ext cx="11457870" cy="114578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blipFill>
              <a:blip r:embed="rId2"/>
              <a:stretch>
                <a:fillRect l="-37719" r="-37719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1903731">
            <a:off x="11065559" y="-1335315"/>
            <a:ext cx="11727628" cy="4728029"/>
            <a:chOff x="0" y="0"/>
            <a:chExt cx="3088758" cy="124524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8758" cy="1245242"/>
            </a:xfrm>
            <a:custGeom>
              <a:avLst/>
              <a:gdLst/>
              <a:ahLst/>
              <a:cxnLst/>
              <a:rect l="l" t="t" r="r" b="b"/>
              <a:pathLst>
                <a:path w="3088758" h="1245242">
                  <a:moveTo>
                    <a:pt x="0" y="0"/>
                  </a:moveTo>
                  <a:lnTo>
                    <a:pt x="3088758" y="0"/>
                  </a:lnTo>
                  <a:lnTo>
                    <a:pt x="3088758" y="1245242"/>
                  </a:lnTo>
                  <a:lnTo>
                    <a:pt x="0" y="1245242"/>
                  </a:lnTo>
                  <a:close/>
                </a:path>
              </a:pathLst>
            </a:custGeom>
            <a:solidFill>
              <a:srgbClr val="F4F6FC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8758" cy="1283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7498" y="1796576"/>
            <a:ext cx="9474570" cy="631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18"/>
              </a:lnSpc>
            </a:pPr>
            <a:endParaRPr lang="en-US" sz="6440" b="1" dirty="0">
              <a:solidFill>
                <a:srgbClr val="F4F6FC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algn="ctr">
              <a:lnSpc>
                <a:spcPts val="6118"/>
              </a:lnSpc>
            </a:pPr>
            <a:r>
              <a:rPr lang="en-US" sz="6440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Compromiso</a:t>
            </a:r>
            <a:r>
              <a:rPr lang="en-US" sz="644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de la Juventud del Instituto Nacional de </a:t>
            </a:r>
            <a:r>
              <a:rPr lang="en-US" sz="6440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Higiene</a:t>
            </a:r>
            <a:r>
              <a:rPr lang="en-US" sz="644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, </a:t>
            </a:r>
            <a:r>
              <a:rPr lang="en-US" sz="6440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Epidemiología</a:t>
            </a:r>
            <a:r>
              <a:rPr lang="en-US" sz="644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y </a:t>
            </a:r>
            <a:r>
              <a:rPr lang="en-US" sz="6440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Microbiología</a:t>
            </a:r>
            <a:r>
              <a:rPr lang="en-US" sz="644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y </a:t>
            </a:r>
            <a:r>
              <a:rPr lang="en-US" sz="6600" b="1" dirty="0">
                <a:solidFill>
                  <a:srgbClr val="F4F6FC"/>
                </a:solidFill>
                <a:latin typeface="HK Grotesk Medium"/>
                <a:ea typeface="HK Grotesk Bold"/>
                <a:cs typeface="HK Grotesk Bold"/>
                <a:sym typeface="HK Grotesk Medium"/>
              </a:rPr>
              <a:t>c</a:t>
            </a:r>
            <a:r>
              <a:rPr lang="en-US" sz="6600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on la </a:t>
            </a:r>
            <a:r>
              <a:rPr lang="en-US" sz="6600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6600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Pública Cubana</a:t>
            </a:r>
          </a:p>
          <a:p>
            <a:pPr marL="0" lvl="0" indent="0" algn="ctr">
              <a:lnSpc>
                <a:spcPts val="6118"/>
              </a:lnSpc>
            </a:pPr>
            <a:endParaRPr lang="en-US" sz="6440" b="1" dirty="0">
              <a:solidFill>
                <a:srgbClr val="F4F6FC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9200" y="6241001"/>
            <a:ext cx="8682868" cy="6734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406"/>
              </a:lnSpc>
            </a:pPr>
            <a:endParaRPr lang="en-US" sz="3861" b="1" dirty="0">
              <a:solidFill>
                <a:srgbClr val="F4F6FC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24227" y="1939999"/>
            <a:ext cx="6779955" cy="577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53"/>
              </a:lnSpc>
            </a:pPr>
            <a:r>
              <a:rPr lang="en-US" sz="4769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Significado</a:t>
            </a:r>
            <a:r>
              <a:rPr lang="en-US" sz="4769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del 4 de Abril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44200" y="3009900"/>
            <a:ext cx="5335860" cy="5215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8"/>
              </a:lnSpc>
            </a:pP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Cada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4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abril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Cuba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celebra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aniversario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Organización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Pioneros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José Martí (OPJM) y la Unión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Jóvenes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Comunistas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(UJC).</a:t>
            </a:r>
          </a:p>
          <a:p>
            <a:pPr marL="0" lvl="0" indent="0" algn="just">
              <a:lnSpc>
                <a:spcPts val="3378"/>
              </a:lnSpc>
            </a:pP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Esta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fecha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representa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alegría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energía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juventud cubana en la construcción de la Patria. Es un día para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honrar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 las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nuevas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generaciones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llevan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adelante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los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ideales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solidaridad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amor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patrio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participación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activa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desarrollo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833815">
            <a:off x="7392653" y="-2361132"/>
            <a:ext cx="12570150" cy="13739997"/>
            <a:chOff x="0" y="0"/>
            <a:chExt cx="3310657" cy="36187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10657" cy="3618765"/>
            </a:xfrm>
            <a:custGeom>
              <a:avLst/>
              <a:gdLst/>
              <a:ahLst/>
              <a:cxnLst/>
              <a:rect l="l" t="t" r="r" b="b"/>
              <a:pathLst>
                <a:path w="3310657" h="3618765">
                  <a:moveTo>
                    <a:pt x="0" y="0"/>
                  </a:moveTo>
                  <a:lnTo>
                    <a:pt x="3310657" y="0"/>
                  </a:lnTo>
                  <a:lnTo>
                    <a:pt x="3310657" y="3618765"/>
                  </a:lnTo>
                  <a:lnTo>
                    <a:pt x="0" y="3618765"/>
                  </a:lnTo>
                  <a:close/>
                </a:path>
              </a:pathLst>
            </a:custGeom>
            <a:solidFill>
              <a:srgbClr val="020B52">
                <a:alpha val="7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310657" cy="3656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4227" y="1920949"/>
            <a:ext cx="6779955" cy="49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46"/>
              </a:lnSpc>
            </a:pPr>
            <a:r>
              <a:rPr lang="en-US" sz="4172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Juventud del INHEM.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46274" y="2563552"/>
            <a:ext cx="5335860" cy="5651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378"/>
              </a:lnSpc>
            </a:pP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Reafirmamos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con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pública y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bienestar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pueblo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cubano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378"/>
              </a:lnSpc>
            </a:pP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entusiasmo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profundo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sentido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responsabilidad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contribuimos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desde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ciencia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investigación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prevención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al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fortalecimiento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sistema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nacional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378"/>
              </a:lnSpc>
            </a:pP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dedicación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representa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continuidad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los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valores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que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han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guíado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generaciones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profesionales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13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413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publica cubana.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505898" y="1847140"/>
            <a:ext cx="9959399" cy="8565083"/>
            <a:chOff x="0" y="0"/>
            <a:chExt cx="6350000" cy="5461000"/>
          </a:xfrm>
        </p:grpSpPr>
        <p:sp>
          <p:nvSpPr>
            <p:cNvPr id="3" name="Freeform 3"/>
            <p:cNvSpPr/>
            <p:nvPr/>
          </p:nvSpPr>
          <p:spPr>
            <a:xfrm>
              <a:off x="59563" y="32385"/>
              <a:ext cx="6230874" cy="5396230"/>
            </a:xfrm>
            <a:custGeom>
              <a:avLst/>
              <a:gdLst/>
              <a:ahLst/>
              <a:cxnLst/>
              <a:rect l="l" t="t" r="r" b="b"/>
              <a:pathLst>
                <a:path w="6230874" h="5396230">
                  <a:moveTo>
                    <a:pt x="3115437" y="0"/>
                  </a:moveTo>
                  <a:lnTo>
                    <a:pt x="0" y="5396230"/>
                  </a:lnTo>
                  <a:lnTo>
                    <a:pt x="6230874" y="5396230"/>
                  </a:lnTo>
                  <a:close/>
                </a:path>
              </a:pathLst>
            </a:custGeom>
            <a:blipFill>
              <a:blip r:embed="rId2"/>
              <a:stretch>
                <a:fillRect l="-2982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1798271">
            <a:off x="14624896" y="-3417950"/>
            <a:ext cx="5612578" cy="13750481"/>
            <a:chOff x="0" y="0"/>
            <a:chExt cx="1478210" cy="36215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8210" cy="3621526"/>
            </a:xfrm>
            <a:custGeom>
              <a:avLst/>
              <a:gdLst/>
              <a:ahLst/>
              <a:cxnLst/>
              <a:rect l="l" t="t" r="r" b="b"/>
              <a:pathLst>
                <a:path w="1478210" h="3621526">
                  <a:moveTo>
                    <a:pt x="0" y="0"/>
                  </a:moveTo>
                  <a:lnTo>
                    <a:pt x="1478210" y="0"/>
                  </a:lnTo>
                  <a:lnTo>
                    <a:pt x="1478210" y="3621526"/>
                  </a:lnTo>
                  <a:lnTo>
                    <a:pt x="0" y="3621526"/>
                  </a:lnTo>
                  <a:close/>
                </a:path>
              </a:pathLst>
            </a:custGeom>
            <a:solidFill>
              <a:srgbClr val="4D559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478210" cy="36596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46598" y="3484017"/>
            <a:ext cx="5322212" cy="463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Paso al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frente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defensa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vida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Revolución</a:t>
            </a:r>
            <a:endParaRPr lang="en-US" sz="2196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Participación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activa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proyectos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científicos</a:t>
            </a:r>
            <a:endParaRPr lang="en-US" sz="2196" b="1" dirty="0">
              <a:solidFill>
                <a:srgbClr val="020B52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Liderazgo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iniciativas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prevención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epidemiológica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</a:p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Innovación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constante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para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mejorar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Pública y la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Escolar </a:t>
            </a:r>
          </a:p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Sentido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responsabilidad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social</a:t>
            </a:r>
          </a:p>
          <a:p>
            <a:pPr marL="342900" lvl="0" indent="-342900" algn="ctr">
              <a:lnSpc>
                <a:spcPts val="3295"/>
              </a:lnSpc>
              <a:buFont typeface="Wingdings" panose="05000000000000000000" pitchFamily="2" charset="2"/>
              <a:buChar char="q"/>
            </a:pP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Ética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profesional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96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como</a:t>
            </a:r>
            <a:r>
              <a:rPr lang="en-US" sz="2196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principio fundamental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400" y="1904188"/>
            <a:ext cx="9456886" cy="11047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083"/>
              </a:lnSpc>
            </a:pP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Rol</a:t>
            </a: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Activo</a:t>
            </a: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en </a:t>
            </a: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Ciencia</a:t>
            </a:r>
            <a:r>
              <a:rPr lang="en-US" sz="480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e </a:t>
            </a:r>
            <a:r>
              <a:rPr lang="en-US" sz="480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Investigación</a:t>
            </a:r>
            <a:endParaRPr lang="en-US" sz="4803" b="1" dirty="0">
              <a:solidFill>
                <a:srgbClr val="020B52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96914" y="2003882"/>
            <a:ext cx="13624695" cy="8362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944"/>
              </a:lnSpc>
            </a:pPr>
            <a:r>
              <a:rPr lang="en-US" sz="699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Valores</a:t>
            </a:r>
            <a:r>
              <a:rPr lang="en-US" sz="6993" b="1" dirty="0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que </a:t>
            </a:r>
            <a:r>
              <a:rPr lang="en-US" sz="6993" b="1" dirty="0" err="1">
                <a:solidFill>
                  <a:srgbClr val="020B52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renovamos</a:t>
            </a:r>
            <a:endParaRPr lang="en-US" sz="6993" b="1" dirty="0">
              <a:solidFill>
                <a:srgbClr val="020B52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grpSp>
        <p:nvGrpSpPr>
          <p:cNvPr id="3" name="Group 3"/>
          <p:cNvGrpSpPr/>
          <p:nvPr/>
        </p:nvGrpSpPr>
        <p:grpSpPr>
          <a:xfrm rot="-1348118">
            <a:off x="-3938678" y="5722002"/>
            <a:ext cx="10826187" cy="9472913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881C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332140" y="4780763"/>
            <a:ext cx="4652027" cy="190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con la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vida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Defensa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Revolución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Entrega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 la Patria</a:t>
            </a: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Lealtad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 los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principios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Amor por Cuba</a:t>
            </a:r>
          </a:p>
        </p:txBody>
      </p:sp>
      <p:grpSp>
        <p:nvGrpSpPr>
          <p:cNvPr id="7" name="Group 7"/>
          <p:cNvGrpSpPr/>
          <p:nvPr/>
        </p:nvGrpSpPr>
        <p:grpSpPr>
          <a:xfrm rot="-2923135">
            <a:off x="10813825" y="-3197072"/>
            <a:ext cx="14412010" cy="10969371"/>
            <a:chOff x="0" y="0"/>
            <a:chExt cx="1082014" cy="8235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82014" cy="823550"/>
            </a:xfrm>
            <a:custGeom>
              <a:avLst/>
              <a:gdLst/>
              <a:ahLst/>
              <a:cxnLst/>
              <a:rect l="l" t="t" r="r" b="b"/>
              <a:pathLst>
                <a:path w="1082014" h="823550">
                  <a:moveTo>
                    <a:pt x="541007" y="0"/>
                  </a:moveTo>
                  <a:lnTo>
                    <a:pt x="1082014" y="823550"/>
                  </a:lnTo>
                  <a:lnTo>
                    <a:pt x="0" y="823550"/>
                  </a:lnTo>
                  <a:lnTo>
                    <a:pt x="541007" y="0"/>
                  </a:lnTo>
                  <a:close/>
                </a:path>
              </a:pathLst>
            </a:custGeom>
            <a:solidFill>
              <a:srgbClr val="F4F6FC">
                <a:alpha val="90980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69065" y="344262"/>
              <a:ext cx="743884" cy="420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2562046" y="4780763"/>
            <a:ext cx="4963953" cy="1925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Pasión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por la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ciencia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Dedicación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a la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Innovación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constante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Excelencia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profesional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Impacto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social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positivo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41403" y="4780763"/>
            <a:ext cx="4361940" cy="1909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Solidaridad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colectiva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Trabajo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equipo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Apoyo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mutuo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Unidad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institucional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  <a:p>
            <a:pPr marL="0" lvl="0" indent="0" algn="ctr">
              <a:lnSpc>
                <a:spcPts val="3006"/>
              </a:lnSpc>
            </a:pP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Cooperación</a:t>
            </a:r>
            <a:r>
              <a:rPr lang="en-US" sz="2147" b="1" dirty="0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147" b="1" dirty="0" err="1">
                <a:solidFill>
                  <a:srgbClr val="231F20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científica</a:t>
            </a:r>
            <a:endParaRPr lang="en-US" sz="2147" b="1" dirty="0">
              <a:solidFill>
                <a:srgbClr val="231F20"/>
              </a:solidFill>
              <a:latin typeface="HK Grotesk Medium"/>
              <a:ea typeface="HK Grotesk Medium"/>
              <a:cs typeface="HK Grotesk Medium"/>
              <a:sym typeface="HK Grotesk Medium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96914" y="3712636"/>
            <a:ext cx="4334941" cy="53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2"/>
              </a:lnSpc>
              <a:spcBef>
                <a:spcPct val="0"/>
              </a:spcBef>
            </a:pPr>
            <a:r>
              <a:rPr lang="en-US" sz="3101" b="1" spc="148" dirty="0" err="1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Compromiso</a:t>
            </a:r>
            <a:r>
              <a:rPr lang="en-US" sz="3101" b="1" spc="148" dirty="0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y </a:t>
            </a:r>
            <a:r>
              <a:rPr lang="en-US" sz="3101" b="1" spc="148" dirty="0" err="1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Lealtad</a:t>
            </a:r>
            <a:endParaRPr lang="en-US" sz="3101" b="1" spc="148" dirty="0">
              <a:solidFill>
                <a:srgbClr val="292727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62047" y="3724683"/>
            <a:ext cx="4492929" cy="53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2"/>
              </a:lnSpc>
              <a:spcBef>
                <a:spcPct val="0"/>
              </a:spcBef>
            </a:pPr>
            <a:r>
              <a:rPr lang="en-US" sz="3101" b="1" spc="148" dirty="0" err="1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Salud</a:t>
            </a:r>
            <a:r>
              <a:rPr lang="en-US" sz="3101" b="1" spc="148" dirty="0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Pública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41403" y="3712636"/>
            <a:ext cx="5115234" cy="53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42"/>
              </a:lnSpc>
              <a:spcBef>
                <a:spcPct val="0"/>
              </a:spcBef>
            </a:pPr>
            <a:r>
              <a:rPr lang="en-US" sz="3101" b="1" spc="148" dirty="0" err="1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Responsabilidad</a:t>
            </a:r>
            <a:r>
              <a:rPr lang="en-US" sz="3101" b="1" spc="148" dirty="0">
                <a:solidFill>
                  <a:srgbClr val="292727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Social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66" b="-666"/>
            </a:stretch>
          </a:blipFill>
        </p:spPr>
      </p:sp>
      <p:grpSp>
        <p:nvGrpSpPr>
          <p:cNvPr id="3" name="Group 3"/>
          <p:cNvGrpSpPr/>
          <p:nvPr/>
        </p:nvGrpSpPr>
        <p:grpSpPr>
          <a:xfrm rot="-761248">
            <a:off x="-7245428" y="-3574267"/>
            <a:ext cx="26430766" cy="9205933"/>
            <a:chOff x="0" y="0"/>
            <a:chExt cx="6961189" cy="24246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61190" cy="2424608"/>
            </a:xfrm>
            <a:custGeom>
              <a:avLst/>
              <a:gdLst/>
              <a:ahLst/>
              <a:cxnLst/>
              <a:rect l="l" t="t" r="r" b="b"/>
              <a:pathLst>
                <a:path w="6961190" h="2424608">
                  <a:moveTo>
                    <a:pt x="0" y="0"/>
                  </a:moveTo>
                  <a:lnTo>
                    <a:pt x="6961190" y="0"/>
                  </a:lnTo>
                  <a:lnTo>
                    <a:pt x="6961190" y="2424608"/>
                  </a:lnTo>
                  <a:lnTo>
                    <a:pt x="0" y="2424608"/>
                  </a:lnTo>
                  <a:close/>
                </a:path>
              </a:pathLst>
            </a:custGeom>
            <a:solidFill>
              <a:srgbClr val="020B52">
                <a:alpha val="76863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961189" cy="2462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 lang="es-CU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29200" y="3924300"/>
            <a:ext cx="8991600" cy="2036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166"/>
              </a:lnSpc>
            </a:pP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juventud cubana sigue siendo protagonista en la construcción de un futuro </a:t>
            </a:r>
            <a:r>
              <a:rPr lang="es-CU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más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s-E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saludable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próspero para la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nación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 Con la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renovación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energías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fortalecimiento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s-ES_tradnl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nuestros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valores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revolucionarios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reafirmamos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confianza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papel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protagónico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las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nuevas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generaciones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en la </a:t>
            </a:r>
            <a:r>
              <a:rPr lang="en-US" sz="2261" b="1" dirty="0" err="1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261" b="1" dirty="0">
                <a:solidFill>
                  <a:srgbClr val="F4F6FC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pública.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440470">
            <a:off x="-346855" y="2091853"/>
            <a:ext cx="8955413" cy="8955377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/>
              <a:stretch>
                <a:fillRect l="-37718" r="-3771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6757216">
            <a:off x="1636859" y="-7008690"/>
            <a:ext cx="5981576" cy="14017380"/>
            <a:chOff x="0" y="0"/>
            <a:chExt cx="1575394" cy="36918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5394" cy="3691820"/>
            </a:xfrm>
            <a:custGeom>
              <a:avLst/>
              <a:gdLst/>
              <a:ahLst/>
              <a:cxnLst/>
              <a:rect l="l" t="t" r="r" b="b"/>
              <a:pathLst>
                <a:path w="1575394" h="3691820">
                  <a:moveTo>
                    <a:pt x="0" y="0"/>
                  </a:moveTo>
                  <a:lnTo>
                    <a:pt x="1575394" y="0"/>
                  </a:lnTo>
                  <a:lnTo>
                    <a:pt x="1575394" y="3691820"/>
                  </a:lnTo>
                  <a:lnTo>
                    <a:pt x="0" y="3691820"/>
                  </a:lnTo>
                  <a:close/>
                </a:path>
              </a:pathLst>
            </a:custGeom>
            <a:solidFill>
              <a:srgbClr val="020B5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575394" cy="3729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96079" y="1866900"/>
            <a:ext cx="5335860" cy="6089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36"/>
              </a:lnSpc>
            </a:pP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Unidos por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salud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bienestar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del pueblo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cubano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436"/>
              </a:lnSpc>
            </a:pP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La juventud del Instituto Nacional de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Higiene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Epidemiología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Microbiología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reafirma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su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compromiso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inquebrantable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con la Patria.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Juntos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,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trabajamos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por un futuro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donde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ciencia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solidaridad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sean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pilares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fundamentales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sociedad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  <a:p>
            <a:pPr marL="0" lvl="0" indent="0" algn="just">
              <a:lnSpc>
                <a:spcPts val="3436"/>
              </a:lnSpc>
            </a:pP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Nuestro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esfuerzo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colectivo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fortalece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los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valores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Revolución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garantiza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el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bienestar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de las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generaciones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presentes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 y </a:t>
            </a:r>
            <a:r>
              <a:rPr lang="en-US" sz="2454" b="1" dirty="0" err="1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futuras</a:t>
            </a:r>
            <a:r>
              <a:rPr lang="en-US" sz="2454" b="1" dirty="0">
                <a:solidFill>
                  <a:srgbClr val="020B52"/>
                </a:solidFill>
                <a:latin typeface="HK Grotesk Medium"/>
                <a:ea typeface="HK Grotesk Medium"/>
                <a:cs typeface="HK Grotesk Medium"/>
                <a:sym typeface="HK Grotesk Medium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15154" y="3803367"/>
            <a:ext cx="6724639" cy="17714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3370"/>
              </a:lnSpc>
            </a:pP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Gracias por confiar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en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nosotros</a:t>
            </a:r>
          </a:p>
          <a:p>
            <a:pPr marL="0" lvl="0" indent="0" algn="ctr">
              <a:lnSpc>
                <a:spcPts val="3370"/>
              </a:lnSpc>
            </a:pP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Juntos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seguimos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construyendo</a:t>
            </a:r>
            <a:endParaRPr lang="en-US" sz="3547" b="1" dirty="0">
              <a:solidFill>
                <a:srgbClr val="F4F6FC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marL="0" lvl="0" indent="0" algn="ctr">
              <a:lnSpc>
                <a:spcPts val="3370"/>
              </a:lnSpc>
            </a:pP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un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futuro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 de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Salud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,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Ciencia</a:t>
            </a:r>
            <a:endParaRPr lang="en-US" sz="3547" b="1" dirty="0">
              <a:solidFill>
                <a:srgbClr val="F4F6FC"/>
              </a:solidFill>
              <a:latin typeface="HK Grotesk Bold"/>
              <a:ea typeface="HK Grotesk Bold"/>
              <a:cs typeface="HK Grotesk Bold"/>
              <a:sym typeface="HK Grotesk Bold"/>
            </a:endParaRPr>
          </a:p>
          <a:p>
            <a:pPr marL="0" lvl="0" indent="0" algn="ctr">
              <a:lnSpc>
                <a:spcPts val="3370"/>
              </a:lnSpc>
            </a:pP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y </a:t>
            </a:r>
            <a:r>
              <a:rPr lang="en-US" sz="3547" b="1" dirty="0" err="1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Revolución</a:t>
            </a:r>
            <a:r>
              <a:rPr lang="en-US" sz="3547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 rot="-1348118">
            <a:off x="-3938678" y="3951042"/>
            <a:ext cx="10826187" cy="9472913"/>
            <a:chOff x="0" y="0"/>
            <a:chExt cx="812800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881C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923135">
            <a:off x="-7784077" y="-3707757"/>
            <a:ext cx="14412010" cy="9472913"/>
            <a:chOff x="0" y="0"/>
            <a:chExt cx="1082014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82014" cy="711200"/>
            </a:xfrm>
            <a:custGeom>
              <a:avLst/>
              <a:gdLst/>
              <a:ahLst/>
              <a:cxnLst/>
              <a:rect l="l" t="t" r="r" b="b"/>
              <a:pathLst>
                <a:path w="1082014" h="711200">
                  <a:moveTo>
                    <a:pt x="541007" y="0"/>
                  </a:moveTo>
                  <a:lnTo>
                    <a:pt x="1082014" y="711200"/>
                  </a:lnTo>
                  <a:lnTo>
                    <a:pt x="0" y="711200"/>
                  </a:lnTo>
                  <a:lnTo>
                    <a:pt x="541007" y="0"/>
                  </a:lnTo>
                  <a:close/>
                </a:path>
              </a:pathLst>
            </a:custGeom>
            <a:solidFill>
              <a:srgbClr val="F4F6FC">
                <a:alpha val="62745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69065" y="292100"/>
              <a:ext cx="743884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923135">
            <a:off x="10813825" y="-2590356"/>
            <a:ext cx="14412010" cy="10969371"/>
            <a:chOff x="0" y="0"/>
            <a:chExt cx="1082014" cy="8235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82014" cy="823550"/>
            </a:xfrm>
            <a:custGeom>
              <a:avLst/>
              <a:gdLst/>
              <a:ahLst/>
              <a:cxnLst/>
              <a:rect l="l" t="t" r="r" b="b"/>
              <a:pathLst>
                <a:path w="1082014" h="823550">
                  <a:moveTo>
                    <a:pt x="541007" y="0"/>
                  </a:moveTo>
                  <a:lnTo>
                    <a:pt x="1082014" y="823550"/>
                  </a:lnTo>
                  <a:lnTo>
                    <a:pt x="0" y="823550"/>
                  </a:lnTo>
                  <a:lnTo>
                    <a:pt x="541007" y="0"/>
                  </a:lnTo>
                  <a:close/>
                </a:path>
              </a:pathLst>
            </a:custGeom>
            <a:solidFill>
              <a:srgbClr val="F4F6FC">
                <a:alpha val="90980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69065" y="344262"/>
              <a:ext cx="743884" cy="4204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69578BF-0989-477C-9B06-2A11CCA07E16}"/>
              </a:ext>
            </a:extLst>
          </p:cNvPr>
          <p:cNvSpPr txBox="1"/>
          <p:nvPr/>
        </p:nvSpPr>
        <p:spPr>
          <a:xfrm>
            <a:off x="13868400" y="8877300"/>
            <a:ext cx="2180676" cy="48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3370"/>
              </a:lnSpc>
            </a:pPr>
            <a:r>
              <a:rPr lang="en-US" sz="1800" b="1" dirty="0">
                <a:solidFill>
                  <a:srgbClr val="F4F6FC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PCC-CESA-SE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412</Words>
  <Application>Microsoft Office PowerPoint</Application>
  <PresentationFormat>Personalizado</PresentationFormat>
  <Paragraphs>44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HK Grotesk Bold</vt:lpstr>
      <vt:lpstr>HK Grotesk Medium</vt:lpstr>
      <vt:lpstr>Arial</vt:lpstr>
      <vt:lpstr>Wingdings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Compromiso Juvenil en Salud Pública Cubana</dc:title>
  <cp:lastModifiedBy>Mayai Alegna Molina Zaldivar</cp:lastModifiedBy>
  <cp:revision>13</cp:revision>
  <dcterms:created xsi:type="dcterms:W3CDTF">2006-08-16T00:00:00Z</dcterms:created>
  <dcterms:modified xsi:type="dcterms:W3CDTF">2026-04-02T16:15:26Z</dcterms:modified>
  <dc:identifier>DAHFo4y2afs</dc:identifier>
</cp:coreProperties>
</file>