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3" r:id="rId3"/>
    <p:sldId id="274" r:id="rId4"/>
    <p:sldId id="275" r:id="rId5"/>
    <p:sldId id="276" r:id="rId6"/>
    <p:sldId id="268" r:id="rId7"/>
    <p:sldId id="271" r:id="rId8"/>
    <p:sldId id="270" r:id="rId9"/>
    <p:sldId id="269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8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AC0AB-A3D7-48CC-92F6-749F9B5E4BA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3C151E-A39D-4268-AC7B-AE53B1053F78}">
      <dgm:prSet phldrT="[Texto]"/>
      <dgm:spPr/>
      <dgm:t>
        <a:bodyPr/>
        <a:lstStyle/>
        <a:p>
          <a:r>
            <a:rPr lang="es-ES" dirty="0" smtClean="0"/>
            <a:t>huésped</a:t>
          </a:r>
          <a:endParaRPr lang="es-ES" dirty="0"/>
        </a:p>
      </dgm:t>
    </dgm:pt>
    <dgm:pt modelId="{A68EA1CC-37E6-4C04-81F4-FD84F6535E37}" type="parTrans" cxnId="{7BE9252F-3D9E-4E10-8B41-ECF3D7A7C89E}">
      <dgm:prSet/>
      <dgm:spPr/>
      <dgm:t>
        <a:bodyPr/>
        <a:lstStyle/>
        <a:p>
          <a:endParaRPr lang="es-ES"/>
        </a:p>
      </dgm:t>
    </dgm:pt>
    <dgm:pt modelId="{8A3E0D22-8AF0-4941-969A-32C146604BE7}" type="sibTrans" cxnId="{7BE9252F-3D9E-4E10-8B41-ECF3D7A7C89E}">
      <dgm:prSet/>
      <dgm:spPr/>
      <dgm:t>
        <a:bodyPr/>
        <a:lstStyle/>
        <a:p>
          <a:endParaRPr lang="es-ES"/>
        </a:p>
      </dgm:t>
    </dgm:pt>
    <dgm:pt modelId="{67956269-A5D7-4681-BAF7-7FE6E25556CA}">
      <dgm:prSet phldrT="[Texto]"/>
      <dgm:spPr/>
      <dgm:t>
        <a:bodyPr/>
        <a:lstStyle/>
        <a:p>
          <a:r>
            <a:rPr lang="es-ES" dirty="0" smtClean="0"/>
            <a:t>Cadena de transmisión</a:t>
          </a:r>
          <a:endParaRPr lang="es-ES" dirty="0"/>
        </a:p>
      </dgm:t>
    </dgm:pt>
    <dgm:pt modelId="{4DB8368F-0225-4985-8748-B55B2495BB89}" type="parTrans" cxnId="{86AFFC2C-2840-430F-9D54-4F54F4DFC17A}">
      <dgm:prSet/>
      <dgm:spPr/>
      <dgm:t>
        <a:bodyPr/>
        <a:lstStyle/>
        <a:p>
          <a:endParaRPr lang="es-ES"/>
        </a:p>
      </dgm:t>
    </dgm:pt>
    <dgm:pt modelId="{D1188F2D-0BEF-476A-BB1A-CB0B3D22B7E9}" type="sibTrans" cxnId="{86AFFC2C-2840-430F-9D54-4F54F4DFC17A}">
      <dgm:prSet/>
      <dgm:spPr/>
      <dgm:t>
        <a:bodyPr/>
        <a:lstStyle/>
        <a:p>
          <a:endParaRPr lang="es-ES"/>
        </a:p>
      </dgm:t>
    </dgm:pt>
    <dgm:pt modelId="{405BD3D2-335A-4C4B-8D5E-2B188C19404F}">
      <dgm:prSet phldrT="[Texto]"/>
      <dgm:spPr/>
      <dgm:t>
        <a:bodyPr/>
        <a:lstStyle/>
        <a:p>
          <a:r>
            <a:rPr lang="es-ES" dirty="0" smtClean="0"/>
            <a:t>susceptible</a:t>
          </a:r>
          <a:endParaRPr lang="es-ES" dirty="0"/>
        </a:p>
      </dgm:t>
    </dgm:pt>
    <dgm:pt modelId="{ADB2B8DE-933C-4243-8921-FD6C4927298F}" type="parTrans" cxnId="{F3990CBA-C7E5-4BB0-9829-3D1CEAA040A6}">
      <dgm:prSet/>
      <dgm:spPr/>
      <dgm:t>
        <a:bodyPr/>
        <a:lstStyle/>
        <a:p>
          <a:endParaRPr lang="es-ES"/>
        </a:p>
      </dgm:t>
    </dgm:pt>
    <dgm:pt modelId="{547B2E8A-9066-4BF2-8CAB-2DF433DC4D3B}" type="sibTrans" cxnId="{F3990CBA-C7E5-4BB0-9829-3D1CEAA040A6}">
      <dgm:prSet/>
      <dgm:spPr/>
      <dgm:t>
        <a:bodyPr/>
        <a:lstStyle/>
        <a:p>
          <a:endParaRPr lang="es-ES"/>
        </a:p>
      </dgm:t>
    </dgm:pt>
    <dgm:pt modelId="{FFCEAC8A-917A-47DE-81EB-C6701FF5D3C1}" type="pres">
      <dgm:prSet presAssocID="{5C0AC0AB-A3D7-48CC-92F6-749F9B5E4B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DFC73D2-1534-42AF-AEC8-05B61F8C058D}" type="pres">
      <dgm:prSet presAssocID="{573C151E-A39D-4268-AC7B-AE53B1053F78}" presName="Accent1" presStyleCnt="0"/>
      <dgm:spPr/>
    </dgm:pt>
    <dgm:pt modelId="{7C482556-6839-4E30-82DD-95FB928827FA}" type="pres">
      <dgm:prSet presAssocID="{573C151E-A39D-4268-AC7B-AE53B1053F78}" presName="Accent" presStyleLbl="node1" presStyleIdx="0" presStyleCnt="3"/>
      <dgm:spPr>
        <a:solidFill>
          <a:schemeClr val="tx1"/>
        </a:solidFill>
      </dgm:spPr>
    </dgm:pt>
    <dgm:pt modelId="{153E8AB8-FCB4-4647-ADC1-174D642260C0}" type="pres">
      <dgm:prSet presAssocID="{573C151E-A39D-4268-AC7B-AE53B1053F7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D4E41-4580-4BA2-B8CD-4DBC1FB2ECAC}" type="pres">
      <dgm:prSet presAssocID="{67956269-A5D7-4681-BAF7-7FE6E25556CA}" presName="Accent2" presStyleCnt="0"/>
      <dgm:spPr/>
    </dgm:pt>
    <dgm:pt modelId="{7A527A7F-7438-43EA-B78A-C64B8DE78964}" type="pres">
      <dgm:prSet presAssocID="{67956269-A5D7-4681-BAF7-7FE6E25556CA}" presName="Accent" presStyleLbl="node1" presStyleIdx="1" presStyleCnt="3"/>
      <dgm:spPr>
        <a:solidFill>
          <a:srgbClr val="C00000"/>
        </a:solidFill>
      </dgm:spPr>
    </dgm:pt>
    <dgm:pt modelId="{1E8A1E74-E83E-4DF4-9127-8F5CD1E60930}" type="pres">
      <dgm:prSet presAssocID="{67956269-A5D7-4681-BAF7-7FE6E25556C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EA070-7DB9-411E-8E1A-2B052B865E52}" type="pres">
      <dgm:prSet presAssocID="{405BD3D2-335A-4C4B-8D5E-2B188C19404F}" presName="Accent3" presStyleCnt="0"/>
      <dgm:spPr/>
    </dgm:pt>
    <dgm:pt modelId="{D76C0942-5376-4897-92F8-515CB064F957}" type="pres">
      <dgm:prSet presAssocID="{405BD3D2-335A-4C4B-8D5E-2B188C19404F}" presName="Accent" presStyleLbl="node1" presStyleIdx="2" presStyleCnt="3"/>
      <dgm:spPr>
        <a:solidFill>
          <a:schemeClr val="tx1"/>
        </a:solidFill>
      </dgm:spPr>
    </dgm:pt>
    <dgm:pt modelId="{5E249764-B416-4FC6-BFF8-93EB8BED811B}" type="pres">
      <dgm:prSet presAssocID="{405BD3D2-335A-4C4B-8D5E-2B188C19404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6279A5-A28C-47BC-9B2C-38585C483476}" type="presOf" srcId="{67956269-A5D7-4681-BAF7-7FE6E25556CA}" destId="{1E8A1E74-E83E-4DF4-9127-8F5CD1E60930}" srcOrd="0" destOrd="0" presId="urn:microsoft.com/office/officeart/2009/layout/CircleArrowProcess"/>
    <dgm:cxn modelId="{2816166E-B337-4075-AC77-9A0B6FCD84CB}" type="presOf" srcId="{573C151E-A39D-4268-AC7B-AE53B1053F78}" destId="{153E8AB8-FCB4-4647-ADC1-174D642260C0}" srcOrd="0" destOrd="0" presId="urn:microsoft.com/office/officeart/2009/layout/CircleArrowProcess"/>
    <dgm:cxn modelId="{C3D75E74-6D58-4C0B-ACAF-85A70E627204}" type="presOf" srcId="{405BD3D2-335A-4C4B-8D5E-2B188C19404F}" destId="{5E249764-B416-4FC6-BFF8-93EB8BED811B}" srcOrd="0" destOrd="0" presId="urn:microsoft.com/office/officeart/2009/layout/CircleArrowProcess"/>
    <dgm:cxn modelId="{7BE9252F-3D9E-4E10-8B41-ECF3D7A7C89E}" srcId="{5C0AC0AB-A3D7-48CC-92F6-749F9B5E4BA4}" destId="{573C151E-A39D-4268-AC7B-AE53B1053F78}" srcOrd="0" destOrd="0" parTransId="{A68EA1CC-37E6-4C04-81F4-FD84F6535E37}" sibTransId="{8A3E0D22-8AF0-4941-969A-32C146604BE7}"/>
    <dgm:cxn modelId="{86AFFC2C-2840-430F-9D54-4F54F4DFC17A}" srcId="{5C0AC0AB-A3D7-48CC-92F6-749F9B5E4BA4}" destId="{67956269-A5D7-4681-BAF7-7FE6E25556CA}" srcOrd="1" destOrd="0" parTransId="{4DB8368F-0225-4985-8748-B55B2495BB89}" sibTransId="{D1188F2D-0BEF-476A-BB1A-CB0B3D22B7E9}"/>
    <dgm:cxn modelId="{F3990CBA-C7E5-4BB0-9829-3D1CEAA040A6}" srcId="{5C0AC0AB-A3D7-48CC-92F6-749F9B5E4BA4}" destId="{405BD3D2-335A-4C4B-8D5E-2B188C19404F}" srcOrd="2" destOrd="0" parTransId="{ADB2B8DE-933C-4243-8921-FD6C4927298F}" sibTransId="{547B2E8A-9066-4BF2-8CAB-2DF433DC4D3B}"/>
    <dgm:cxn modelId="{2184ED25-2602-4E88-AB1A-3D420CBE435B}" type="presOf" srcId="{5C0AC0AB-A3D7-48CC-92F6-749F9B5E4BA4}" destId="{FFCEAC8A-917A-47DE-81EB-C6701FF5D3C1}" srcOrd="0" destOrd="0" presId="urn:microsoft.com/office/officeart/2009/layout/CircleArrowProcess"/>
    <dgm:cxn modelId="{7C52D4AD-7F0D-499A-B9F7-1AFF7EA219FF}" type="presParOf" srcId="{FFCEAC8A-917A-47DE-81EB-C6701FF5D3C1}" destId="{2DFC73D2-1534-42AF-AEC8-05B61F8C058D}" srcOrd="0" destOrd="0" presId="urn:microsoft.com/office/officeart/2009/layout/CircleArrowProcess"/>
    <dgm:cxn modelId="{BC1DDB17-D890-4FF6-977F-7605F4B8FAA9}" type="presParOf" srcId="{2DFC73D2-1534-42AF-AEC8-05B61F8C058D}" destId="{7C482556-6839-4E30-82DD-95FB928827FA}" srcOrd="0" destOrd="0" presId="urn:microsoft.com/office/officeart/2009/layout/CircleArrowProcess"/>
    <dgm:cxn modelId="{67852929-23F2-4647-89DD-EB60D5EC1044}" type="presParOf" srcId="{FFCEAC8A-917A-47DE-81EB-C6701FF5D3C1}" destId="{153E8AB8-FCB4-4647-ADC1-174D642260C0}" srcOrd="1" destOrd="0" presId="urn:microsoft.com/office/officeart/2009/layout/CircleArrowProcess"/>
    <dgm:cxn modelId="{60C521CB-5851-4A5B-BD08-C6B53C272BD6}" type="presParOf" srcId="{FFCEAC8A-917A-47DE-81EB-C6701FF5D3C1}" destId="{A55D4E41-4580-4BA2-B8CD-4DBC1FB2ECAC}" srcOrd="2" destOrd="0" presId="urn:microsoft.com/office/officeart/2009/layout/CircleArrowProcess"/>
    <dgm:cxn modelId="{E3BC7DC5-BC16-4830-A266-E6323D9BCB74}" type="presParOf" srcId="{A55D4E41-4580-4BA2-B8CD-4DBC1FB2ECAC}" destId="{7A527A7F-7438-43EA-B78A-C64B8DE78964}" srcOrd="0" destOrd="0" presId="urn:microsoft.com/office/officeart/2009/layout/CircleArrowProcess"/>
    <dgm:cxn modelId="{76D87A1E-A05F-43A1-AF6F-33BC73F50653}" type="presParOf" srcId="{FFCEAC8A-917A-47DE-81EB-C6701FF5D3C1}" destId="{1E8A1E74-E83E-4DF4-9127-8F5CD1E60930}" srcOrd="3" destOrd="0" presId="urn:microsoft.com/office/officeart/2009/layout/CircleArrowProcess"/>
    <dgm:cxn modelId="{ACA7B6BF-8DA8-427F-98D3-5E89FCE6D212}" type="presParOf" srcId="{FFCEAC8A-917A-47DE-81EB-C6701FF5D3C1}" destId="{9A8EA070-7DB9-411E-8E1A-2B052B865E52}" srcOrd="4" destOrd="0" presId="urn:microsoft.com/office/officeart/2009/layout/CircleArrowProcess"/>
    <dgm:cxn modelId="{491F8F05-4947-474B-8CB6-B8885CE918C7}" type="presParOf" srcId="{9A8EA070-7DB9-411E-8E1A-2B052B865E52}" destId="{D76C0942-5376-4897-92F8-515CB064F957}" srcOrd="0" destOrd="0" presId="urn:microsoft.com/office/officeart/2009/layout/CircleArrowProcess"/>
    <dgm:cxn modelId="{5ACC9E7F-8347-418F-914A-DA4B2967D740}" type="presParOf" srcId="{FFCEAC8A-917A-47DE-81EB-C6701FF5D3C1}" destId="{5E249764-B416-4FC6-BFF8-93EB8BED811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82556-6839-4E30-82DD-95FB928827FA}">
      <dsp:nvSpPr>
        <dsp:cNvPr id="0" name=""/>
        <dsp:cNvSpPr/>
      </dsp:nvSpPr>
      <dsp:spPr>
        <a:xfrm>
          <a:off x="1400953" y="0"/>
          <a:ext cx="1966458" cy="19667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E8AB8-FCB4-4647-ADC1-174D642260C0}">
      <dsp:nvSpPr>
        <dsp:cNvPr id="0" name=""/>
        <dsp:cNvSpPr/>
      </dsp:nvSpPr>
      <dsp:spPr>
        <a:xfrm>
          <a:off x="1835605" y="710059"/>
          <a:ext cx="1092722" cy="54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huésped</a:t>
          </a:r>
          <a:endParaRPr lang="es-ES" sz="1700" kern="1200" dirty="0"/>
        </a:p>
      </dsp:txBody>
      <dsp:txXfrm>
        <a:off x="1835605" y="710059"/>
        <a:ext cx="1092722" cy="546230"/>
      </dsp:txXfrm>
    </dsp:sp>
    <dsp:sp modelId="{7A527A7F-7438-43EA-B78A-C64B8DE78964}">
      <dsp:nvSpPr>
        <dsp:cNvPr id="0" name=""/>
        <dsp:cNvSpPr/>
      </dsp:nvSpPr>
      <dsp:spPr>
        <a:xfrm>
          <a:off x="854776" y="1130047"/>
          <a:ext cx="1966458" cy="196675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A1E74-E83E-4DF4-9127-8F5CD1E60930}">
      <dsp:nvSpPr>
        <dsp:cNvPr id="0" name=""/>
        <dsp:cNvSpPr/>
      </dsp:nvSpPr>
      <dsp:spPr>
        <a:xfrm>
          <a:off x="1291644" y="1846643"/>
          <a:ext cx="1092722" cy="54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Cadena de transmisión</a:t>
          </a:r>
          <a:endParaRPr lang="es-ES" sz="1700" kern="1200" dirty="0"/>
        </a:p>
      </dsp:txBody>
      <dsp:txXfrm>
        <a:off x="1291644" y="1846643"/>
        <a:ext cx="1092722" cy="546230"/>
      </dsp:txXfrm>
    </dsp:sp>
    <dsp:sp modelId="{D76C0942-5376-4897-92F8-515CB064F957}">
      <dsp:nvSpPr>
        <dsp:cNvPr id="0" name=""/>
        <dsp:cNvSpPr/>
      </dsp:nvSpPr>
      <dsp:spPr>
        <a:xfrm>
          <a:off x="1540913" y="2395325"/>
          <a:ext cx="1689492" cy="169016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9764-B416-4FC6-BFF8-93EB8BED811B}">
      <dsp:nvSpPr>
        <dsp:cNvPr id="0" name=""/>
        <dsp:cNvSpPr/>
      </dsp:nvSpPr>
      <dsp:spPr>
        <a:xfrm>
          <a:off x="1838190" y="2984862"/>
          <a:ext cx="1092722" cy="54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susceptible</a:t>
          </a:r>
          <a:endParaRPr lang="es-ES" sz="1700" kern="1200" dirty="0"/>
        </a:p>
      </dsp:txBody>
      <dsp:txXfrm>
        <a:off x="1838190" y="2984862"/>
        <a:ext cx="1092722" cy="546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EBF8-A30A-4BFB-A219-08E261F358AC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64BC1-99BF-401E-BFF0-54DC1DA3D5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4BC1-99BF-401E-BFF0-54DC1DA3D5AE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9718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4BC1-99BF-401E-BFF0-54DC1DA3D5AE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4BC1-99BF-401E-BFF0-54DC1DA3D5AE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3195-34A8-459C-B878-1CE865AB6FDE}" type="datetimeFigureOut">
              <a:rPr lang="es-MX" smtClean="0"/>
              <a:pPr/>
              <a:t>15/10/2025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44C5-9F66-4BA3-A8A5-7F785414A81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Epidemioliogia\Documents\maritza\mosquit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50248" y="3861048"/>
            <a:ext cx="4786346" cy="2000264"/>
          </a:xfrm>
          <a:prstGeom prst="rect">
            <a:avLst/>
          </a:prstGeom>
          <a:noFill/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2357422" y="2143116"/>
            <a:ext cx="4572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MX" sz="2800" b="1" dirty="0" smtClean="0"/>
              <a:t>Arbovirosis Circulantes:</a:t>
            </a: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/>
              <a:t>Puesta al Día</a:t>
            </a:r>
          </a:p>
        </p:txBody>
      </p:sp>
      <p:pic>
        <p:nvPicPr>
          <p:cNvPr id="3" name="Imagen 1" descr="INACV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968" y="403246"/>
            <a:ext cx="1643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678781" y="1270502"/>
            <a:ext cx="39292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Sección de Higiene y Epidemiología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93756" y="335565"/>
            <a:ext cx="34478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Sección Higiene y </a:t>
            </a:r>
            <a:r>
              <a:rPr lang="es-MX" b="1" dirty="0" smtClean="0"/>
              <a:t>Epidemiología</a:t>
            </a:r>
            <a:endParaRPr lang="es-MX" b="1" dirty="0"/>
          </a:p>
        </p:txBody>
      </p:sp>
      <p:pic>
        <p:nvPicPr>
          <p:cNvPr id="3" name="Imagen 1" descr="INACV-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474" y="168585"/>
            <a:ext cx="1617561" cy="70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cto de flecha 7"/>
          <p:cNvCxnSpPr/>
          <p:nvPr/>
        </p:nvCxnSpPr>
        <p:spPr>
          <a:xfrm>
            <a:off x="3524107" y="1260216"/>
            <a:ext cx="9361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55576" y="3663249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s-MX" dirty="0">
                <a:solidFill>
                  <a:prstClr val="black"/>
                </a:solidFill>
              </a:rPr>
              <a:t>Se transmite al ser Humano principalmente por la picadura de</a:t>
            </a:r>
          </a:p>
          <a:p>
            <a:pPr lvl="0"/>
            <a:r>
              <a:rPr lang="es-MX" dirty="0">
                <a:solidFill>
                  <a:prstClr val="black"/>
                </a:solidFill>
              </a:rPr>
              <a:t> mosquitos: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>
                <a:solidFill>
                  <a:prstClr val="black"/>
                </a:solidFill>
              </a:rPr>
              <a:t>Aedes </a:t>
            </a:r>
            <a:r>
              <a:rPr lang="es-MX" dirty="0" err="1" smtClean="0">
                <a:solidFill>
                  <a:prstClr val="black"/>
                </a:solidFill>
              </a:rPr>
              <a:t>Aegypti</a:t>
            </a:r>
            <a:endParaRPr lang="es-MX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prstClr val="black"/>
                </a:solidFill>
              </a:rPr>
              <a:t>Especie </a:t>
            </a:r>
            <a:r>
              <a:rPr lang="es-MX" dirty="0" err="1">
                <a:solidFill>
                  <a:prstClr val="black"/>
                </a:solidFill>
              </a:rPr>
              <a:t>culicoides</a:t>
            </a:r>
            <a:r>
              <a:rPr lang="es-MX" dirty="0">
                <a:solidFill>
                  <a:prstClr val="black"/>
                </a:solidFill>
              </a:rPr>
              <a:t> </a:t>
            </a:r>
            <a:r>
              <a:rPr lang="es-MX" dirty="0" err="1">
                <a:solidFill>
                  <a:prstClr val="black"/>
                </a:solidFill>
              </a:rPr>
              <a:t>paraencis</a:t>
            </a:r>
            <a:r>
              <a:rPr lang="es-MX" dirty="0">
                <a:solidFill>
                  <a:prstClr val="black"/>
                </a:solidFill>
              </a:rPr>
              <a:t>( jején </a:t>
            </a:r>
            <a:r>
              <a:rPr lang="es-MX" dirty="0" err="1" smtClean="0">
                <a:solidFill>
                  <a:prstClr val="black"/>
                </a:solidFill>
              </a:rPr>
              <a:t>Culicoides</a:t>
            </a:r>
            <a:r>
              <a:rPr lang="es-MX" dirty="0" smtClean="0">
                <a:solidFill>
                  <a:prstClr val="black"/>
                </a:solidFill>
              </a:rPr>
              <a:t> </a:t>
            </a:r>
            <a:r>
              <a:rPr lang="es-MX" dirty="0" err="1">
                <a:solidFill>
                  <a:prstClr val="black"/>
                </a:solidFill>
              </a:rPr>
              <a:t>paraensis</a:t>
            </a:r>
            <a:r>
              <a:rPr lang="es-MX" dirty="0">
                <a:solidFill>
                  <a:prstClr val="black"/>
                </a:solidFill>
              </a:rPr>
              <a:t>.)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623" y="3686552"/>
            <a:ext cx="1008112" cy="10237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6035" y="1750159"/>
            <a:ext cx="3168352" cy="1600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47664" y="1067937"/>
            <a:ext cx="700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>
                <a:solidFill>
                  <a:prstClr val="black"/>
                </a:solidFill>
              </a:rPr>
              <a:t>LAS ARBOVIROSIS                         Enfermedades febriles agudas.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00298" y="5715016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/>
              <a:t>TIPOS DE INFECCIONES VIRALES 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3941675" y="5014940"/>
            <a:ext cx="1656185" cy="66559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69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93756" y="335565"/>
            <a:ext cx="34478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Sección Higiene y </a:t>
            </a:r>
            <a:r>
              <a:rPr lang="es-MX" b="1" dirty="0" smtClean="0"/>
              <a:t>Epidemiología</a:t>
            </a:r>
            <a:endParaRPr lang="es-MX" b="1" dirty="0"/>
          </a:p>
        </p:txBody>
      </p:sp>
      <p:pic>
        <p:nvPicPr>
          <p:cNvPr id="3" name="Imagen 1" descr="INACV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474" y="168585"/>
            <a:ext cx="1617561" cy="70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539552" y="2348880"/>
            <a:ext cx="8175852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b="1" dirty="0" smtClean="0"/>
              <a:t>DENGUE: </a:t>
            </a:r>
            <a:r>
              <a:rPr lang="es-ES" b="1" dirty="0" smtClean="0"/>
              <a:t>40% DE LA POBLACIÓN MUNDIAL </a:t>
            </a:r>
            <a:r>
              <a:rPr lang="es-ES" dirty="0" smtClean="0"/>
              <a:t>se </a:t>
            </a:r>
            <a:r>
              <a:rPr lang="es-ES" dirty="0"/>
              <a:t>encuentra en riesgo de enfermar, con la </a:t>
            </a:r>
            <a:r>
              <a:rPr lang="es-ES" dirty="0" smtClean="0"/>
              <a:t>posibilidad de </a:t>
            </a:r>
            <a:r>
              <a:rPr lang="es-ES" dirty="0"/>
              <a:t>presentar formas graves de la enfermedad. La tasa de </a:t>
            </a:r>
            <a:r>
              <a:rPr lang="es-ES" b="1" dirty="0" smtClean="0"/>
              <a:t>INCIDENCIA HA AUMENTADO MÁS DE 30 VECES </a:t>
            </a:r>
            <a:r>
              <a:rPr lang="es-ES" dirty="0" smtClean="0"/>
              <a:t>Se </a:t>
            </a:r>
            <a:r>
              <a:rPr lang="es-ES" dirty="0"/>
              <a:t>estiman 390 millones de infecciones (</a:t>
            </a:r>
            <a:r>
              <a:rPr lang="es-ES" b="1" dirty="0"/>
              <a:t>96 millones de ellas </a:t>
            </a:r>
            <a:r>
              <a:rPr lang="es-ES" b="1" dirty="0" smtClean="0"/>
              <a:t>ASINTOMÁTICAS)</a:t>
            </a:r>
            <a:r>
              <a:rPr lang="es-ES" dirty="0" smtClean="0"/>
              <a:t> </a:t>
            </a:r>
            <a:r>
              <a:rPr lang="es-ES" dirty="0"/>
              <a:t>y </a:t>
            </a:r>
            <a:r>
              <a:rPr lang="es-ES" dirty="0" smtClean="0"/>
              <a:t>20,000 muertes al </a:t>
            </a:r>
            <a:r>
              <a:rPr lang="es-ES" dirty="0"/>
              <a:t>año a nivel </a:t>
            </a:r>
            <a:r>
              <a:rPr lang="es-ES" dirty="0" smtClean="0"/>
              <a:t>mundial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ES" dirty="0"/>
          </a:p>
          <a:p>
            <a:pPr algn="just"/>
            <a:r>
              <a:rPr lang="es-ES" dirty="0" smtClean="0"/>
              <a:t>❖ </a:t>
            </a:r>
            <a:r>
              <a:rPr lang="es-ES" b="1" dirty="0" smtClean="0"/>
              <a:t>LA FIEBRE CHIKUNGUNYA </a:t>
            </a:r>
            <a:r>
              <a:rPr lang="es-ES" b="1" dirty="0" smtClean="0"/>
              <a:t>,OROPOUCHE, ZIKA </a:t>
            </a:r>
            <a:r>
              <a:rPr lang="es-ES" b="1" dirty="0" smtClean="0"/>
              <a:t>:</a:t>
            </a:r>
            <a:r>
              <a:rPr lang="es-ES" dirty="0" smtClean="0"/>
              <a:t> Son</a:t>
            </a:r>
            <a:r>
              <a:rPr lang="es-ES" dirty="0" smtClean="0"/>
              <a:t>  enfermedades  </a:t>
            </a:r>
            <a:r>
              <a:rPr lang="es-ES" b="1" dirty="0" smtClean="0"/>
              <a:t>EMERGENTES</a:t>
            </a:r>
            <a:r>
              <a:rPr lang="es-ES" dirty="0" smtClean="0"/>
              <a:t> de </a:t>
            </a:r>
            <a:r>
              <a:rPr lang="es-ES" dirty="0"/>
              <a:t>aparición reciente en el </a:t>
            </a:r>
            <a:r>
              <a:rPr lang="es-ES" dirty="0" smtClean="0"/>
              <a:t>continente. Impacta </a:t>
            </a:r>
            <a:r>
              <a:rPr lang="es-ES" dirty="0"/>
              <a:t>en los sistemas de salud debido a la incidencia de los casos y al desarrollo de </a:t>
            </a:r>
            <a:r>
              <a:rPr lang="es-ES" dirty="0" smtClean="0"/>
              <a:t>síntomas </a:t>
            </a:r>
            <a:r>
              <a:rPr lang="es-ES" dirty="0" err="1" smtClean="0"/>
              <a:t>discapacitantes</a:t>
            </a:r>
            <a:r>
              <a:rPr lang="es-ES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s-ES" b="1" dirty="0" smtClean="0"/>
          </a:p>
          <a:p>
            <a:pPr algn="just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482330" y="1628800"/>
            <a:ext cx="2270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PROBLEMA DE SALUD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40459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93756" y="335565"/>
            <a:ext cx="34478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Sección Higiene y </a:t>
            </a:r>
            <a:r>
              <a:rPr lang="es-MX" b="1" dirty="0" smtClean="0"/>
              <a:t>Epidemiología</a:t>
            </a:r>
            <a:endParaRPr lang="es-MX" b="1" dirty="0"/>
          </a:p>
        </p:txBody>
      </p:sp>
      <p:pic>
        <p:nvPicPr>
          <p:cNvPr id="3" name="Imagen 1" descr="INACV-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474" y="168585"/>
            <a:ext cx="1617561" cy="70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2854153" y="974601"/>
            <a:ext cx="37910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Factores Contribuyentes</a:t>
            </a:r>
            <a:endParaRPr lang="es-ES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491880" y="2708920"/>
            <a:ext cx="352839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Determinantes Ambientales: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Aumento de las temperaturas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 smtClean="0"/>
              <a:t>Aumento de las precipitaciones.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Determinantes Socioeconómicos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Determinantes Demográficos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/>
              <a:t>Determinantes conductuales.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4286732913"/>
              </p:ext>
            </p:extLst>
          </p:nvPr>
        </p:nvGraphicFramePr>
        <p:xfrm>
          <a:off x="-154244" y="1767525"/>
          <a:ext cx="4222188" cy="408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388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93756" y="335565"/>
            <a:ext cx="34478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Sección Higiene y </a:t>
            </a:r>
            <a:r>
              <a:rPr lang="es-MX" b="1" dirty="0" smtClean="0"/>
              <a:t>Epidemiología</a:t>
            </a:r>
            <a:endParaRPr lang="es-MX" b="1" dirty="0"/>
          </a:p>
        </p:txBody>
      </p:sp>
      <p:pic>
        <p:nvPicPr>
          <p:cNvPr id="3" name="Imagen 1" descr="INACV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117" y="294179"/>
            <a:ext cx="1617561" cy="45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7755048" cy="4824536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95536" y="2780928"/>
            <a:ext cx="3600400" cy="352839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23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1428736"/>
            <a:ext cx="60755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Prevención y control </a:t>
            </a:r>
            <a:r>
              <a:rPr lang="es-MX" sz="2400" b="1" dirty="0" smtClean="0">
                <a:solidFill>
                  <a:srgbClr val="C00000"/>
                </a:solidFill>
              </a:rPr>
              <a:t>Vectorial</a:t>
            </a:r>
          </a:p>
          <a:p>
            <a:endParaRPr lang="es-MX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MX" sz="2400" b="1" dirty="0" smtClean="0"/>
              <a:t>Vigilancia Activa </a:t>
            </a:r>
          </a:p>
          <a:p>
            <a:pPr>
              <a:buFont typeface="Wingdings" pitchFamily="2" charset="2"/>
              <a:buChar char="ü"/>
            </a:pPr>
            <a:r>
              <a:rPr lang="es-MX" sz="2400" b="1" dirty="0" smtClean="0"/>
              <a:t>Síndromes febriles inespecíficos</a:t>
            </a:r>
          </a:p>
          <a:p>
            <a:pPr>
              <a:buFont typeface="Wingdings" pitchFamily="2" charset="2"/>
              <a:buChar char="ü"/>
            </a:pPr>
            <a:r>
              <a:rPr lang="es-MX" sz="2400" b="1" dirty="0" smtClean="0"/>
              <a:t>Índices de infestación</a:t>
            </a:r>
          </a:p>
          <a:p>
            <a:pPr>
              <a:buFont typeface="Wingdings" pitchFamily="2" charset="2"/>
              <a:buChar char="q"/>
            </a:pPr>
            <a:r>
              <a:rPr lang="es-MX" sz="2400" b="1" dirty="0" smtClean="0"/>
              <a:t>Ordenamiento del medio</a:t>
            </a:r>
            <a:endParaRPr lang="es-MX" b="1" dirty="0"/>
          </a:p>
          <a:p>
            <a:pPr>
              <a:buFont typeface="Wingdings" pitchFamily="2" charset="2"/>
              <a:buChar char="ü"/>
            </a:pPr>
            <a:r>
              <a:rPr lang="es-MX" sz="2400" b="1" dirty="0" smtClean="0"/>
              <a:t>implican </a:t>
            </a:r>
            <a:r>
              <a:rPr lang="es-MX" sz="2400" b="1" dirty="0"/>
              <a:t>buenas practicas socio ambientales</a:t>
            </a:r>
          </a:p>
        </p:txBody>
      </p:sp>
      <p:pic>
        <p:nvPicPr>
          <p:cNvPr id="6146" name="Picture 2" descr="C:\Users\PC Epidemioliogia\Documents\maritza\t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357694"/>
            <a:ext cx="2647950" cy="1724025"/>
          </a:xfrm>
          <a:prstGeom prst="rect">
            <a:avLst/>
          </a:prstGeom>
          <a:noFill/>
        </p:spPr>
      </p:pic>
      <p:pic>
        <p:nvPicPr>
          <p:cNvPr id="6147" name="Picture 3" descr="C:\Users\PC Epidemioliogia\Documents\maritza\s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143380"/>
            <a:ext cx="2028825" cy="2257425"/>
          </a:xfrm>
          <a:prstGeom prst="rect">
            <a:avLst/>
          </a:prstGeom>
          <a:noFill/>
        </p:spPr>
      </p:pic>
      <p:pic>
        <p:nvPicPr>
          <p:cNvPr id="5" name="Imagen 1" descr="INACV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85728"/>
            <a:ext cx="164306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500430" y="214290"/>
            <a:ext cx="3286148" cy="92333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s-MX" b="1" dirty="0" smtClean="0"/>
          </a:p>
          <a:p>
            <a:r>
              <a:rPr lang="es-MX" b="1" dirty="0" smtClean="0"/>
              <a:t>Sección </a:t>
            </a:r>
            <a:r>
              <a:rPr lang="es-MX" b="1" dirty="0"/>
              <a:t>Higiene y Epidemiología</a:t>
            </a:r>
          </a:p>
          <a:p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00430" y="357166"/>
            <a:ext cx="32303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Sección Higiene y Epidemiología</a:t>
            </a:r>
          </a:p>
          <a:p>
            <a:pPr algn="ctr"/>
            <a:endParaRPr lang="es-MX" b="1" dirty="0"/>
          </a:p>
        </p:txBody>
      </p:sp>
      <p:pic>
        <p:nvPicPr>
          <p:cNvPr id="3" name="Imagen 1" descr="INACV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164306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PC Epidemioliogia\Documents\maritza\cu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785926"/>
            <a:ext cx="6072230" cy="3714776"/>
          </a:xfrm>
          <a:prstGeom prst="rect">
            <a:avLst/>
          </a:prstGeom>
          <a:noFill/>
        </p:spPr>
      </p:pic>
      <p:sp>
        <p:nvSpPr>
          <p:cNvPr id="8" name="7 Explosión 2"/>
          <p:cNvSpPr/>
          <p:nvPr/>
        </p:nvSpPr>
        <p:spPr>
          <a:xfrm>
            <a:off x="2571736" y="2428868"/>
            <a:ext cx="4572032" cy="1485904"/>
          </a:xfrm>
          <a:prstGeom prst="irregularSeal2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Síndromes Febriles inespecíficos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00430" y="357166"/>
            <a:ext cx="32303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/>
              <a:t>Sección Higiene y Epidemiología</a:t>
            </a:r>
          </a:p>
          <a:p>
            <a:pPr algn="ctr"/>
            <a:r>
              <a:rPr lang="es-MX" b="1" dirty="0"/>
              <a:t>Fiebre Oropouche</a:t>
            </a:r>
          </a:p>
        </p:txBody>
      </p:sp>
      <p:pic>
        <p:nvPicPr>
          <p:cNvPr id="3" name="Imagen 1" descr="INACV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164306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PC Epidemioliogia\Documents\maritza\cu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6072230" cy="1743075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214678" y="3500438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ACCIONES </a:t>
            </a:r>
          </a:p>
          <a:p>
            <a:pPr algn="ctr"/>
            <a:endParaRPr lang="es-MX" sz="2000" b="1" dirty="0"/>
          </a:p>
          <a:p>
            <a:pPr>
              <a:buFont typeface="Wingdings" pitchFamily="2" charset="2"/>
              <a:buChar char="q"/>
            </a:pPr>
            <a:r>
              <a:rPr lang="es-MX" sz="2000" b="1" dirty="0" smtClean="0"/>
              <a:t>ENTOMO-EPIDEMIOLÓGICAS</a:t>
            </a:r>
          </a:p>
          <a:p>
            <a:pPr>
              <a:buFont typeface="Wingdings" pitchFamily="2" charset="2"/>
              <a:buChar char="q"/>
            </a:pPr>
            <a:r>
              <a:rPr lang="es-MX" sz="2000" b="1" dirty="0" smtClean="0"/>
              <a:t>VIGILANCIA ACTIVA</a:t>
            </a:r>
          </a:p>
          <a:p>
            <a:pPr>
              <a:buFont typeface="Wingdings" pitchFamily="2" charset="2"/>
              <a:buChar char="q"/>
            </a:pPr>
            <a:r>
              <a:rPr lang="es-MX" sz="2000" b="1" dirty="0" smtClean="0"/>
              <a:t>CAPACITACIONES </a:t>
            </a:r>
            <a:endParaRPr lang="es-MX" sz="2000" b="1" dirty="0"/>
          </a:p>
        </p:txBody>
      </p:sp>
      <p:pic>
        <p:nvPicPr>
          <p:cNvPr id="8194" name="Picture 2" descr="C:\Users\PC Epidemioliogia\Documents\maritza\vigilanc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286124"/>
            <a:ext cx="2357466" cy="1600200"/>
          </a:xfrm>
          <a:prstGeom prst="rect">
            <a:avLst/>
          </a:prstGeom>
          <a:noFill/>
        </p:spPr>
      </p:pic>
      <p:pic>
        <p:nvPicPr>
          <p:cNvPr id="8195" name="Picture 3" descr="C:\Users\PC Epidemioliogia\Documents\maritza\vig 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929198"/>
            <a:ext cx="2143125" cy="12858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 Epidemioliogia\Documents\maritza\f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15304" cy="421484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 rot="20692761">
            <a:off x="4940724" y="5409719"/>
            <a:ext cx="216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228</Words>
  <Application>Microsoft Office PowerPoint</Application>
  <PresentationFormat>Presentación en pantalla (4:3)</PresentationFormat>
  <Paragraphs>48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 Epidemioliogia</dc:creator>
  <cp:lastModifiedBy>MARITZA</cp:lastModifiedBy>
  <cp:revision>36</cp:revision>
  <dcterms:created xsi:type="dcterms:W3CDTF">2024-06-04T14:28:23Z</dcterms:created>
  <dcterms:modified xsi:type="dcterms:W3CDTF">2025-10-15T09:33:46Z</dcterms:modified>
</cp:coreProperties>
</file>