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52996" y="374073"/>
            <a:ext cx="9351617" cy="6151417"/>
          </a:xfrm>
        </p:spPr>
        <p:txBody>
          <a:bodyPr>
            <a:noAutofit/>
          </a:bodyPr>
          <a:lstStyle/>
          <a:p>
            <a:r>
              <a:rPr lang="es-US" sz="2000" dirty="0">
                <a:latin typeface="Arial Narrow" panose="020B0606020202030204" pitchFamily="34" charset="0"/>
              </a:rPr>
              <a:t>I</a:t>
            </a:r>
            <a:r>
              <a:rPr lang="es-US" sz="2000" dirty="0" smtClean="0">
                <a:latin typeface="Arial Narrow" panose="020B0606020202030204" pitchFamily="34" charset="0"/>
              </a:rPr>
              <a:t>NSTITUTO </a:t>
            </a:r>
            <a:r>
              <a:rPr lang="es-US" sz="2000" dirty="0">
                <a:latin typeface="Arial Narrow" panose="020B0606020202030204" pitchFamily="34" charset="0"/>
              </a:rPr>
              <a:t>NACIONAL DE ANGIOLOGIA Y CIRUGIA VASCULAR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US" sz="2000" dirty="0">
                <a:latin typeface="Arial Narrow" panose="020B0606020202030204" pitchFamily="34" charset="0"/>
              </a:rPr>
              <a:t>PROGRAMA DE CONFERENCIAS DE LOS VIERNES A RESIDENTES, ESPECIALISTAS Y PROFESORES.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US" sz="2000" dirty="0">
                <a:latin typeface="Arial Narrow" panose="020B0606020202030204" pitchFamily="34" charset="0"/>
              </a:rPr>
              <a:t>TITULOS PROPUESTOS</a:t>
            </a:r>
            <a:r>
              <a:rPr lang="es-US" sz="2000" dirty="0" smtClean="0">
                <a:latin typeface="Arial Narrow" panose="020B0606020202030204" pitchFamily="34" charset="0"/>
              </a:rPr>
              <a:t>.</a:t>
            </a:r>
            <a:br>
              <a:rPr lang="es-US" sz="2000" dirty="0" smtClean="0">
                <a:latin typeface="Arial Narrow" panose="020B0606020202030204" pitchFamily="34" charset="0"/>
              </a:rPr>
            </a:b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US" sz="2000" b="1" dirty="0">
                <a:latin typeface="Arial Narrow" panose="020B0606020202030204" pitchFamily="34" charset="0"/>
              </a:rPr>
              <a:t>                      FLEBOLINFOLOGIA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1- </a:t>
            </a:r>
            <a:r>
              <a:rPr lang="es-US" sz="2000" dirty="0" smtClean="0">
                <a:latin typeface="Arial Narrow" panose="020B0606020202030204" pitchFamily="34" charset="0"/>
              </a:rPr>
              <a:t>Trombosis </a:t>
            </a:r>
            <a:r>
              <a:rPr lang="es-US" sz="2000" dirty="0">
                <a:latin typeface="Arial Narrow" panose="020B0606020202030204" pitchFamily="34" charset="0"/>
              </a:rPr>
              <a:t>venosa de Miembros superiores e inferiores: Cuadro clínico, diagnostico positivo, diagnóstico diferencial, tratamiento médico-quirúrgico. Prof. Lázaro Chirino. Octubre   3.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2- </a:t>
            </a:r>
            <a:r>
              <a:rPr lang="es-US" sz="2000" dirty="0" smtClean="0">
                <a:latin typeface="Arial Narrow" panose="020B0606020202030204" pitchFamily="34" charset="0"/>
              </a:rPr>
              <a:t>Linfedema </a:t>
            </a:r>
            <a:r>
              <a:rPr lang="es-US" sz="2000" dirty="0" err="1">
                <a:latin typeface="Arial Narrow" panose="020B0606020202030204" pitchFamily="34" charset="0"/>
              </a:rPr>
              <a:t>MMIIs</a:t>
            </a:r>
            <a:r>
              <a:rPr lang="es-US" sz="2000" dirty="0">
                <a:latin typeface="Arial Narrow" panose="020B0606020202030204" pitchFamily="34" charset="0"/>
              </a:rPr>
              <a:t>: Cuadro clínico diagnóstico y tratamiento médico quirúrgico:  Prof. Luis Rodríguez Villalonga octubre 17.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3- </a:t>
            </a:r>
            <a:r>
              <a:rPr lang="es-US" sz="2000" dirty="0" smtClean="0">
                <a:latin typeface="Arial Narrow" panose="020B0606020202030204" pitchFamily="34" charset="0"/>
              </a:rPr>
              <a:t>Insuficiencia </a:t>
            </a:r>
            <a:r>
              <a:rPr lang="es-US" sz="2000" dirty="0">
                <a:latin typeface="Arial Narrow" panose="020B0606020202030204" pitchFamily="34" charset="0"/>
              </a:rPr>
              <a:t>venosa crónica. Cuadro clínico, diagnóstico y tratamiento médico quirúrgico. Técnica quirúrgica clásica de abordaje a la cirugía de la vena safena interna y externa. Prof. Damaris Pérez. Octubre 24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4- </a:t>
            </a:r>
            <a:r>
              <a:rPr lang="es-US" sz="2000" dirty="0" smtClean="0">
                <a:latin typeface="Arial Narrow" panose="020B0606020202030204" pitchFamily="34" charset="0"/>
              </a:rPr>
              <a:t>Cirugía </a:t>
            </a:r>
            <a:r>
              <a:rPr lang="es-US" sz="2000" dirty="0" err="1">
                <a:latin typeface="Arial Narrow" panose="020B0606020202030204" pitchFamily="34" charset="0"/>
              </a:rPr>
              <a:t>Endovascular</a:t>
            </a:r>
            <a:r>
              <a:rPr lang="es-US" sz="2000" dirty="0">
                <a:latin typeface="Arial Narrow" panose="020B0606020202030204" pitchFamily="34" charset="0"/>
              </a:rPr>
              <a:t>   sobre el sector venoso. Prof. </a:t>
            </a:r>
            <a:r>
              <a:rPr lang="es-US" sz="2000" dirty="0" err="1">
                <a:latin typeface="Arial Narrow" panose="020B0606020202030204" pitchFamily="34" charset="0"/>
              </a:rPr>
              <a:t>Diannys</a:t>
            </a:r>
            <a:r>
              <a:rPr lang="es-US" sz="2000" dirty="0">
                <a:latin typeface="Arial Narrow" panose="020B0606020202030204" pitchFamily="34" charset="0"/>
              </a:rPr>
              <a:t> Rodríguez. Octubre 31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5- </a:t>
            </a:r>
            <a:r>
              <a:rPr lang="es-US" sz="2000" dirty="0" smtClean="0">
                <a:latin typeface="Arial Narrow" panose="020B0606020202030204" pitchFamily="34" charset="0"/>
              </a:rPr>
              <a:t>Trombo </a:t>
            </a:r>
            <a:r>
              <a:rPr lang="es-US" sz="2000" dirty="0">
                <a:latin typeface="Arial Narrow" panose="020B0606020202030204" pitchFamily="34" charset="0"/>
              </a:rPr>
              <a:t>embolismo pulmonar: Diagnostico, cuando sospecharlo, conducta a seguir. Prof. José Barnes.  Noviembre 7</a:t>
            </a:r>
            <a:r>
              <a:rPr lang="es-ES" sz="2000" dirty="0">
                <a:latin typeface="Arial Narrow" panose="020B0606020202030204" pitchFamily="34" charset="0"/>
              </a:rPr>
              <a:t/>
            </a:r>
            <a:br>
              <a:rPr lang="es-ES" sz="2000" dirty="0">
                <a:latin typeface="Arial Narrow" panose="020B0606020202030204" pitchFamily="34" charset="0"/>
              </a:rPr>
            </a:br>
            <a:r>
              <a:rPr lang="es-ES" sz="2000" dirty="0" smtClean="0">
                <a:latin typeface="Arial Narrow" panose="020B0606020202030204" pitchFamily="34" charset="0"/>
              </a:rPr>
              <a:t>6- </a:t>
            </a:r>
            <a:r>
              <a:rPr lang="es-US" sz="2000" dirty="0" smtClean="0">
                <a:latin typeface="Arial Narrow" panose="020B0606020202030204" pitchFamily="34" charset="0"/>
              </a:rPr>
              <a:t>Anticoagulación </a:t>
            </a:r>
            <a:r>
              <a:rPr lang="es-US" sz="2000" dirty="0">
                <a:latin typeface="Arial Narrow" panose="020B0606020202030204" pitchFamily="34" charset="0"/>
              </a:rPr>
              <a:t>oral. Actualización en el uso delos NOACS. Prof. Olga Pantaleón Nov. 14</a:t>
            </a:r>
            <a:r>
              <a:rPr lang="es-ES" sz="1600" dirty="0">
                <a:latin typeface="Arial Narrow" panose="020B0606020202030204" pitchFamily="34" charset="0"/>
              </a:rPr>
              <a:t/>
            </a:r>
            <a:br>
              <a:rPr lang="es-ES" sz="1600" dirty="0">
                <a:latin typeface="Arial Narrow" panose="020B0606020202030204" pitchFamily="34" charset="0"/>
              </a:rPr>
            </a:br>
            <a:endParaRPr lang="es-ES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1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39335" y="1285702"/>
            <a:ext cx="8915400" cy="3777622"/>
          </a:xfrm>
        </p:spPr>
        <p:txBody>
          <a:bodyPr>
            <a:normAutofit fontScale="85000" lnSpcReduction="20000"/>
          </a:bodyPr>
          <a:lstStyle/>
          <a:p>
            <a:r>
              <a:rPr lang="es-US" b="1" dirty="0"/>
              <a:t>ARTERIOLOGIA</a:t>
            </a:r>
            <a:endParaRPr lang="es-ES" dirty="0"/>
          </a:p>
          <a:p>
            <a:r>
              <a:rPr lang="es-US" dirty="0"/>
              <a:t>Cirugía arterial en regiones infra inguinales. Aspectos teóricos, métodos de diagnóstico, aspectos quirúrgicos. Prof. Jorge Rodríguez Mayora. Nov. 21</a:t>
            </a:r>
            <a:endParaRPr lang="es-ES" dirty="0"/>
          </a:p>
          <a:p>
            <a:r>
              <a:rPr lang="es-US" dirty="0"/>
              <a:t>Diagnóstico y tratamiento médico quirúrgico de la isquemia arterial aguda en </a:t>
            </a:r>
            <a:r>
              <a:rPr lang="es-US" dirty="0" err="1"/>
              <a:t>MMIIs</a:t>
            </a:r>
            <a:r>
              <a:rPr lang="es-US" dirty="0"/>
              <a:t>. Prof. José Luis Cabrera Zamora. Nov. 28</a:t>
            </a:r>
            <a:endParaRPr lang="es-ES" dirty="0"/>
          </a:p>
          <a:p>
            <a:r>
              <a:rPr lang="es-US" dirty="0"/>
              <a:t>  Técnicas quirúrgicas en cirugía de carótidas. La cirugía </a:t>
            </a:r>
            <a:r>
              <a:rPr lang="es-US" dirty="0" err="1"/>
              <a:t>Endovascular</a:t>
            </a:r>
            <a:r>
              <a:rPr lang="es-US" dirty="0"/>
              <a:t>, y la revascularización </a:t>
            </a:r>
            <a:r>
              <a:rPr lang="es-US" dirty="0" err="1"/>
              <a:t>transcarotidea</a:t>
            </a:r>
            <a:r>
              <a:rPr lang="es-US" dirty="0"/>
              <a:t>.  Prof. Alejandro Hernández. .Dic 5</a:t>
            </a:r>
            <a:endParaRPr lang="es-ES" dirty="0"/>
          </a:p>
          <a:p>
            <a:r>
              <a:rPr lang="es-US" dirty="0"/>
              <a:t>Fistulas </a:t>
            </a:r>
            <a:r>
              <a:rPr lang="es-US" dirty="0" err="1"/>
              <a:t>arteriovenosas</a:t>
            </a:r>
            <a:r>
              <a:rPr lang="es-US" dirty="0"/>
              <a:t> en pacientes con insuficiencia renal crónica: Concepto, Indicaciones, preparación del paciente. Técnicas quirúrgicas implementadas. Prof. Zaida Jaime Cabrera. Dic 12</a:t>
            </a:r>
            <a:endParaRPr lang="es-ES" dirty="0"/>
          </a:p>
          <a:p>
            <a:r>
              <a:rPr lang="es-US" dirty="0"/>
              <a:t>Síndrome de la salida torácica Diferentes cuadros clínicos, maniobras de diagnóstico. Técnicas quirúrgicas. Prof. </a:t>
            </a:r>
            <a:r>
              <a:rPr lang="es-US" dirty="0" err="1"/>
              <a:t>Yusmila</a:t>
            </a:r>
            <a:r>
              <a:rPr lang="es-US" dirty="0"/>
              <a:t> </a:t>
            </a:r>
            <a:r>
              <a:rPr lang="es-US" dirty="0" err="1"/>
              <a:t>Zerelda</a:t>
            </a:r>
            <a:r>
              <a:rPr lang="es-US" dirty="0"/>
              <a:t> Mena.Dic.19</a:t>
            </a:r>
            <a:endParaRPr lang="es-ES" dirty="0"/>
          </a:p>
          <a:p>
            <a:r>
              <a:rPr lang="es-US" dirty="0"/>
              <a:t>Aneurisma de aorta abdominal: Cuadro clínico, diagnóstico y tratamiento. Diagnóstico y técnica quirúrgica a seguir ante un aneurisma de aorta abdominal roto. Prof. Héctor Viña.  Dic 26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611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30776" y="1510145"/>
            <a:ext cx="8915400" cy="3777622"/>
          </a:xfrm>
        </p:spPr>
        <p:txBody>
          <a:bodyPr>
            <a:normAutofit fontScale="70000" lnSpcReduction="20000"/>
          </a:bodyPr>
          <a:lstStyle/>
          <a:p>
            <a:r>
              <a:rPr lang="es-US" b="1" dirty="0"/>
              <a:t>ANGIOPATIA DIABETICA. (2026)</a:t>
            </a:r>
            <a:endParaRPr lang="es-ES" dirty="0"/>
          </a:p>
          <a:p>
            <a:r>
              <a:rPr lang="es-US" dirty="0"/>
              <a:t>Pie sano, pie de riesgo, pie diabético. </a:t>
            </a:r>
            <a:r>
              <a:rPr lang="es-ES_tradnl" dirty="0"/>
              <a:t>Diagnóstico clínico, exámenes complementarios, hemodinámicos y radiológicos. Prof. </a:t>
            </a:r>
            <a:r>
              <a:rPr lang="es-ES_tradnl" dirty="0" err="1"/>
              <a:t>Dayron</a:t>
            </a:r>
            <a:r>
              <a:rPr lang="es-ES_tradnl" dirty="0"/>
              <a:t> Guillen   Enero 9</a:t>
            </a:r>
            <a:endParaRPr lang="es-ES" dirty="0"/>
          </a:p>
          <a:p>
            <a:r>
              <a:rPr lang="es-US" dirty="0"/>
              <a:t>Principios técnicos y técnica de uso de los bloqueos periféricos. Técnica especifica del bloqueo del ciático mayor. Prof. Mónica María. Enero 16</a:t>
            </a:r>
            <a:endParaRPr lang="es-ES" dirty="0"/>
          </a:p>
          <a:p>
            <a:r>
              <a:rPr lang="es-US" dirty="0"/>
              <a:t>Aspectos biomoleculares en ulceras y heridas de difícil cicatrización. Prof. </a:t>
            </a:r>
            <a:r>
              <a:rPr lang="es-US" dirty="0" err="1"/>
              <a:t>Adanay</a:t>
            </a:r>
            <a:r>
              <a:rPr lang="es-US" dirty="0"/>
              <a:t> Luna. Enero 23</a:t>
            </a:r>
            <a:endParaRPr lang="es-ES" dirty="0"/>
          </a:p>
          <a:p>
            <a:r>
              <a:rPr lang="es-US" dirty="0"/>
              <a:t>Indicaciones de la cirugía revascularizadora en el paciente portador de pie diabético: técnicas usadas con más frecuencia Prof. William </a:t>
            </a:r>
            <a:r>
              <a:rPr lang="es-US" dirty="0" err="1"/>
              <a:t>Savigne</a:t>
            </a:r>
            <a:r>
              <a:rPr lang="es-US" dirty="0"/>
              <a:t>. Ene 30</a:t>
            </a:r>
            <a:endParaRPr lang="es-ES" dirty="0"/>
          </a:p>
          <a:p>
            <a:r>
              <a:rPr lang="es-ES_tradnl" dirty="0"/>
              <a:t> Génesis y clasificaciones del pie diabético. Prof. Michel La O.Feb.6</a:t>
            </a:r>
            <a:endParaRPr lang="es-ES" dirty="0"/>
          </a:p>
          <a:p>
            <a:r>
              <a:rPr lang="es-US" dirty="0"/>
              <a:t>Inmunidad celular en pacientes con ulceras del pie. Pruebas de hipersensibilidad. Miriam </a:t>
            </a:r>
            <a:r>
              <a:rPr lang="es-US" dirty="0" err="1"/>
              <a:t>Mahía</a:t>
            </a:r>
            <a:r>
              <a:rPr lang="es-US" dirty="0"/>
              <a:t> Feb.13</a:t>
            </a:r>
            <a:endParaRPr lang="es-ES" dirty="0"/>
          </a:p>
          <a:p>
            <a:r>
              <a:rPr lang="es-US" dirty="0"/>
              <a:t>Aplicaciones dela tecnología del Factor de crecimiento inyectable en ulceras y heridas de difícil cicatrización. Prof. Montequín. Febrero 20</a:t>
            </a:r>
            <a:endParaRPr lang="es-ES" dirty="0"/>
          </a:p>
          <a:p>
            <a:r>
              <a:rPr lang="es-US" dirty="0"/>
              <a:t>Diferentes métodos de curación de ulceras y heridas con </a:t>
            </a:r>
            <a:r>
              <a:rPr lang="es-US" dirty="0" err="1"/>
              <a:t>dressings</a:t>
            </a:r>
            <a:r>
              <a:rPr lang="es-US" dirty="0"/>
              <a:t>, equipos, y otros instrumentos en el mundo actual. Prof. Montequín. feb 27</a:t>
            </a:r>
            <a:endParaRPr lang="es-ES" dirty="0"/>
          </a:p>
          <a:p>
            <a:r>
              <a:rPr lang="es-US" dirty="0"/>
              <a:t>Hemodinámica Vascular: </a:t>
            </a:r>
            <a:r>
              <a:rPr lang="es-US" dirty="0" err="1"/>
              <a:t>Tips</a:t>
            </a:r>
            <a:r>
              <a:rPr lang="es-US" dirty="0"/>
              <a:t> que debe conocer el cirujano vascular Prof. Aldama. Marzo 13.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7638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38841" y="1543397"/>
            <a:ext cx="8915400" cy="3777622"/>
          </a:xfrm>
        </p:spPr>
        <p:txBody>
          <a:bodyPr>
            <a:normAutofit fontScale="85000" lnSpcReduction="20000"/>
          </a:bodyPr>
          <a:lstStyle/>
          <a:p>
            <a:r>
              <a:rPr lang="es-US" b="1" dirty="0"/>
              <a:t>TEMAS PENDIENTES</a:t>
            </a:r>
            <a:r>
              <a:rPr lang="es-US" dirty="0"/>
              <a:t>.</a:t>
            </a:r>
            <a:endParaRPr lang="es-ES" dirty="0"/>
          </a:p>
          <a:p>
            <a:r>
              <a:rPr lang="es-US" dirty="0"/>
              <a:t>Cirugía </a:t>
            </a:r>
            <a:r>
              <a:rPr lang="es-US" dirty="0" err="1"/>
              <a:t>podiatrica</a:t>
            </a:r>
            <a:r>
              <a:rPr lang="es-US" dirty="0"/>
              <a:t> en el pie diabético</a:t>
            </a:r>
            <a:endParaRPr lang="es-ES" dirty="0"/>
          </a:p>
          <a:p>
            <a:r>
              <a:rPr lang="es-US" dirty="0"/>
              <a:t> Tratamiento </a:t>
            </a:r>
            <a:r>
              <a:rPr lang="es-US" dirty="0" err="1"/>
              <a:t>Endovascular</a:t>
            </a:r>
            <a:r>
              <a:rPr lang="es-US" dirty="0"/>
              <a:t> de la insuficiencia venosa pelviana. so de los COILS.</a:t>
            </a:r>
            <a:endParaRPr lang="es-ES" dirty="0"/>
          </a:p>
          <a:p>
            <a:r>
              <a:rPr lang="es-US" dirty="0"/>
              <a:t>Aplicación de las </a:t>
            </a:r>
            <a:r>
              <a:rPr lang="es-US" dirty="0" err="1"/>
              <a:t>Stem</a:t>
            </a:r>
            <a:r>
              <a:rPr lang="es-US" dirty="0"/>
              <a:t> </a:t>
            </a:r>
            <a:r>
              <a:rPr lang="es-US" dirty="0" err="1"/>
              <a:t>Cells</a:t>
            </a:r>
            <a:r>
              <a:rPr lang="es-US" dirty="0"/>
              <a:t>, en enfermedades vasculares periféricas. Medicina regenerativa.</a:t>
            </a:r>
            <a:endParaRPr lang="es-ES" dirty="0"/>
          </a:p>
          <a:p>
            <a:r>
              <a:rPr lang="es-US" dirty="0"/>
              <a:t>Uso de la grasa abdominal en cirugía reconstructiva de úlceras en la extremidad.</a:t>
            </a:r>
            <a:endParaRPr lang="es-ES" dirty="0"/>
          </a:p>
          <a:p>
            <a:r>
              <a:rPr lang="es-US" dirty="0"/>
              <a:t>La aplicación de la tecnología del ERAS, en cirugía abdominal</a:t>
            </a:r>
            <a:endParaRPr lang="es-ES" dirty="0"/>
          </a:p>
          <a:p>
            <a:r>
              <a:rPr lang="es-US" dirty="0"/>
              <a:t>Introducción de la cirugía por tecnología de robótica.</a:t>
            </a:r>
            <a:endParaRPr lang="es-ES" dirty="0"/>
          </a:p>
          <a:p>
            <a:r>
              <a:rPr lang="es-US" dirty="0"/>
              <a:t>Inteligencia artificial en enfermedades vasculares periféricas.</a:t>
            </a:r>
            <a:endParaRPr lang="es-ES" dirty="0"/>
          </a:p>
          <a:p>
            <a:r>
              <a:rPr lang="es-US" dirty="0"/>
              <a:t> ¿Qué es la Resistencia antimicrobiana? Conceptos, actitud ante el uso y abuso de los antibióticos.</a:t>
            </a:r>
            <a:endParaRPr lang="es-ES" dirty="0"/>
          </a:p>
          <a:p>
            <a:r>
              <a:rPr lang="es-US" dirty="0" err="1"/>
              <a:t>Dr.Cs</a:t>
            </a:r>
            <a:r>
              <a:rPr lang="es-US" dirty="0"/>
              <a:t>. Prof. Montequín</a:t>
            </a:r>
            <a:endParaRPr lang="es-ES" dirty="0"/>
          </a:p>
          <a:p>
            <a:r>
              <a:rPr lang="es-US" dirty="0"/>
              <a:t>Comité Académico.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584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466</Words>
  <Application>Microsoft Office PowerPoint</Application>
  <PresentationFormat>Panorámica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Century Gothic</vt:lpstr>
      <vt:lpstr>Wingdings 3</vt:lpstr>
      <vt:lpstr>Espiral</vt:lpstr>
      <vt:lpstr>INSTITUTO NACIONAL DE ANGIOLOGIA Y CIRUGIA VASCULAR PROGRAMA DE CONFERENCIAS DE LOS VIERNES A RESIDENTES, ESPECIALISTAS Y PROFESORES. TITULOS PROPUESTOS.                        FLEBOLINFOLOGIA 1- Trombosis venosa de Miembros superiores e inferiores: Cuadro clínico, diagnostico positivo, diagnóstico diferencial, tratamiento médico-quirúrgico. Prof. Lázaro Chirino. Octubre   3. 2- Linfedema MMIIs: Cuadro clínico diagnóstico y tratamiento médico quirúrgico:  Prof. Luis Rodríguez Villalonga octubre 17. 3- Insuficiencia venosa crónica. Cuadro clínico, diagnóstico y tratamiento médico quirúrgico. Técnica quirúrgica clásica de abordaje a la cirugía de la vena safena interna y externa. Prof. Damaris Pérez. Octubre 24 4- Cirugía Endovascular   sobre el sector venoso. Prof. Diannys Rodríguez. Octubre 31 5- Trombo embolismo pulmonar: Diagnostico, cuando sospecharlo, conducta a seguir. Prof. José Barnes.  Noviembre 7 6- Anticoagulación oral. Actualización en el uso delos NOACS. Prof. Olga Pantaleón Nov. 14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ANGIOLOGIA Y CIRUGIA VASCULAR PROGRAMA DE CONFERENCIAS DE LOS VIERNES A RESIDENTES, ESPECIALISTAS Y PROFESORES. TITULOS PROPUESTOS.                        FLEBOLINFOLOGIA 1- Trombosis venosa de Miembros superiores e inferiores: Cuadro clínico, diagnostico positivo, diagnóstico diferencial, tratamiento médico-quirúrgico. Prof. Lázaro Chirino. Octubre   3. 2- Linfedema MMIIs: Cuadro clínico diagnóstico y tratamiento médico quirúrgico:  Prof. Luis Rodríguez Villalonga octubre 17. 3- Insuficiencia venosa crónica. Cuadro clínico, diagnóstico y tratamiento médico quirúrgico. Técnica quirúrgica clásica de abordaje a la cirugía de la vena safena interna y externa. Prof. Damaris Pérez. Octubre 24 4- Cirugía Endovascular   sobre el sector venoso. Prof. Diannys Rodríguez. Octubre 31 5- Trombo embolismo pulmonar: Diagnostico, cuando sospecharlo, conducta a seguir. Prof. José Barnes.  Noviembre 7 6- Anticoagulación oral. Actualización en el uso delos NOACS. Prof. Olga Pantaleón Nov. 14 </dc:title>
  <dc:creator>Usuario de Windows</dc:creator>
  <cp:lastModifiedBy>Dr. Montequín</cp:lastModifiedBy>
  <cp:revision>2</cp:revision>
  <dcterms:created xsi:type="dcterms:W3CDTF">2025-09-10T14:02:43Z</dcterms:created>
  <dcterms:modified xsi:type="dcterms:W3CDTF">2025-11-01T01:31:46Z</dcterms:modified>
</cp:coreProperties>
</file>