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9" r:id="rId2"/>
    <p:sldId id="282" r:id="rId3"/>
    <p:sldId id="290" r:id="rId4"/>
    <p:sldId id="284" r:id="rId5"/>
    <p:sldId id="286" r:id="rId6"/>
    <p:sldId id="287" r:id="rId7"/>
    <p:sldId id="260" r:id="rId8"/>
    <p:sldId id="288" r:id="rId9"/>
    <p:sldId id="289" r:id="rId10"/>
    <p:sldId id="285" r:id="rId11"/>
    <p:sldId id="281" r:id="rId12"/>
    <p:sldId id="283" r:id="rId13"/>
    <p:sldId id="276" r:id="rId14"/>
    <p:sldId id="261" r:id="rId15"/>
    <p:sldId id="278" r:id="rId16"/>
  </p:sldIdLst>
  <p:sldSz cx="12192000" cy="6858000"/>
  <p:notesSz cx="6858000" cy="9144000"/>
  <p:defaultTextStyle>
    <a:defPPr>
      <a:defRPr lang="es-C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-5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001F3-FCEE-4AFF-B509-D921F9868EDF}" type="datetimeFigureOut">
              <a:rPr lang="es-CU" smtClean="0"/>
              <a:t>1/4/2025</a:t>
            </a:fld>
            <a:endParaRPr lang="es-CU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U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D5FBD-A3D4-4762-B3D1-34ACC99876E0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1331324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40121162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>
          <a:extLst>
            <a:ext uri="{FF2B5EF4-FFF2-40B4-BE49-F238E27FC236}">
              <a16:creationId xmlns:a16="http://schemas.microsoft.com/office/drawing/2014/main" id="{AB4FF40E-BB2F-91C6-8D48-B5826AA4E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>
            <a:extLst>
              <a:ext uri="{FF2B5EF4-FFF2-40B4-BE49-F238E27FC236}">
                <a16:creationId xmlns:a16="http://schemas.microsoft.com/office/drawing/2014/main" id="{5D9BFC5B-9481-4675-460E-2DD179546BE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>
            <a:extLst>
              <a:ext uri="{FF2B5EF4-FFF2-40B4-BE49-F238E27FC236}">
                <a16:creationId xmlns:a16="http://schemas.microsoft.com/office/drawing/2014/main" id="{95CA3447-9FBB-A4C7-8A65-7E34FB56B7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618678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409809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016413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7647634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1378077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763198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472650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>
          <a:extLst>
            <a:ext uri="{FF2B5EF4-FFF2-40B4-BE49-F238E27FC236}">
              <a16:creationId xmlns:a16="http://schemas.microsoft.com/office/drawing/2014/main" id="{D056EBC9-C7D1-40A4-EBF2-55314F89E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>
            <a:extLst>
              <a:ext uri="{FF2B5EF4-FFF2-40B4-BE49-F238E27FC236}">
                <a16:creationId xmlns:a16="http://schemas.microsoft.com/office/drawing/2014/main" id="{FE9B4E8E-6A57-52DD-3841-39CCB3DF10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>
            <a:extLst>
              <a:ext uri="{FF2B5EF4-FFF2-40B4-BE49-F238E27FC236}">
                <a16:creationId xmlns:a16="http://schemas.microsoft.com/office/drawing/2014/main" id="{5A01CB42-B6D5-E825-D978-AE802C2CF83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1307152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>
          <a:extLst>
            <a:ext uri="{FF2B5EF4-FFF2-40B4-BE49-F238E27FC236}">
              <a16:creationId xmlns:a16="http://schemas.microsoft.com/office/drawing/2014/main" id="{684A5700-BD1D-1600-4977-813C48F12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>
            <a:extLst>
              <a:ext uri="{FF2B5EF4-FFF2-40B4-BE49-F238E27FC236}">
                <a16:creationId xmlns:a16="http://schemas.microsoft.com/office/drawing/2014/main" id="{789AA294-EB5B-3CD6-FDED-2056852DC9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>
            <a:extLst>
              <a:ext uri="{FF2B5EF4-FFF2-40B4-BE49-F238E27FC236}">
                <a16:creationId xmlns:a16="http://schemas.microsoft.com/office/drawing/2014/main" id="{96D4314E-DAAB-EC5E-B526-4BC788C0A3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303518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>
          <a:extLst>
            <a:ext uri="{FF2B5EF4-FFF2-40B4-BE49-F238E27FC236}">
              <a16:creationId xmlns:a16="http://schemas.microsoft.com/office/drawing/2014/main" id="{6B77E689-77EC-2258-FBAB-49C3234D4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>
            <a:extLst>
              <a:ext uri="{FF2B5EF4-FFF2-40B4-BE49-F238E27FC236}">
                <a16:creationId xmlns:a16="http://schemas.microsoft.com/office/drawing/2014/main" id="{61E54F36-00C5-A574-E8DF-3E44E904D6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>
            <a:extLst>
              <a:ext uri="{FF2B5EF4-FFF2-40B4-BE49-F238E27FC236}">
                <a16:creationId xmlns:a16="http://schemas.microsoft.com/office/drawing/2014/main" id="{3FC47EDA-D667-4F4D-7A90-58A76AA7F6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782828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>
          <a:extLst>
            <a:ext uri="{FF2B5EF4-FFF2-40B4-BE49-F238E27FC236}">
              <a16:creationId xmlns:a16="http://schemas.microsoft.com/office/drawing/2014/main" id="{68956967-2E53-F167-660F-35B6AA4CB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>
            <a:extLst>
              <a:ext uri="{FF2B5EF4-FFF2-40B4-BE49-F238E27FC236}">
                <a16:creationId xmlns:a16="http://schemas.microsoft.com/office/drawing/2014/main" id="{A752C194-81CE-E146-40F5-FE98EE5E22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>
            <a:extLst>
              <a:ext uri="{FF2B5EF4-FFF2-40B4-BE49-F238E27FC236}">
                <a16:creationId xmlns:a16="http://schemas.microsoft.com/office/drawing/2014/main" id="{40887A92-03A6-4277-DA85-24E29AF0DB1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1690314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915206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>
          <a:extLst>
            <a:ext uri="{FF2B5EF4-FFF2-40B4-BE49-F238E27FC236}">
              <a16:creationId xmlns:a16="http://schemas.microsoft.com/office/drawing/2014/main" id="{3DCA0887-54A1-190D-54E7-672A7A58F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>
            <a:extLst>
              <a:ext uri="{FF2B5EF4-FFF2-40B4-BE49-F238E27FC236}">
                <a16:creationId xmlns:a16="http://schemas.microsoft.com/office/drawing/2014/main" id="{0C3523D4-8F0A-D6DA-5263-06E28BF62D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>
            <a:extLst>
              <a:ext uri="{FF2B5EF4-FFF2-40B4-BE49-F238E27FC236}">
                <a16:creationId xmlns:a16="http://schemas.microsoft.com/office/drawing/2014/main" id="{6DC79105-9091-450C-5722-9399B3C686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558420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>
          <a:extLst>
            <a:ext uri="{FF2B5EF4-FFF2-40B4-BE49-F238E27FC236}">
              <a16:creationId xmlns:a16="http://schemas.microsoft.com/office/drawing/2014/main" id="{FB8E8D9D-91D3-D488-2059-1620DAC1C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>
            <a:extLst>
              <a:ext uri="{FF2B5EF4-FFF2-40B4-BE49-F238E27FC236}">
                <a16:creationId xmlns:a16="http://schemas.microsoft.com/office/drawing/2014/main" id="{8157FA9B-23E5-ECDB-F0F4-D175AB7A4A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>
            <a:extLst>
              <a:ext uri="{FF2B5EF4-FFF2-40B4-BE49-F238E27FC236}">
                <a16:creationId xmlns:a16="http://schemas.microsoft.com/office/drawing/2014/main" id="{86A7517C-6208-8C69-3472-792A1D2718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Antes</a:t>
            </a:r>
            <a:r>
              <a:rPr lang="es-AR" sz="1200" b="0" u="none" baseline="0" dirty="0"/>
              <a:t> de comenzar a desarrollar el temario de la clase que nos ocupa, daremos respuesta a la siguiente interrogante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baseline="0" dirty="0"/>
              <a:t>  </a:t>
            </a:r>
            <a:r>
              <a:rPr lang="es-AR" sz="1200" b="0" u="none" dirty="0"/>
              <a:t>¿Qué es el SPP de CTI?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u="none" dirty="0"/>
              <a:t> Es </a:t>
            </a:r>
            <a:r>
              <a:rPr lang="es-AR" sz="1200" b="0" i="0" u="none" strike="noStrike" kern="1200" cap="none" baseline="0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a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quel que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forma parte del SCTI 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y tiene entre sus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funciones: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Definir el procedimiento que establezca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prioridades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 de Ciencia, Tecnología e Innovación (CTI) y que ellas se correspondan plenamente con las </a:t>
            </a:r>
            <a:r>
              <a:rPr lang="es-AR" sz="1200" b="1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estrategias</a:t>
            </a:r>
            <a:r>
              <a:rPr lang="es-AR" sz="1200" b="0" i="0" u="none" strike="noStrike" kern="1200" cap="none" dirty="0">
                <a:solidFill>
                  <a:schemeClr val="bg2"/>
                </a:solidFill>
                <a:latin typeface="Arial"/>
                <a:ea typeface="Verdana" pitchFamily="34" charset="0"/>
                <a:cs typeface="Verdana" pitchFamily="34" charset="0"/>
                <a:sym typeface="Arial"/>
              </a:rPr>
              <a:t> y prioridades  del desarrollo económico y social del país para cada período, determinadas en los diferentes niveles y con las tendencias del desarrollo científico y tecnológico mundial.</a:t>
            </a:r>
            <a:endParaRPr lang="es-AR"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none" dirty="0"/>
          </a:p>
        </p:txBody>
      </p:sp>
    </p:spTree>
    <p:extLst>
      <p:ext uri="{BB962C8B-B14F-4D97-AF65-F5344CB8AC3E}">
        <p14:creationId xmlns:p14="http://schemas.microsoft.com/office/powerpoint/2010/main" val="202497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E0F7F-454D-C315-10D8-9E1D1E89B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80ACA4-A462-D87E-7C32-84DC517A9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7E415D-0084-8D44-9D4C-AD40FB95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B7CEB6-94D8-8ABA-50F7-892FE2CBC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1885B0-AB37-16C8-8056-433060E3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2497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27FEA-0C9D-7EF7-79E5-B3D3DD75E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3B9946-1FDD-F472-09F2-DD9B948ED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5B8162-516E-D132-B19D-673423E0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B4957B-486D-6A61-1C08-CD63C104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656FC1-76D8-F4D6-21F2-880D8146C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65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090ED3-F4B1-0AB7-EA8D-F1CB20EA7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AF73ED-21DB-327F-78B1-720529FDA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BB4790-DC0F-272F-8280-655AA02F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3080E6-B5A1-1026-8B63-0901BC050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380AD2-6DC2-BF92-4B80-3321B56E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859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6" y="54"/>
            <a:ext cx="9429907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9262456" y="5963632"/>
            <a:ext cx="2937107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011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1085700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5861497" y="2050651"/>
            <a:ext cx="45044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▰"/>
              <a:defRPr sz="2667"/>
            </a:lvl1pPr>
            <a:lvl2pPr marL="1219170" lvl="1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2pPr>
            <a:lvl3pPr marL="1828754" lvl="2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3pPr>
            <a:lvl4pPr marL="2438339" lvl="3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4pPr>
            <a:lvl5pPr marL="3047924" lvl="4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5pPr>
            <a:lvl6pPr marL="3657509" lvl="5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6pPr>
            <a:lvl7pPr marL="4267093" lvl="6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7pPr>
            <a:lvl8pPr marL="4876678" lvl="7" indent="-474121">
              <a:spcBef>
                <a:spcPts val="1333"/>
              </a:spcBef>
              <a:spcAft>
                <a:spcPts val="0"/>
              </a:spcAft>
              <a:buSzPts val="2000"/>
              <a:buChar char="▻"/>
              <a:defRPr sz="2667"/>
            </a:lvl8pPr>
            <a:lvl9pPr marL="5486263" lvl="8" indent="-474121">
              <a:spcBef>
                <a:spcPts val="1333"/>
              </a:spcBef>
              <a:spcAft>
                <a:spcPts val="1333"/>
              </a:spcAft>
              <a:buSzPts val="2000"/>
              <a:buChar char="▻"/>
              <a:defRPr sz="2667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660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0529F-852C-F280-301D-D490E5E70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EBBBDE-CE27-0AF1-E51B-2FF9D5C85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A4FFC9-7FF0-DD96-8DA9-238CE4D1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1BC23E-9A3A-283A-306A-C7E00FCB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4957EE-4AD0-A2CE-097D-9B463C2E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295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357175-D83E-A507-6162-95ED00C3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B9E78C-E047-DC0A-6643-0ACAA7A12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6F64C6-800F-FA65-948E-960AB690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EF1C79-5D9B-5DB8-FCBB-35531F39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030261-F480-71EB-8164-F71FAC43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399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7A6FF-0005-D4BC-CFF5-4E1B87FF1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3E2FAD-C5AA-09E1-21A5-DA935FA9C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A2CDCB9-60D0-7E0A-2792-F0464C68A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FD3894-A76E-51FE-18B7-24042405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05EB61-3374-BA26-9F43-E2E4C9BC6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6CE073-D572-D3D6-6362-5FBE36BD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779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73168-3D2F-97DE-55A2-6CC161475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A643EE-1903-A8DA-5247-2198F99BB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3BC97B-4440-DC12-990B-476AC6E10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0562C2B-EDD1-9E82-53AC-672C7A517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69EE6B-5470-D098-E6BC-8F47F6425F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5F7DD70-E191-D9F4-5460-E9AB4A787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C98A95-A0A1-0153-88F4-870972B4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E4B14CC-10BD-F169-6D7F-66292C6E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933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071BF-A685-B57F-8CD9-2592FE770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BC2B96-CE98-138C-F754-30E5D0C85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94E4B8-F07F-C45C-1A40-A616B602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554CB4-9062-3105-4A32-6688BC4AA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055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9D11925-5EF8-AD76-5854-8605D41F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EB189BC-B4EC-3BA4-739C-4FB17A6E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A46D02-415A-C0ED-A759-7664D097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609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E5CB4B-73A8-629D-54A0-12D666E89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D5DD26-0E54-53E1-0B2D-A3E74A0F0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AC9375-4A32-8E76-D1CB-458ED3B87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927141-9DE0-0213-1403-26CB38A4A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43A89B-D73B-AA11-60CD-5BB57DB6F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0C68EB-80C5-A186-1760-CFB39E46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204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045D-D70D-5F3A-FAA4-EC0D27316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84BD232-E311-A1DB-811D-6C5F40CDB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0A760D-A0D0-BBC8-3FC8-0AA4A52F7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AD22D9-4BF4-A146-C15B-FD29F1CA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815B1E-E725-A9F4-3CBF-3CEBC8412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AD6885-AC81-66DB-D032-863F97C4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779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7C048C1-63E2-1A6A-6D58-9ECB79BB1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C4DD91-4900-632C-8E4A-B5D927015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F6C4CC-C25C-E167-97D2-8D778BFB3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F3319-3689-46BE-BB6C-DE7323EA31BF}" type="datetimeFigureOut">
              <a:rPr lang="es-ES" smtClean="0"/>
              <a:t>01/04/2025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C5FDC0-8CB2-7B95-094E-652A16EE1E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56C626-B30C-9D50-D7B8-54AC4D37BE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9DEB7-63B9-44F5-8DB5-872D743089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462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7065" y="304208"/>
            <a:ext cx="7011200" cy="1021600"/>
          </a:xfrm>
        </p:spPr>
        <p:txBody>
          <a:bodyPr/>
          <a:lstStyle/>
          <a:p>
            <a:endParaRPr lang="es-E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D76B52E-3627-425F-8F10-528F40759C6D}"/>
              </a:ext>
            </a:extLst>
          </p:cNvPr>
          <p:cNvSpPr txBox="1"/>
          <p:nvPr/>
        </p:nvSpPr>
        <p:spPr>
          <a:xfrm>
            <a:off x="160638" y="1838873"/>
            <a:ext cx="1161572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Faculta de Ciencias médicas Miguel Enríquez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Laboratorio Central de Líquido Cefalorraquídeo (LABCEL)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Índice neutrófilo/linfocito como marcador de inflamación sistémica: revisión y aplicaciones clínicas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</a:t>
            </a:r>
            <a:r>
              <a:rPr lang="es-ES" sz="200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 </a:t>
            </a: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José Pedro Martínez Larrarte</a:t>
            </a:r>
            <a:endParaRPr lang="es-ES" sz="2000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Dra. Silvia María Pozo Abreu</a:t>
            </a:r>
            <a:endParaRPr lang="es-ES" sz="2000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Dra. Eneida Barrios Lamoth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Dra. Ana Marta López Mantecón</a:t>
            </a:r>
            <a:endParaRPr kumimoji="0" lang="es-ES" sz="200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Dra. María Elena Corrales Vázquez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Lic.  Elismenia Fernández  Hernández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E0D9DE7-5CD6-02D7-EED8-853F411519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23519"/>
            <a:ext cx="7224144" cy="1021600"/>
          </a:xfrm>
          <a:prstGeom prst="rect">
            <a:avLst/>
          </a:prstGeom>
          <a:noFill/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7348950-45CC-5400-B64C-E1164ED4F695}"/>
              </a:ext>
            </a:extLst>
          </p:cNvPr>
          <p:cNvSpPr txBox="1"/>
          <p:nvPr/>
        </p:nvSpPr>
        <p:spPr>
          <a:xfrm>
            <a:off x="10219881" y="6226023"/>
            <a:ext cx="18114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8447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>
          <a:extLst>
            <a:ext uri="{FF2B5EF4-FFF2-40B4-BE49-F238E27FC236}">
              <a16:creationId xmlns:a16="http://schemas.microsoft.com/office/drawing/2014/main" id="{316B4F0B-8225-C045-9DEC-CD0E6E278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C8CA67-215C-61BA-05DE-361846932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5D7385A-5741-DEE1-4034-55B9A087CB22}"/>
              </a:ext>
            </a:extLst>
          </p:cNvPr>
          <p:cNvSpPr txBox="1"/>
          <p:nvPr/>
        </p:nvSpPr>
        <p:spPr>
          <a:xfrm>
            <a:off x="259492" y="2000430"/>
            <a:ext cx="116029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4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Lupus Eritematoso Sistémico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Enfermedad crónica autoinmune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Falla el reconocimiento de lo propio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generan autoanticuerpos contra todos los órganos y sistemas del paciente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Manifestaciones clínicas graves y potencialmente mortal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58D635F-79DB-5869-F678-3636E290913D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2A20D3-FCDD-3336-CB5A-2E2AE94754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09664"/>
            <a:ext cx="7224144" cy="102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1267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287867" y="1848025"/>
            <a:ext cx="11759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Criterios para la clasificación de la ARA para el 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DFCDDE05-F8DC-6D28-8546-0FFAE9012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408733"/>
              </p:ext>
            </p:extLst>
          </p:nvPr>
        </p:nvGraphicFramePr>
        <p:xfrm>
          <a:off x="147480" y="2973614"/>
          <a:ext cx="8619067" cy="3177812"/>
        </p:xfrm>
        <a:graphic>
          <a:graphicData uri="http://schemas.openxmlformats.org/drawingml/2006/table">
            <a:tbl>
              <a:tblPr firstRow="1" firstCol="1" bandRow="1"/>
              <a:tblGrid>
                <a:gridCol w="3877734">
                  <a:extLst>
                    <a:ext uri="{9D8B030D-6E8A-4147-A177-3AD203B41FA5}">
                      <a16:colId xmlns:a16="http://schemas.microsoft.com/office/drawing/2014/main" val="1868511265"/>
                    </a:ext>
                  </a:extLst>
                </a:gridCol>
                <a:gridCol w="4741333">
                  <a:extLst>
                    <a:ext uri="{9D8B030D-6E8A-4147-A177-3AD203B41FA5}">
                      <a16:colId xmlns:a16="http://schemas.microsoft.com/office/drawing/2014/main" val="2374343948"/>
                    </a:ext>
                  </a:extLst>
                </a:gridCol>
              </a:tblGrid>
              <a:tr h="31778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Eritema malar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Lupus discoide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Fotosensibilidad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Úlceras orales 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Artritis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Serositis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Nefritis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Manifestaciones neurológica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CU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Trastorno hematológico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Células LE positivas</a:t>
                      </a:r>
                      <a:endParaRPr lang="es-CU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ES" sz="2800" b="1" kern="1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Anticuerpos antinucleares</a:t>
                      </a:r>
                      <a:endParaRPr lang="es-CU" sz="2800" b="1" kern="100" dirty="0">
                        <a:solidFill>
                          <a:srgbClr val="C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839555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0716FBF1-0420-7A42-946D-C6B975AC1A64}"/>
              </a:ext>
            </a:extLst>
          </p:cNvPr>
          <p:cNvSpPr txBox="1"/>
          <p:nvPr/>
        </p:nvSpPr>
        <p:spPr>
          <a:xfrm>
            <a:off x="9020431" y="3003367"/>
            <a:ext cx="30274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necesitan cuatro criterios de la ARA para el diagnóstico de 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FA3911B-A190-5449-95CF-A1433FF38D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09664"/>
            <a:ext cx="7224144" cy="102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6035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287867" y="1848025"/>
            <a:ext cx="11759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Costo de los anticuerpos antinucleares en el 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368BB7B8-5383-5C5B-DF8A-CA4BAB7D3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939003"/>
              </p:ext>
            </p:extLst>
          </p:nvPr>
        </p:nvGraphicFramePr>
        <p:xfrm>
          <a:off x="1718046" y="2871045"/>
          <a:ext cx="8432800" cy="20726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6479941">
                  <a:extLst>
                    <a:ext uri="{9D8B030D-6E8A-4147-A177-3AD203B41FA5}">
                      <a16:colId xmlns:a16="http://schemas.microsoft.com/office/drawing/2014/main" val="1761217160"/>
                    </a:ext>
                  </a:extLst>
                </a:gridCol>
                <a:gridCol w="1952859">
                  <a:extLst>
                    <a:ext uri="{9D8B030D-6E8A-4147-A177-3AD203B41FA5}">
                      <a16:colId xmlns:a16="http://schemas.microsoft.com/office/drawing/2014/main" val="488447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Anticuerpos anti-DNA de cadena simple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$ 80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585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Anticuerpos anti-DNA de doble cadena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$ 120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46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Anticuerpos antinuclear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$ 200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746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Anticuerpos anti ribonuicleo proteína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$ 250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48225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8580A24C-65BF-27DE-7DD5-C74A3603EA73}"/>
              </a:ext>
            </a:extLst>
          </p:cNvPr>
          <p:cNvSpPr txBox="1"/>
          <p:nvPr/>
        </p:nvSpPr>
        <p:spPr>
          <a:xfrm>
            <a:off x="1085700" y="4893737"/>
            <a:ext cx="96161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600" b="1" i="0" u="none" strike="noStrike" kern="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0D633BA8-B3A9-74AA-D088-19EF1A447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810134"/>
              </p:ext>
            </p:extLst>
          </p:nvPr>
        </p:nvGraphicFramePr>
        <p:xfrm>
          <a:off x="1693332" y="5281130"/>
          <a:ext cx="8398935" cy="5181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485468">
                  <a:extLst>
                    <a:ext uri="{9D8B030D-6E8A-4147-A177-3AD203B41FA5}">
                      <a16:colId xmlns:a16="http://schemas.microsoft.com/office/drawing/2014/main" val="2088964273"/>
                    </a:ext>
                  </a:extLst>
                </a:gridCol>
                <a:gridCol w="1913467">
                  <a:extLst>
                    <a:ext uri="{9D8B030D-6E8A-4147-A177-3AD203B41FA5}">
                      <a16:colId xmlns:a16="http://schemas.microsoft.com/office/drawing/2014/main" val="21424119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Costo de hemograma con diferencial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 </a:t>
                      </a: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$ 0.25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331179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4C2E5992-BD83-7AD7-6611-F985C2401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09664"/>
            <a:ext cx="7224144" cy="102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9057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144162" y="2614459"/>
            <a:ext cx="116029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Se presentan tres pacientes con lupus eritematoso sistémico diagnosticado según los criterios de ACR que ingresaron el Centro de Reumatología año 2024.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En actividad de la enfermedad, con manifestaciones articulares, dermatológicas, cardiovasculares y neurológicas.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les cálculo el índice neutrófilo /linfocitos.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081DD0A-CBF0-379C-AA55-5B34F0137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09664"/>
            <a:ext cx="7224144" cy="1021600"/>
          </a:xfrm>
          <a:prstGeom prst="rect">
            <a:avLst/>
          </a:prstGeom>
          <a:noFill/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657055A-F772-20E8-9364-6B4BA36CFB43}"/>
              </a:ext>
            </a:extLst>
          </p:cNvPr>
          <p:cNvSpPr txBox="1"/>
          <p:nvPr/>
        </p:nvSpPr>
        <p:spPr>
          <a:xfrm>
            <a:off x="1446110" y="1949367"/>
            <a:ext cx="10490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accent1">
                    <a:lumMod val="50000"/>
                  </a:schemeClr>
                </a:solidFill>
              </a:rPr>
              <a:t>Pacientes con lupus eritematoso sistémico </a:t>
            </a:r>
          </a:p>
        </p:txBody>
      </p:sp>
    </p:spTree>
    <p:extLst>
      <p:ext uri="{BB962C8B-B14F-4D97-AF65-F5344CB8AC3E}">
        <p14:creationId xmlns:p14="http://schemas.microsoft.com/office/powerpoint/2010/main" val="1219714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graphicFrame>
        <p:nvGraphicFramePr>
          <p:cNvPr id="3" name="Tabla 3">
            <a:extLst>
              <a:ext uri="{FF2B5EF4-FFF2-40B4-BE49-F238E27FC236}">
                <a16:creationId xmlns:a16="http://schemas.microsoft.com/office/drawing/2014/main" id="{B2432990-6688-05F3-3D66-C04B5C3C3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036550"/>
              </p:ext>
            </p:extLst>
          </p:nvPr>
        </p:nvGraphicFramePr>
        <p:xfrm>
          <a:off x="270932" y="2714806"/>
          <a:ext cx="1170093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797">
                  <a:extLst>
                    <a:ext uri="{9D8B030D-6E8A-4147-A177-3AD203B41FA5}">
                      <a16:colId xmlns:a16="http://schemas.microsoft.com/office/drawing/2014/main" val="757299648"/>
                    </a:ext>
                  </a:extLst>
                </a:gridCol>
                <a:gridCol w="6421395">
                  <a:extLst>
                    <a:ext uri="{9D8B030D-6E8A-4147-A177-3AD203B41FA5}">
                      <a16:colId xmlns:a16="http://schemas.microsoft.com/office/drawing/2014/main" val="2714763869"/>
                    </a:ext>
                  </a:extLst>
                </a:gridCol>
                <a:gridCol w="3396743">
                  <a:extLst>
                    <a:ext uri="{9D8B030D-6E8A-4147-A177-3AD203B41FA5}">
                      <a16:colId xmlns:a16="http://schemas.microsoft.com/office/drawing/2014/main" val="40308527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Manifestaciones clínicas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dirty="0"/>
                        <a:t>Índice neutrófilo/linfocitos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561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Convulsiones generalizadas y carditis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25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Hemiplejia derecha en el curso del ingreso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623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Caso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Poliartritis de manos y muñecas y lesiones dermatológicas en zonas expuestas al sol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291243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CA7C64FA-F241-D4BB-AD03-E990E30F9E28}"/>
              </a:ext>
            </a:extLst>
          </p:cNvPr>
          <p:cNvSpPr txBox="1"/>
          <p:nvPr/>
        </p:nvSpPr>
        <p:spPr>
          <a:xfrm>
            <a:off x="10058400" y="6231470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4E67DC0-8457-DAB7-8ABE-3D4A29C796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23519"/>
            <a:ext cx="7224144" cy="1021600"/>
          </a:xfrm>
          <a:prstGeom prst="rect">
            <a:avLst/>
          </a:prstGeom>
          <a:noFill/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B18B6CF-25EB-648D-40AE-3AE3EC4E2532}"/>
              </a:ext>
            </a:extLst>
          </p:cNvPr>
          <p:cNvSpPr txBox="1"/>
          <p:nvPr/>
        </p:nvSpPr>
        <p:spPr>
          <a:xfrm>
            <a:off x="2693773" y="1861372"/>
            <a:ext cx="6746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944924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A7C64FA-F241-D4BB-AD03-E990E30F9E28}"/>
              </a:ext>
            </a:extLst>
          </p:cNvPr>
          <p:cNvSpPr txBox="1"/>
          <p:nvPr/>
        </p:nvSpPr>
        <p:spPr>
          <a:xfrm>
            <a:off x="10058400" y="6231470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>
              <a:effectLst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4F1CE4E-0FB8-1B70-899D-67858B002D2A}"/>
              </a:ext>
            </a:extLst>
          </p:cNvPr>
          <p:cNvSpPr txBox="1"/>
          <p:nvPr/>
        </p:nvSpPr>
        <p:spPr>
          <a:xfrm>
            <a:off x="220133" y="2858150"/>
            <a:ext cx="11243734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Índice neutrófilo/linfocitos resultó útil en el diagnóstico y pronóstico de los tres pacientes con LES presentados.</a:t>
            </a:r>
          </a:p>
          <a:p>
            <a:pPr marL="285750" marR="0" lvl="0" indent="-285750" algn="l" defTabSz="9144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bajo costo de los elementos necesarios para realizar el calculo del Índice neutrófilo/linfocitos lo hace una herramienta útil para el seguimiento clínico en pacientes con LES.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C99067A-4885-7CB3-4BB6-7AA03EF25430}"/>
              </a:ext>
            </a:extLst>
          </p:cNvPr>
          <p:cNvSpPr txBox="1"/>
          <p:nvPr/>
        </p:nvSpPr>
        <p:spPr>
          <a:xfrm>
            <a:off x="2940908" y="1960971"/>
            <a:ext cx="6425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accent1">
                    <a:lumMod val="50000"/>
                  </a:schemeClr>
                </a:solidFill>
              </a:rPr>
              <a:t>Conclusiones</a:t>
            </a:r>
            <a:endParaRPr lang="es-ES" sz="4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DAC77AC-D679-0786-2D8C-7B3BD43587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23519"/>
            <a:ext cx="7224144" cy="102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956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176364" y="2388353"/>
            <a:ext cx="11184363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Índice neutrófilo/linfocito como marcador de inflamación sistémica</a:t>
            </a: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en enfermedades reumáticas crónicas, forma parte de un proyecto de investigación que se lleva a cabo entre LABCEL y el Centro de Referencia para las Enfermedades Reumáticas/Hospital 10 de octubre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COSME 2025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EB8DEA1-75A6-9615-938F-99A58F626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00" y="523433"/>
            <a:ext cx="7224386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64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>
          <a:extLst>
            <a:ext uri="{FF2B5EF4-FFF2-40B4-BE49-F238E27FC236}">
              <a16:creationId xmlns:a16="http://schemas.microsoft.com/office/drawing/2014/main" id="{F6076225-648C-8BDF-C34F-90BBA69DE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039000-8529-1D9B-C44B-EC70C15DF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DED5F5E-0FFE-D290-B95F-445E4B49E385}"/>
              </a:ext>
            </a:extLst>
          </p:cNvPr>
          <p:cNvSpPr txBox="1"/>
          <p:nvPr/>
        </p:nvSpPr>
        <p:spPr>
          <a:xfrm>
            <a:off x="259492" y="1848025"/>
            <a:ext cx="11602994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El índice neutrófilo/linfocito (INL) ha emergido como un biomarcador en la evaluación de enfermedades inflamatorias.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Su historia se remonta a los años 90, cuando Goodman et al. publicaron uno de los primeros estudios sobre su utilidad en la apendicitis aguda, donde un INL ≥ 3.5 mostró mayor sensibilidad que el recuento total de leucocitos.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8E14D4B-B36F-4B4B-C318-8B94A4B27C40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COSME 2025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8D76258-950A-8565-D8C3-1FB88B21E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00" y="523433"/>
            <a:ext cx="7224386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307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>
          <a:extLst>
            <a:ext uri="{FF2B5EF4-FFF2-40B4-BE49-F238E27FC236}">
              <a16:creationId xmlns:a16="http://schemas.microsoft.com/office/drawing/2014/main" id="{A727C27B-4DC0-D377-26BE-02FD0EB2B3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7B2AEE50-79E7-4106-CA3A-E7C437447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00" y="509578"/>
            <a:ext cx="7224386" cy="101812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A343CD6-3875-51C0-73D5-CE0DC2BDE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495465">
            <a:off x="1085700" y="523433"/>
            <a:ext cx="7011200" cy="1021600"/>
          </a:xfrm>
        </p:spPr>
        <p:txBody>
          <a:bodyPr/>
          <a:lstStyle/>
          <a:p>
            <a:r>
              <a:rPr lang="es-ES" b="1" dirty="0"/>
              <a:t> 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FCF5DDD-AB54-5A3B-0560-D0F4D2E4BD8B}"/>
              </a:ext>
            </a:extLst>
          </p:cNvPr>
          <p:cNvSpPr txBox="1"/>
          <p:nvPr/>
        </p:nvSpPr>
        <p:spPr>
          <a:xfrm>
            <a:off x="163240" y="1751773"/>
            <a:ext cx="116029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 lo largo de los años, el INL ha sido utilizado en múltiples contextos clínicos: 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En pacientes con cardiopatía isquémica, estableciendo que un INL superior a 2.55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Para la evaluación de la gravedad en pacientes oncológicos y </a:t>
            </a:r>
            <a:r>
              <a:rPr lang="es-ES" sz="3600" kern="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Times New Roman" panose="02020603050405020304" pitchFamily="18" charset="0"/>
              </a:rPr>
              <a:t>enfermedades sépticas </a:t>
            </a:r>
            <a:r>
              <a:rPr kumimoji="0" lang="es-ES" sz="36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críticas 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Ha sido validado como un marcador efectivo para predecir complicaciones postoperatorias y mortalidad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6D43BC9-5831-EA50-06C3-89C50F3C9BA4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0664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>
          <a:extLst>
            <a:ext uri="{FF2B5EF4-FFF2-40B4-BE49-F238E27FC236}">
              <a16:creationId xmlns:a16="http://schemas.microsoft.com/office/drawing/2014/main" id="{B03B19FF-7774-7F94-223C-493B3CFE0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D3934-4820-6D95-80FB-0B880A91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918" y="506465"/>
            <a:ext cx="7011200" cy="1021600"/>
          </a:xfrm>
        </p:spPr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4AE9350-33DC-B6DE-5380-0EA54462CF8F}"/>
              </a:ext>
            </a:extLst>
          </p:cNvPr>
          <p:cNvSpPr txBox="1"/>
          <p:nvPr/>
        </p:nvSpPr>
        <p:spPr>
          <a:xfrm>
            <a:off x="163240" y="1968340"/>
            <a:ext cx="11602994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Este índice cobró especial relevancia durante la pandemia de COVID-19, donde se observó que un INL elevado (≥ 3) se correlacionaba con una mayor severidad de la enfermedad y mortalidad. 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Este resurgimiento ha resaltado la accesibilidad del INL, ya que se obtiene fácilmente a partir de un hemograma, lo que lo convierte en una herramienta valiosa en la práctica clínica actual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673631D-6021-3FBA-BC7F-622352294F12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B89A568-8545-1977-E333-116D5D264C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23519"/>
            <a:ext cx="7224144" cy="102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2649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>
          <a:extLst>
            <a:ext uri="{FF2B5EF4-FFF2-40B4-BE49-F238E27FC236}">
              <a16:creationId xmlns:a16="http://schemas.microsoft.com/office/drawing/2014/main" id="{F34EA161-B0E5-5D5D-80CB-598A659C6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0F93E5-4C44-53E1-23EA-E99030C58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B347096-9A2B-494C-F525-701244AC3F53}"/>
              </a:ext>
            </a:extLst>
          </p:cNvPr>
          <p:cNvSpPr txBox="1"/>
          <p:nvPr/>
        </p:nvSpPr>
        <p:spPr>
          <a:xfrm>
            <a:off x="163240" y="2023760"/>
            <a:ext cx="11602994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El índice neutrófilo/linfocitos 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3600" kern="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  <a:ea typeface="Times New Roman" panose="02020603050405020304" pitchFamily="18" charset="0"/>
              </a:rPr>
              <a:t>S</a:t>
            </a:r>
            <a:r>
              <a:rPr kumimoji="0" lang="es-ES" sz="36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 calcula dividiendo el recuento absoluto de neutrófilos circulantes entre el recuento absoluto de linfocitos obtenidos del hemograma más reciente en relación con el momento de la evaluación del paciente.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81FF76C-B4EC-2289-4700-212181A34D7F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05B0624-B6AC-1CAA-90D7-75E0DB1A0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00" y="523433"/>
            <a:ext cx="7224386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85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906F576-66F7-3A6B-3B8B-5A21FF271812}"/>
              </a:ext>
            </a:extLst>
          </p:cNvPr>
          <p:cNvSpPr txBox="1"/>
          <p:nvPr/>
        </p:nvSpPr>
        <p:spPr>
          <a:xfrm>
            <a:off x="259492" y="1797224"/>
            <a:ext cx="117883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Patogenia del índice neutrófilos/linfocitos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el proceso inflamatorio los metabolitos del ácido araquidónico activan las plaquetas produciendo neutrofilia.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 otro lado, el estrés inducido por cortisol produce un efecto de linfopenia relativa.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Esta relación neutrófilos/linfocitos expresa con relativa exactitud un proceso inflamatorio</a:t>
            </a: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Un INL por encima de 2,5 orienta a un proceso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3600" dirty="0">
                <a:solidFill>
                  <a:schemeClr val="accent1">
                    <a:lumMod val="50000"/>
                  </a:schemeClr>
                </a:solidFill>
                <a:latin typeface="Calibri" panose="020F0502020204030204"/>
              </a:rPr>
              <a:t>Inflamatorio en el contexto de un proceso morboso</a:t>
            </a:r>
            <a:endParaRPr kumimoji="0" lang="es-ES" sz="3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8C710-0A75-2EC3-B43D-02285B6CBAF5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0CB66C2-D81A-8E02-61F2-B38CCE57B1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23519"/>
            <a:ext cx="7224144" cy="102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208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>
          <a:extLst>
            <a:ext uri="{FF2B5EF4-FFF2-40B4-BE49-F238E27FC236}">
              <a16:creationId xmlns:a16="http://schemas.microsoft.com/office/drawing/2014/main" id="{BC9C6643-EDB9-917F-16FB-04AC7C68F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AED910-BD8E-293F-E1E6-DBDA97BC3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6A29A0D-CC7E-53CC-977C-1C6882485067}"/>
              </a:ext>
            </a:extLst>
          </p:cNvPr>
          <p:cNvSpPr txBox="1"/>
          <p:nvPr/>
        </p:nvSpPr>
        <p:spPr>
          <a:xfrm>
            <a:off x="163240" y="2023760"/>
            <a:ext cx="11602994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El índice neutrófilo/linfocitos en el contexto de las enfermedades reumáticas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40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Lupus eritematoso sistémico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40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Artritis Reumatoide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40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Esclerodermia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40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Espondiloartropatías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400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Miositis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4BE63FE-23D0-678B-123F-B4BD824D36C4}"/>
              </a:ext>
            </a:extLst>
          </p:cNvPr>
          <p:cNvSpPr txBox="1"/>
          <p:nvPr/>
        </p:nvSpPr>
        <p:spPr>
          <a:xfrm>
            <a:off x="10008973" y="6215445"/>
            <a:ext cx="203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511F2F1-E140-1C4D-33E5-1F833DC09F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00" y="523433"/>
            <a:ext cx="7224386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001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>
          <a:extLst>
            <a:ext uri="{FF2B5EF4-FFF2-40B4-BE49-F238E27FC236}">
              <a16:creationId xmlns:a16="http://schemas.microsoft.com/office/drawing/2014/main" id="{4F2E5FB3-54E8-C8AD-9949-FEC3C2761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F0DA1-58A7-7231-59C1-207D0449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s-ES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52B7EE2-3E48-9C87-4B1B-9CFB9CAF9D10}"/>
              </a:ext>
            </a:extLst>
          </p:cNvPr>
          <p:cNvSpPr txBox="1"/>
          <p:nvPr/>
        </p:nvSpPr>
        <p:spPr>
          <a:xfrm>
            <a:off x="10058400" y="6231470"/>
            <a:ext cx="1913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rtl="0" eaLnBrk="1" fontAlgn="auto" latinLnBrk="0" hangingPunct="1"/>
            <a:r>
              <a:rPr lang="es-ES" sz="1800" b="1" i="0" kern="1200" spc="0" baseline="0" dirty="0">
                <a:ln>
                  <a:noFill/>
                </a:ln>
                <a:solidFill>
                  <a:srgbClr val="203864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COSME 2025</a:t>
            </a:r>
            <a:endParaRPr lang="es-CU" dirty="0">
              <a:effectLst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9CA461-9A23-F0B8-883C-07AC08F243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873" y="509664"/>
            <a:ext cx="7224144" cy="1021600"/>
          </a:xfrm>
          <a:prstGeom prst="rect">
            <a:avLst/>
          </a:prstGeom>
          <a:noFill/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37DD79B-816D-C7ED-8D9E-BE986B213B74}"/>
              </a:ext>
            </a:extLst>
          </p:cNvPr>
          <p:cNvSpPr txBox="1"/>
          <p:nvPr/>
        </p:nvSpPr>
        <p:spPr>
          <a:xfrm>
            <a:off x="886688" y="1671555"/>
            <a:ext cx="1023850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</a:p>
          <a:p>
            <a:pPr algn="ctr"/>
            <a:r>
              <a:rPr lang="es-ES" sz="3600" dirty="0">
                <a:solidFill>
                  <a:schemeClr val="accent1">
                    <a:lumMod val="50000"/>
                  </a:schemeClr>
                </a:solidFill>
              </a:rPr>
              <a:t>Estudiados 22 pacientes con las siguientes entidades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AE68B975-DDEE-EA8B-DA7B-5E01427F3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312013"/>
              </p:ext>
            </p:extLst>
          </p:nvPr>
        </p:nvGraphicFramePr>
        <p:xfrm>
          <a:off x="346360" y="3096485"/>
          <a:ext cx="10834254" cy="304620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419604">
                  <a:extLst>
                    <a:ext uri="{9D8B030D-6E8A-4147-A177-3AD203B41FA5}">
                      <a16:colId xmlns:a16="http://schemas.microsoft.com/office/drawing/2014/main" val="400323303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77346822"/>
                    </a:ext>
                  </a:extLst>
                </a:gridCol>
                <a:gridCol w="2092036">
                  <a:extLst>
                    <a:ext uri="{9D8B030D-6E8A-4147-A177-3AD203B41FA5}">
                      <a16:colId xmlns:a16="http://schemas.microsoft.com/office/drawing/2014/main" val="1450018559"/>
                    </a:ext>
                  </a:extLst>
                </a:gridCol>
                <a:gridCol w="2493814">
                  <a:extLst>
                    <a:ext uri="{9D8B030D-6E8A-4147-A177-3AD203B41FA5}">
                      <a16:colId xmlns:a16="http://schemas.microsoft.com/office/drawing/2014/main" val="2212205820"/>
                    </a:ext>
                  </a:extLst>
                </a:gridCol>
              </a:tblGrid>
              <a:tr h="3947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bg1"/>
                          </a:solidFill>
                          <a:effectLst/>
                        </a:rPr>
                        <a:t>Tipo de enfermedad</a:t>
                      </a:r>
                      <a:endParaRPr lang="es-CU" sz="2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bg1"/>
                          </a:solidFill>
                          <a:effectLst/>
                        </a:rPr>
                        <a:t>No. (%)</a:t>
                      </a:r>
                      <a:endParaRPr lang="es-CU" sz="2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>
                          <a:solidFill>
                            <a:schemeClr val="bg1"/>
                          </a:solidFill>
                          <a:effectLst/>
                        </a:rPr>
                        <a:t>INL (media ± DE)</a:t>
                      </a:r>
                      <a:endParaRPr lang="es-CU" sz="28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bg1"/>
                          </a:solidFill>
                          <a:effectLst/>
                        </a:rPr>
                        <a:t>% de pacientes con INL &gt; 3</a:t>
                      </a:r>
                      <a:endParaRPr lang="es-CU" sz="2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9165034"/>
                  </a:ext>
                </a:extLst>
              </a:tr>
              <a:tr h="511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b="1" dirty="0">
                          <a:solidFill>
                            <a:srgbClr val="FF0000"/>
                          </a:solidFill>
                          <a:effectLst/>
                        </a:rPr>
                        <a:t>Lupus Eritematoso Sistémico</a:t>
                      </a:r>
                      <a:endParaRPr lang="es-CU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b="1" dirty="0">
                          <a:solidFill>
                            <a:srgbClr val="FF0000"/>
                          </a:solidFill>
                          <a:effectLst/>
                        </a:rPr>
                        <a:t>3 (29,6)</a:t>
                      </a:r>
                      <a:endParaRPr lang="es-CU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b="1" dirty="0">
                          <a:solidFill>
                            <a:srgbClr val="FF0000"/>
                          </a:solidFill>
                          <a:effectLst/>
                        </a:rPr>
                        <a:t>6,3 ± 0,7</a:t>
                      </a:r>
                      <a:endParaRPr lang="es-CU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b="1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es-CU" sz="28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448474"/>
                  </a:ext>
                </a:extLst>
              </a:tr>
              <a:tr h="473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Artritis reumatoide</a:t>
                      </a:r>
                      <a:endParaRPr lang="es-CU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 (48,1)</a:t>
                      </a:r>
                      <a:endParaRPr lang="es-C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4,7 ± 0,9</a:t>
                      </a:r>
                      <a:endParaRPr lang="es-C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69,3</a:t>
                      </a:r>
                      <a:endParaRPr lang="es-C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4768082"/>
                  </a:ext>
                </a:extLst>
              </a:tr>
              <a:tr h="4738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Espondiloartropatías</a:t>
                      </a:r>
                      <a:endParaRPr lang="es-CU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 (14,8)</a:t>
                      </a:r>
                      <a:endParaRPr lang="es-C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4,4 ± 0,8</a:t>
                      </a:r>
                      <a:endParaRPr lang="es-CU" sz="28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50</a:t>
                      </a:r>
                      <a:endParaRPr lang="es-C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5119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8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Artropatía Psoriásica</a:t>
                      </a:r>
                      <a:endParaRPr lang="es-CU" sz="2800" b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 (14.8)</a:t>
                      </a:r>
                      <a:endParaRPr lang="es-C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3,9 ± 0,7</a:t>
                      </a:r>
                      <a:endParaRPr lang="es-C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2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50</a:t>
                      </a:r>
                      <a:endParaRPr lang="es-CU" sz="2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506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9075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2263</Words>
  <Application>Microsoft Office PowerPoint</Application>
  <PresentationFormat>Panorámica</PresentationFormat>
  <Paragraphs>195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Arvo</vt:lpstr>
      <vt:lpstr>Calibri</vt:lpstr>
      <vt:lpstr>Calibri Light</vt:lpstr>
      <vt:lpstr>1_Tema de Office</vt:lpstr>
      <vt:lpstr>Presentación de PowerPoint</vt:lpstr>
      <vt:lpstr>INTRODUCCIÓN</vt:lpstr>
      <vt:lpstr>INTRODUCCIÓN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José Martínez</dc:creator>
  <cp:lastModifiedBy>jpmtzl@infomed.sld.cu</cp:lastModifiedBy>
  <cp:revision>13</cp:revision>
  <dcterms:created xsi:type="dcterms:W3CDTF">2025-04-01T11:13:19Z</dcterms:created>
  <dcterms:modified xsi:type="dcterms:W3CDTF">2025-04-01T17:58:18Z</dcterms:modified>
</cp:coreProperties>
</file>