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9" r:id="rId2"/>
    <p:sldId id="260" r:id="rId3"/>
    <p:sldId id="274" r:id="rId4"/>
    <p:sldId id="277" r:id="rId5"/>
    <p:sldId id="275" r:id="rId6"/>
    <p:sldId id="288" r:id="rId7"/>
    <p:sldId id="287" r:id="rId8"/>
    <p:sldId id="276" r:id="rId9"/>
    <p:sldId id="280" r:id="rId10"/>
    <p:sldId id="281" r:id="rId11"/>
    <p:sldId id="283" r:id="rId12"/>
    <p:sldId id="285" r:id="rId13"/>
    <p:sldId id="289" r:id="rId14"/>
    <p:sldId id="284" r:id="rId15"/>
  </p:sldIdLst>
  <p:sldSz cx="12192000" cy="6858000"/>
  <p:notesSz cx="6858000" cy="9144000"/>
  <p:defaultTextStyle>
    <a:defPPr>
      <a:defRPr lang="es-C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3" autoAdjust="0"/>
    <p:restoredTop sz="94660"/>
  </p:normalViewPr>
  <p:slideViewPr>
    <p:cSldViewPr snapToGrid="0">
      <p:cViewPr varScale="1">
        <p:scale>
          <a:sx n="57" d="100"/>
          <a:sy n="57" d="100"/>
        </p:scale>
        <p:origin x="3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76987B-C99D-46E0-B9E2-2667D698A936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A9229F-E2DD-4CE6-B333-812315C195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9912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40121162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16829159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18730068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41185739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32728209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3551985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2915206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3193276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513931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2534331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13854806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22616093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31441016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Antes</a:t>
            </a:r>
            <a:r>
              <a:rPr lang="es-AR" sz="1200" b="0" u="none" baseline="0" dirty="0"/>
              <a:t> de comenzar a desarrollar el temario de la clase que nos ocupa, daremos respuesta a la siguiente interrogante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baseline="0" dirty="0"/>
              <a:t>  </a:t>
            </a:r>
            <a:r>
              <a:rPr lang="es-AR" sz="1200" b="0" u="none" dirty="0"/>
              <a:t>¿Qué es el SPP de CTI?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u="none" dirty="0"/>
              <a:t> Es </a:t>
            </a:r>
            <a:r>
              <a:rPr lang="es-AR" sz="1200" b="0" i="0" u="none" strike="noStrike" kern="1200" cap="none" baseline="0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a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quel que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forma parte del SCTI 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y tiene entre sus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funciones: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Definir el procedimiento que establezca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prioridades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 de Ciencia, Tecnología e Innovación (CTI) y que ellas se correspondan plenamente con las </a:t>
            </a:r>
            <a:r>
              <a:rPr lang="es-AR" sz="1200" b="1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estrategias</a:t>
            </a:r>
            <a:r>
              <a:rPr lang="es-AR" sz="1200" b="0" i="0" u="none" strike="noStrike" kern="1200" cap="none" dirty="0">
                <a:solidFill>
                  <a:schemeClr val="bg2"/>
                </a:solidFill>
                <a:latin typeface="Arial"/>
                <a:ea typeface="Verdana" pitchFamily="34" charset="0"/>
                <a:cs typeface="Verdana" pitchFamily="34" charset="0"/>
                <a:sym typeface="Arial"/>
              </a:rPr>
              <a:t> y prioridades  del desarrollo económico y social del país para cada período, determinadas en los diferentes niveles y con las tendencias del desarrollo científico y tecnológico mundial.</a:t>
            </a:r>
            <a:endParaRPr lang="es-AR"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u="none" dirty="0"/>
          </a:p>
        </p:txBody>
      </p:sp>
    </p:spTree>
    <p:extLst>
      <p:ext uri="{BB962C8B-B14F-4D97-AF65-F5344CB8AC3E}">
        <p14:creationId xmlns:p14="http://schemas.microsoft.com/office/powerpoint/2010/main" val="2248203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49B862-0C46-5AB4-995C-1CD8A09F3B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9AC1CD-FAF2-8B43-4FAF-84AF52EB0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64A429-735B-B770-DDC5-B4E6DD429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A9EABB-5734-222D-33DA-0B2A567AC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F38C40-2E48-9604-D6FE-E3B80A413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811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E1A442-77DF-33AE-48A2-212C96608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46D5196-BAC1-364B-D9AC-177F8CCC88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DAFF3C-A2C5-C9DC-0C14-B90DBA11C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47A2EE-EE36-04CE-3502-6569D4BC9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3021A4-729B-EB2D-9C95-759FD55AE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592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59DE89D-5536-F75D-3B56-B7C5C785F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7EF3D62-5E0A-A2EE-895F-61CCCD3E9B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28517B-CC0C-717C-0D8E-7831FAA7A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DF34EA-0C36-F326-A0F2-8DA2F4AE0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5C131F-4C51-077E-3DDF-CD2457DC4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0079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6" y="54"/>
            <a:ext cx="9429907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9262456" y="5963632"/>
            <a:ext cx="2937107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1085700" y="523433"/>
            <a:ext cx="70112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1085700" y="2050651"/>
            <a:ext cx="45044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▰"/>
              <a:defRPr sz="2667"/>
            </a:lvl1pPr>
            <a:lvl2pPr marL="1219170" lvl="1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2pPr>
            <a:lvl3pPr marL="1828754" lvl="2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3pPr>
            <a:lvl4pPr marL="2438339" lvl="3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4pPr>
            <a:lvl5pPr marL="3047924" lvl="4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5pPr>
            <a:lvl6pPr marL="3657509" lvl="5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6pPr>
            <a:lvl7pPr marL="4267093" lvl="6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7pPr>
            <a:lvl8pPr marL="4876678" lvl="7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8pPr>
            <a:lvl9pPr marL="5486263" lvl="8" indent="-474121">
              <a:spcBef>
                <a:spcPts val="1333"/>
              </a:spcBef>
              <a:spcAft>
                <a:spcPts val="1333"/>
              </a:spcAft>
              <a:buSzPts val="2000"/>
              <a:buChar char="▻"/>
              <a:defRPr sz="2667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5861497" y="2050651"/>
            <a:ext cx="45044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▰"/>
              <a:defRPr sz="2667"/>
            </a:lvl1pPr>
            <a:lvl2pPr marL="1219170" lvl="1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2pPr>
            <a:lvl3pPr marL="1828754" lvl="2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3pPr>
            <a:lvl4pPr marL="2438339" lvl="3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4pPr>
            <a:lvl5pPr marL="3047924" lvl="4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5pPr>
            <a:lvl6pPr marL="3657509" lvl="5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6pPr>
            <a:lvl7pPr marL="4267093" lvl="6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7pPr>
            <a:lvl8pPr marL="4876678" lvl="7" indent="-474121">
              <a:spcBef>
                <a:spcPts val="1333"/>
              </a:spcBef>
              <a:spcAft>
                <a:spcPts val="0"/>
              </a:spcAft>
              <a:buSzPts val="2000"/>
              <a:buChar char="▻"/>
              <a:defRPr sz="2667"/>
            </a:lvl8pPr>
            <a:lvl9pPr marL="5486263" lvl="8" indent="-474121">
              <a:spcBef>
                <a:spcPts val="1333"/>
              </a:spcBef>
              <a:spcAft>
                <a:spcPts val="1333"/>
              </a:spcAft>
              <a:buSzPts val="2000"/>
              <a:buChar char="▻"/>
              <a:defRPr sz="2667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10157333" y="6182000"/>
            <a:ext cx="19832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1016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E2CB94-1B5C-E263-0284-003154A11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A6B238-0A0E-E0AC-799F-7AB5D98A7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48AC4E-B873-AC03-99E1-5B1C20262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78D5E1-B93D-6AA9-E5DE-11D7E01B2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D304C0-7D0C-F581-9E1C-036660EB3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256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FD24D7-A92A-8881-3D29-1667E3B03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01BDD84-83CE-EE7A-E0BA-986415E7F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3C1A0C-6247-6C5B-19AC-E2957D374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1E82CB-FDB3-D74C-1001-7389FC938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8AC71E-71AF-2D41-C058-8534FFC77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7580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B2BBB8-CF9E-86D0-5878-EC59DD854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507D8B-266D-B4F0-07DF-275F52E9E7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5E84657-8A56-2B9B-C9C1-2101424A1F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CDBCD5B-6EA9-B848-3792-F3D04175B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9BB1327-4C5E-A71D-49C8-9A9E418BA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011F2A6-3B65-7FFE-C854-1953038E4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7727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D2DEB4-2532-27EE-85FC-D8FBFC97A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49210A6-BD4C-44C1-2F4A-BDDC06F0AD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69454D1-DDAD-AD7E-997D-1C07C2FBF0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3DE2F24-D8F8-95C5-BAF6-4DF7727C4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0680273-1DED-5D09-6174-16FF5BCC1C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1248701-6C31-E140-471E-05FF54F8F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EC8389D-A217-FFE8-0910-49F50D261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3C8958A-0C0B-7345-A7D3-16BA8E0C0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1037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6DD204-2FB8-823D-929C-FEFD0B287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272601-245B-2098-487E-3810A5CAD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C01B327-499E-7B7D-2411-864E480EB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A18EF59-81B2-4B4A-6154-A77E6F595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0028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4011B37-DAA5-CA68-21EE-C3C664409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72078D-6622-5E3C-B892-F461933F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3309B3E-BA02-614E-A2D2-D950E66EE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1622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25638A-F7BA-ABC9-DFF8-507E2B28F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D9E9DA-54B6-A96D-020C-9090A9859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394686-82E2-CBDD-4155-4DBC0BC466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144EFBD-C1D0-0B08-525A-9606DF918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4BEEFFE-26C3-FD46-D658-376AADB4B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B5BE163-2B53-C91F-515D-BCE084FAC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007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560217-20E0-BF15-1C5C-56543E4FF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8EE3A2E-0129-BA62-5843-DFE642D213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DFA175-0194-941E-B668-FFA1E8014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FC04AA4-2094-53D6-250D-59E3B904C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C21D529-8D6F-13F0-21DE-EC39F8551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A5BA5B9-FA42-0D8F-7A88-A91BBBDA4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4828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4343CED-E679-334F-1E11-179A44AB8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A0AEC0F-BF51-6511-2CDA-2CD495377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6AA53E-580D-A20A-43B1-E55BB48756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A0F0F-08EB-4E0E-A56C-B90A5D4F56D7}" type="datetimeFigureOut">
              <a:rPr lang="es-ES" smtClean="0"/>
              <a:t>03/04/2025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E10188-6C98-AB77-26A1-BAA5512403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B78AE9-BE66-1BA9-55C5-3899F44F3B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0B108-C21C-4F4D-84CC-FA33376A309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662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kern="100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CIENTIME 2024</a:t>
            </a:r>
            <a:endParaRPr lang="es-E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F8998C1-A31C-E526-D40F-12A47B51E400}"/>
              </a:ext>
            </a:extLst>
          </p:cNvPr>
          <p:cNvSpPr txBox="1"/>
          <p:nvPr/>
        </p:nvSpPr>
        <p:spPr>
          <a:xfrm>
            <a:off x="186267" y="1913470"/>
            <a:ext cx="11446933" cy="495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Faculta de Ciencias médicas Miguel Enríquez</a:t>
            </a:r>
            <a:endParaRPr lang="es-CU" sz="2400" kern="100" dirty="0"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kern="100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Laboratorio Central de Líquido Cefalorraquídeo (LABCEL)</a:t>
            </a:r>
            <a:endParaRPr lang="es-CU" sz="2400" kern="100" dirty="0"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b="1" kern="100" dirty="0"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800" b="1" kern="100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 Gestión Docente Virtual de la Faculta de Ciencias Médicas Miguel Enríquez, propuestas desde el alumno ayudante hasta el profesor titular</a:t>
            </a:r>
            <a:endParaRPr lang="es-ES" sz="2800" kern="100" dirty="0"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ES" kern="100" dirty="0">
              <a:solidFill>
                <a:schemeClr val="accent1">
                  <a:lumMod val="5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s-ES" sz="2000" kern="100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Dr. José pedro Martínez Larrarte</a:t>
            </a:r>
            <a:endParaRPr lang="es-CU" sz="2000" kern="100" dirty="0"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s-ES" sz="2000" kern="100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Dra. Silvia María pozo Abreu</a:t>
            </a:r>
            <a:endParaRPr lang="es-CU" sz="2000" kern="100" dirty="0"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s-ES" sz="2000" kern="100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Dra. Eneida Barrios Lamoth</a:t>
            </a:r>
            <a:endParaRPr lang="es-CU" sz="2000" kern="100" dirty="0"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s-ES" sz="2000" kern="100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Lic. Roberto Quesada Guillén</a:t>
            </a:r>
            <a:endParaRPr lang="es-CU" sz="2000" kern="100" dirty="0"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s-ES" sz="2000" kern="100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Lic. Ismenia Fernández Hernández </a:t>
            </a:r>
            <a:endParaRPr lang="es-CU" sz="2000" kern="100" dirty="0">
              <a:solidFill>
                <a:schemeClr val="accent1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4479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RESULTADOS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  <a:endParaRPr lang="es-ES" dirty="0"/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C82B70B5-00CF-AFAB-97E6-CECD2C70BE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489506"/>
              </p:ext>
            </p:extLst>
          </p:nvPr>
        </p:nvGraphicFramePr>
        <p:xfrm>
          <a:off x="812798" y="2556948"/>
          <a:ext cx="10109201" cy="3908493"/>
        </p:xfrm>
        <a:graphic>
          <a:graphicData uri="http://schemas.openxmlformats.org/drawingml/2006/table">
            <a:tbl>
              <a:tblPr firstRow="1" firstCol="1" bandRow="1"/>
              <a:tblGrid>
                <a:gridCol w="3576612">
                  <a:extLst>
                    <a:ext uri="{9D8B030D-6E8A-4147-A177-3AD203B41FA5}">
                      <a16:colId xmlns:a16="http://schemas.microsoft.com/office/drawing/2014/main" val="1373891939"/>
                    </a:ext>
                  </a:extLst>
                </a:gridCol>
                <a:gridCol w="1400546">
                  <a:extLst>
                    <a:ext uri="{9D8B030D-6E8A-4147-A177-3AD203B41FA5}">
                      <a16:colId xmlns:a16="http://schemas.microsoft.com/office/drawing/2014/main" val="1936535799"/>
                    </a:ext>
                  </a:extLst>
                </a:gridCol>
                <a:gridCol w="1090778">
                  <a:extLst>
                    <a:ext uri="{9D8B030D-6E8A-4147-A177-3AD203B41FA5}">
                      <a16:colId xmlns:a16="http://schemas.microsoft.com/office/drawing/2014/main" val="4177700524"/>
                    </a:ext>
                  </a:extLst>
                </a:gridCol>
                <a:gridCol w="1089681">
                  <a:extLst>
                    <a:ext uri="{9D8B030D-6E8A-4147-A177-3AD203B41FA5}">
                      <a16:colId xmlns:a16="http://schemas.microsoft.com/office/drawing/2014/main" val="2282266208"/>
                    </a:ext>
                  </a:extLst>
                </a:gridCol>
                <a:gridCol w="1089681">
                  <a:extLst>
                    <a:ext uri="{9D8B030D-6E8A-4147-A177-3AD203B41FA5}">
                      <a16:colId xmlns:a16="http://schemas.microsoft.com/office/drawing/2014/main" val="3607009707"/>
                    </a:ext>
                  </a:extLst>
                </a:gridCol>
                <a:gridCol w="1861903">
                  <a:extLst>
                    <a:ext uri="{9D8B030D-6E8A-4147-A177-3AD203B41FA5}">
                      <a16:colId xmlns:a16="http://schemas.microsoft.com/office/drawing/2014/main" val="3834251647"/>
                    </a:ext>
                  </a:extLst>
                </a:gridCol>
              </a:tblGrid>
              <a:tr h="393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2020-2022</a:t>
                      </a:r>
                      <a:endParaRPr lang="es-CU" sz="2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2022-2024</a:t>
                      </a:r>
                      <a:endParaRPr lang="es-CU" sz="2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CU" sz="28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2507228"/>
                  </a:ext>
                </a:extLst>
              </a:tr>
              <a:tr h="393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Actividades virtuales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2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2472632"/>
                  </a:ext>
                </a:extLst>
              </a:tr>
              <a:tr h="393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2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Talleres 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2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2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23.5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4881388"/>
                  </a:ext>
                </a:extLst>
              </a:tr>
              <a:tr h="393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Entrenamientos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5.9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9176376"/>
                  </a:ext>
                </a:extLst>
              </a:tr>
              <a:tr h="393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Cursos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58.8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4062802"/>
                  </a:ext>
                </a:extLst>
              </a:tr>
              <a:tr h="393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Eventos y foros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5.9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4555326"/>
                  </a:ext>
                </a:extLst>
              </a:tr>
              <a:tr h="393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Maestrías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5.9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6730014"/>
                  </a:ext>
                </a:extLst>
              </a:tr>
              <a:tr h="393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Casos clínicos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s-CU" sz="28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es-CU" sz="28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s-CU" sz="28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099966"/>
                  </a:ext>
                </a:extLst>
              </a:tr>
              <a:tr h="393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es-CU" sz="2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1078353"/>
                  </a:ext>
                </a:extLst>
              </a:tr>
            </a:tbl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325387E5-0305-45AD-71DB-B4B8DF7DAF50}"/>
              </a:ext>
            </a:extLst>
          </p:cNvPr>
          <p:cNvSpPr txBox="1"/>
          <p:nvPr/>
        </p:nvSpPr>
        <p:spPr>
          <a:xfrm>
            <a:off x="1085700" y="1811873"/>
            <a:ext cx="103273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chemeClr val="tx2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Actividades virtuales periodos 2020-2022 y 2022-2024</a:t>
            </a:r>
            <a:endParaRPr lang="es-CU" sz="3200" b="1" dirty="0">
              <a:solidFill>
                <a:schemeClr val="tx2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001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RESULTADOS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  <a:endParaRPr lang="es-ES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B3E5A96E-4C30-3C5C-4644-36B179632E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239920"/>
              </p:ext>
            </p:extLst>
          </p:nvPr>
        </p:nvGraphicFramePr>
        <p:xfrm>
          <a:off x="3014133" y="2628367"/>
          <a:ext cx="6140662" cy="2170115"/>
        </p:xfrm>
        <a:graphic>
          <a:graphicData uri="http://schemas.openxmlformats.org/drawingml/2006/table">
            <a:tbl>
              <a:tblPr firstRow="1" firstCol="1" bandRow="1"/>
              <a:tblGrid>
                <a:gridCol w="3816354">
                  <a:extLst>
                    <a:ext uri="{9D8B030D-6E8A-4147-A177-3AD203B41FA5}">
                      <a16:colId xmlns:a16="http://schemas.microsoft.com/office/drawing/2014/main" val="1945579503"/>
                    </a:ext>
                  </a:extLst>
                </a:gridCol>
                <a:gridCol w="1210454">
                  <a:extLst>
                    <a:ext uri="{9D8B030D-6E8A-4147-A177-3AD203B41FA5}">
                      <a16:colId xmlns:a16="http://schemas.microsoft.com/office/drawing/2014/main" val="3795011385"/>
                    </a:ext>
                  </a:extLst>
                </a:gridCol>
                <a:gridCol w="1113854">
                  <a:extLst>
                    <a:ext uri="{9D8B030D-6E8A-4147-A177-3AD203B41FA5}">
                      <a16:colId xmlns:a16="http://schemas.microsoft.com/office/drawing/2014/main" val="34237416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Actividad docente</a:t>
                      </a:r>
                      <a:endParaRPr lang="es-CU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s-CU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CU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38993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Clínicas radilógicas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11 %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90976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Clínicas farmacológicas</a:t>
                      </a:r>
                      <a:endParaRPr lang="es-C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11 %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32071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Clínicas patológicas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22 %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867935"/>
                  </a:ext>
                </a:extLst>
              </a:tr>
              <a:tr h="148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U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Estudio de casos</a:t>
                      </a:r>
                      <a:endParaRPr lang="es-C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55 %</a:t>
                      </a:r>
                      <a:endParaRPr lang="es-C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5424769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BC6D786E-9320-5A91-966B-0B874BA72496}"/>
              </a:ext>
            </a:extLst>
          </p:cNvPr>
          <p:cNvSpPr txBox="1"/>
          <p:nvPr/>
        </p:nvSpPr>
        <p:spPr>
          <a:xfrm>
            <a:off x="2150533" y="1879608"/>
            <a:ext cx="8111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kern="1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s-ES" sz="3600" b="1" kern="1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asos clínicos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F611025-1228-60B8-1ED2-D28A52CC326F}"/>
              </a:ext>
            </a:extLst>
          </p:cNvPr>
          <p:cNvSpPr txBox="1"/>
          <p:nvPr/>
        </p:nvSpPr>
        <p:spPr>
          <a:xfrm>
            <a:off x="355600" y="5063067"/>
            <a:ext cx="100753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tx2"/>
                </a:solidFill>
              </a:rPr>
              <a:t>*Preparados por los alumnos ayudantes asesorados por sus tutores</a:t>
            </a:r>
          </a:p>
        </p:txBody>
      </p:sp>
    </p:spTree>
    <p:extLst>
      <p:ext uri="{BB962C8B-B14F-4D97-AF65-F5344CB8AC3E}">
        <p14:creationId xmlns:p14="http://schemas.microsoft.com/office/powerpoint/2010/main" val="3648034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RESULTADOS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90A1D48-C57C-7FC6-CB1C-E053E9BF3790}"/>
              </a:ext>
            </a:extLst>
          </p:cNvPr>
          <p:cNvSpPr txBox="1"/>
          <p:nvPr/>
        </p:nvSpPr>
        <p:spPr>
          <a:xfrm>
            <a:off x="643464" y="2015070"/>
            <a:ext cx="1053253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Alumnos ayudantes de LABCEL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Andy William </a:t>
            </a:r>
            <a:r>
              <a:rPr lang="es-ES" sz="2800" dirty="0" err="1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Merallas</a:t>
            </a:r>
            <a:r>
              <a:rPr lang="es-ES" sz="2800" dirty="0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Diaz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Beatriz Hernández Díaz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Diana Valdés Massó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Jesús Añón Palmero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José Carlos Rivero Oliva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 err="1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Lasnier</a:t>
            </a:r>
            <a:r>
              <a:rPr lang="es-ES" sz="2800" dirty="0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Lastre Ravelo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Martha </a:t>
            </a:r>
            <a:r>
              <a:rPr lang="es-ES" sz="2800" dirty="0" err="1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Jeréz</a:t>
            </a:r>
            <a:r>
              <a:rPr lang="es-ES" sz="2800" dirty="0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Sablón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 err="1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Yeyson</a:t>
            </a:r>
            <a:r>
              <a:rPr lang="es-ES" sz="2800" dirty="0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Gioldis</a:t>
            </a:r>
            <a:r>
              <a:rPr lang="es-ES" sz="2800" dirty="0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Martínez Rojas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Noah </a:t>
            </a:r>
            <a:r>
              <a:rPr lang="es-ES" sz="2800" dirty="0" err="1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Jasuak</a:t>
            </a:r>
            <a:endParaRPr lang="es-ES" sz="2800" dirty="0">
              <a:solidFill>
                <a:srgbClr val="44546A"/>
              </a:solidFill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2800" dirty="0" err="1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Raicely</a:t>
            </a:r>
            <a:r>
              <a:rPr lang="es-ES" sz="2800" dirty="0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800" dirty="0" err="1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Truffin</a:t>
            </a:r>
            <a:r>
              <a:rPr lang="es-ES" sz="2800" dirty="0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Castillo</a:t>
            </a:r>
          </a:p>
        </p:txBody>
      </p:sp>
    </p:spTree>
    <p:extLst>
      <p:ext uri="{BB962C8B-B14F-4D97-AF65-F5344CB8AC3E}">
        <p14:creationId xmlns:p14="http://schemas.microsoft.com/office/powerpoint/2010/main" val="1256936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RESULTADOS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90A1D48-C57C-7FC6-CB1C-E053E9BF3790}"/>
              </a:ext>
            </a:extLst>
          </p:cNvPr>
          <p:cNvSpPr txBox="1"/>
          <p:nvPr/>
        </p:nvSpPr>
        <p:spPr>
          <a:xfrm>
            <a:off x="643464" y="2015070"/>
            <a:ext cx="10532534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chemeClr val="tx2"/>
                </a:solidFill>
              </a:rPr>
              <a:t>Diez profesores de la FCM-ME se encuentran pasando el entrenamiento virtual: Diseño y montaje de Entornos Virtuales de Enseñanza Aprendizaje (2024)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Doctores en ciencia y profesores titulares con actividades docentes virtuales en la facultad</a:t>
            </a:r>
          </a:p>
          <a:p>
            <a:pPr marL="1428750" lvl="2" indent="-514350">
              <a:spcAft>
                <a:spcPts val="1000"/>
              </a:spcAft>
              <a:buFont typeface="+mj-lt"/>
              <a:buAutoNum type="arabicPeriod"/>
              <a:defRPr/>
            </a:pP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Isidoro Alejandro Solernou Mesa</a:t>
            </a:r>
          </a:p>
          <a:p>
            <a:pPr marL="1428750" lvl="2" indent="-514350">
              <a:spcAft>
                <a:spcPts val="1000"/>
              </a:spcAft>
              <a:buFont typeface="+mj-lt"/>
              <a:buAutoNum type="arabicPeriod"/>
              <a:defRPr/>
            </a:pPr>
            <a:r>
              <a:rPr kumimoji="0" lang="es-ES" sz="280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Cruz María Frómeta Rodríguez</a:t>
            </a:r>
          </a:p>
          <a:p>
            <a:pPr marL="1428750" lvl="2" indent="-514350">
              <a:spcAft>
                <a:spcPts val="1000"/>
              </a:spcAft>
              <a:buFont typeface="+mj-lt"/>
              <a:buAutoNum type="arabicPeriod"/>
              <a:defRPr/>
            </a:pPr>
            <a:r>
              <a:rPr lang="es-ES" sz="2800" dirty="0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Juan Carlos Fonden Calzadilla</a:t>
            </a:r>
          </a:p>
          <a:p>
            <a:pPr marL="1428750" lvl="2" indent="-514350">
              <a:spcAft>
                <a:spcPts val="1000"/>
              </a:spcAft>
              <a:buFont typeface="+mj-lt"/>
              <a:buAutoNum type="arabicPeriod"/>
              <a:defRPr/>
            </a:pPr>
            <a:r>
              <a:rPr lang="es-ES" sz="2800" dirty="0">
                <a:solidFill>
                  <a:srgbClr val="44546A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Pedro Gutiérrez Lazaga</a:t>
            </a:r>
          </a:p>
        </p:txBody>
      </p:sp>
    </p:spTree>
    <p:extLst>
      <p:ext uri="{BB962C8B-B14F-4D97-AF65-F5344CB8AC3E}">
        <p14:creationId xmlns:p14="http://schemas.microsoft.com/office/powerpoint/2010/main" val="38856900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CONCLUSIONES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  <a:endParaRPr lang="es-E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26D534F-1506-B72B-A024-22F8D8758C3F}"/>
              </a:ext>
            </a:extLst>
          </p:cNvPr>
          <p:cNvSpPr txBox="1"/>
          <p:nvPr/>
        </p:nvSpPr>
        <p:spPr>
          <a:xfrm>
            <a:off x="169336" y="2223731"/>
            <a:ext cx="11582400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Si se han dedicado al menos una hora durante cinco días de la semana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Promedio de semanas por actividad docente es seis</a:t>
            </a:r>
            <a:endParaRPr kumimoji="0" lang="es-CU" sz="28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Promedio de profesores por actividad docente es cuatro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Descontamos ocho actividades sin concluir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Calculamos en base a 21 actividades culminadas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Calculo de horas docentes impartida es:</a:t>
            </a:r>
          </a:p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U" sz="28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21</a:t>
            </a:r>
            <a:r>
              <a:rPr kumimoji="0" lang="es-CU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actividades x </a:t>
            </a:r>
            <a:r>
              <a:rPr kumimoji="0" lang="es-CU" sz="28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30</a:t>
            </a:r>
            <a:r>
              <a:rPr kumimoji="0" lang="es-CU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horas x </a:t>
            </a:r>
            <a:r>
              <a:rPr kumimoji="0" lang="es-CU" sz="28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kumimoji="0" lang="es-CU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profesores : </a:t>
            </a:r>
            <a:r>
              <a:rPr kumimoji="0" lang="es-CU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2,520</a:t>
            </a:r>
            <a:r>
              <a:rPr kumimoji="0" lang="es-CU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 horas docentes virtuales</a:t>
            </a:r>
          </a:p>
        </p:txBody>
      </p:sp>
    </p:spTree>
    <p:extLst>
      <p:ext uri="{BB962C8B-B14F-4D97-AF65-F5344CB8AC3E}">
        <p14:creationId xmlns:p14="http://schemas.microsoft.com/office/powerpoint/2010/main" val="4207465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INTRODUCCIÓN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B86C598-B402-C511-BBE5-D5FC09078D4A}"/>
              </a:ext>
            </a:extLst>
          </p:cNvPr>
          <p:cNvSpPr txBox="1"/>
          <p:nvPr/>
        </p:nvSpPr>
        <p:spPr>
          <a:xfrm>
            <a:off x="694267" y="2150533"/>
            <a:ext cx="10464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Estudio que da continuidad al proyecto de investigación La Gestión Docente Virtual de la Faculta de Ciencias médicas Miguel Enríquez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chemeClr val="accent1">
                    <a:lumMod val="50000"/>
                  </a:schemeClr>
                </a:solidFill>
              </a:rPr>
              <a:t>Los centros de educación superior se responsabilizan con la formación de profesionales altamente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chemeClr val="accent1">
                    <a:lumMod val="50000"/>
                  </a:schemeClr>
                </a:solidFill>
              </a:rPr>
              <a:t>Las TIC son recursos que facilitan la enseñanza y el aprendizaje en las universidades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chemeClr val="accent1">
                    <a:lumMod val="50000"/>
                  </a:schemeClr>
                </a:solidFill>
              </a:rPr>
              <a:t>Son medios de los que se necesita apropiarse los claustros y desarrollar las habilidades suficiente para su utilización durante los periodos lectivos</a:t>
            </a:r>
          </a:p>
        </p:txBody>
      </p:sp>
    </p:spTree>
    <p:extLst>
      <p:ext uri="{BB962C8B-B14F-4D97-AF65-F5344CB8AC3E}">
        <p14:creationId xmlns:p14="http://schemas.microsoft.com/office/powerpoint/2010/main" val="2512080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INTRODUCCIÓN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0DE179B-8C84-5906-FA69-651EB486CBD1}"/>
              </a:ext>
            </a:extLst>
          </p:cNvPr>
          <p:cNvSpPr txBox="1"/>
          <p:nvPr/>
        </p:nvSpPr>
        <p:spPr>
          <a:xfrm>
            <a:off x="287867" y="2082800"/>
            <a:ext cx="11328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3600" b="0" i="0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Entre los recursos de las TIC,  se encuentran las aulas virtuales  en la plataforma Moodle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3600" b="0" i="0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Sistema altamente eficiente para impartir clases y cursos a distancia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3600" b="0" i="0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Facilitando de forma exponencial las actividades docentes, incluyendo el sistema de evaluaciones que estas conllevan</a:t>
            </a:r>
            <a:endParaRPr kumimoji="0" lang="es-CU" sz="36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3328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MÉTODO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0B88CC9-7EE9-1533-30CD-0CA9CA32C013}"/>
              </a:ext>
            </a:extLst>
          </p:cNvPr>
          <p:cNvSpPr txBox="1"/>
          <p:nvPr/>
        </p:nvSpPr>
        <p:spPr>
          <a:xfrm>
            <a:off x="254001" y="2167467"/>
            <a:ext cx="10972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Objetivo:  </a:t>
            </a:r>
            <a:r>
              <a:rPr kumimoji="0" lang="es-ES" sz="360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Conocer el uso </a:t>
            </a: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 aula virtual de la FCMME en los dos últimos dos años comparado con un periodo anterior similar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Tipo de estudio: </a:t>
            </a: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descriptivo y transversal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Universo:</a:t>
            </a: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Todas las actividades docente propuestas entre abril de 2020 y abril 2024.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Método : </a:t>
            </a: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Revisar las actividades docentes del Aula virtual en este periodo</a:t>
            </a:r>
          </a:p>
        </p:txBody>
      </p:sp>
    </p:spTree>
    <p:extLst>
      <p:ext uri="{BB962C8B-B14F-4D97-AF65-F5344CB8AC3E}">
        <p14:creationId xmlns:p14="http://schemas.microsoft.com/office/powerpoint/2010/main" val="426118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RESULTADO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4FE3BAE-CBBC-7512-EB57-11FEFFD011D7}"/>
              </a:ext>
            </a:extLst>
          </p:cNvPr>
          <p:cNvSpPr txBox="1"/>
          <p:nvPr/>
        </p:nvSpPr>
        <p:spPr>
          <a:xfrm>
            <a:off x="321733" y="2184400"/>
            <a:ext cx="1126066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 aula virtual de la Facultad de Ciencias Médicas Miguel Enríquez se encuentra incluida en la Universidad Virtual de Salud de Cuba desde 2018.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Hasta el año 2020 se habían propuesto un pequeño grupo de actividades docentes a distancia con una participación irregular de los profesores y alumnos.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2800" dirty="0">
                <a:solidFill>
                  <a:srgbClr val="44546A"/>
                </a:solidFill>
                <a:latin typeface="Calibri" panose="020F0502020204030204"/>
              </a:rPr>
              <a:t>Para el año 2022 estaban planificadas 17 actividades docentes, de ellas 11 se habían concluido donde participaron un total de 32 profesores de la facultad. 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Para el año 2024, 46 actividades docente virtuales </a:t>
            </a:r>
          </a:p>
        </p:txBody>
      </p:sp>
    </p:spTree>
    <p:extLst>
      <p:ext uri="{BB962C8B-B14F-4D97-AF65-F5344CB8AC3E}">
        <p14:creationId xmlns:p14="http://schemas.microsoft.com/office/powerpoint/2010/main" val="2844734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RESULTADO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B5A089E-4C27-DA67-49F7-E51757BF9D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391"/>
            <a:ext cx="12344400" cy="6940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975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RESULTADO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  <a:endParaRPr lang="es-ES" dirty="0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6CE62C88-AB21-6B27-3EFD-B10B4B6EC0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437024"/>
              </p:ext>
            </p:extLst>
          </p:nvPr>
        </p:nvGraphicFramePr>
        <p:xfrm>
          <a:off x="1305831" y="2622122"/>
          <a:ext cx="9226701" cy="1424941"/>
        </p:xfrm>
        <a:graphic>
          <a:graphicData uri="http://schemas.openxmlformats.org/drawingml/2006/table">
            <a:tbl>
              <a:tblPr firstRow="1" firstCol="1" bandRow="1"/>
              <a:tblGrid>
                <a:gridCol w="3774169">
                  <a:extLst>
                    <a:ext uri="{9D8B030D-6E8A-4147-A177-3AD203B41FA5}">
                      <a16:colId xmlns:a16="http://schemas.microsoft.com/office/drawing/2014/main" val="2645307532"/>
                    </a:ext>
                  </a:extLst>
                </a:gridCol>
                <a:gridCol w="2404533">
                  <a:extLst>
                    <a:ext uri="{9D8B030D-6E8A-4147-A177-3AD203B41FA5}">
                      <a16:colId xmlns:a16="http://schemas.microsoft.com/office/drawing/2014/main" val="3354263497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817969925"/>
                    </a:ext>
                  </a:extLst>
                </a:gridCol>
                <a:gridCol w="1032932">
                  <a:extLst>
                    <a:ext uri="{9D8B030D-6E8A-4147-A177-3AD203B41FA5}">
                      <a16:colId xmlns:a16="http://schemas.microsoft.com/office/drawing/2014/main" val="3583708325"/>
                    </a:ext>
                  </a:extLst>
                </a:gridCol>
              </a:tblGrid>
              <a:tr h="408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s-CU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s-CU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b="1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CU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3757317"/>
                  </a:ext>
                </a:extLst>
              </a:tr>
              <a:tr h="4591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2020-2022</a:t>
                      </a:r>
                      <a:endParaRPr lang="es-C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2022-2024</a:t>
                      </a:r>
                      <a:endParaRPr lang="es-C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U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7728780"/>
                  </a:ext>
                </a:extLst>
              </a:tr>
              <a:tr h="5318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Actividades Planificadas</a:t>
                      </a:r>
                      <a:endParaRPr lang="es-C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s-C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es-C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_tradnl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es-CU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24188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036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INTRODUCCIÓN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  <a:endParaRPr lang="es-ES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2EDFB0C8-2169-6C1D-AD56-5B98899C7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022949"/>
              </p:ext>
            </p:extLst>
          </p:nvPr>
        </p:nvGraphicFramePr>
        <p:xfrm>
          <a:off x="897467" y="2811759"/>
          <a:ext cx="7964644" cy="3233293"/>
        </p:xfrm>
        <a:graphic>
          <a:graphicData uri="http://schemas.openxmlformats.org/drawingml/2006/table">
            <a:tbl>
              <a:tblPr firstRow="1" firstCol="1" bandRow="1"/>
              <a:tblGrid>
                <a:gridCol w="3895116">
                  <a:extLst>
                    <a:ext uri="{9D8B030D-6E8A-4147-A177-3AD203B41FA5}">
                      <a16:colId xmlns:a16="http://schemas.microsoft.com/office/drawing/2014/main" val="3555279606"/>
                    </a:ext>
                  </a:extLst>
                </a:gridCol>
                <a:gridCol w="2146293">
                  <a:extLst>
                    <a:ext uri="{9D8B030D-6E8A-4147-A177-3AD203B41FA5}">
                      <a16:colId xmlns:a16="http://schemas.microsoft.com/office/drawing/2014/main" val="1100460201"/>
                    </a:ext>
                  </a:extLst>
                </a:gridCol>
                <a:gridCol w="1923235">
                  <a:extLst>
                    <a:ext uri="{9D8B030D-6E8A-4147-A177-3AD203B41FA5}">
                      <a16:colId xmlns:a16="http://schemas.microsoft.com/office/drawing/2014/main" val="2587896679"/>
                    </a:ext>
                  </a:extLst>
                </a:gridCol>
              </a:tblGrid>
              <a:tr h="4253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Actividades virtuales</a:t>
                      </a:r>
                      <a:endParaRPr lang="es-CU" sz="2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b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s-CU" sz="2800" b="1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CU" sz="2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1647241"/>
                  </a:ext>
                </a:extLst>
              </a:tr>
              <a:tr h="3366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Talleres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s-CU" sz="280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23.5</a:t>
                      </a:r>
                      <a:endParaRPr lang="es-CU" sz="280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519959"/>
                  </a:ext>
                </a:extLst>
              </a:tr>
              <a:tr h="4253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Entrenamientos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5.9</a:t>
                      </a:r>
                      <a:endParaRPr lang="es-CU" sz="280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9116002"/>
                  </a:ext>
                </a:extLst>
              </a:tr>
              <a:tr h="4253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Cursos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s-CU" sz="280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58.8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3948948"/>
                  </a:ext>
                </a:extLst>
              </a:tr>
              <a:tr h="4253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Maestrías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280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5.9</a:t>
                      </a:r>
                      <a:endParaRPr lang="es-CU" sz="280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1453108"/>
                  </a:ext>
                </a:extLst>
              </a:tr>
              <a:tr h="4253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Eventos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5.9</a:t>
                      </a:r>
                      <a:endParaRPr lang="es-CU" sz="280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8828572"/>
                  </a:ext>
                </a:extLst>
              </a:tr>
              <a:tr h="3468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2579739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12CD73DA-3609-45EF-A228-AC57AF39DF15}"/>
              </a:ext>
            </a:extLst>
          </p:cNvPr>
          <p:cNvSpPr txBox="1"/>
          <p:nvPr/>
        </p:nvSpPr>
        <p:spPr>
          <a:xfrm>
            <a:off x="1085700" y="1964268"/>
            <a:ext cx="75841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solidFill>
                  <a:schemeClr val="tx2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Actividades virtuales periodo 2020-2022</a:t>
            </a:r>
            <a:endParaRPr lang="es-CU" sz="3200" b="1" dirty="0">
              <a:solidFill>
                <a:schemeClr val="tx2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723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RESULTADOS</a:t>
            </a:r>
            <a:endParaRPr lang="es-E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094F3C-F0B7-5560-6066-1B1803271505}"/>
              </a:ext>
            </a:extLst>
          </p:cNvPr>
          <p:cNvSpPr txBox="1"/>
          <p:nvPr/>
        </p:nvSpPr>
        <p:spPr>
          <a:xfrm>
            <a:off x="9956800" y="6222665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CIENTIME 2024</a:t>
            </a:r>
            <a:endParaRPr lang="es-ES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8AFC0E79-F2C4-13A7-77A7-91625EC6CB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9693995"/>
              </p:ext>
            </p:extLst>
          </p:nvPr>
        </p:nvGraphicFramePr>
        <p:xfrm>
          <a:off x="1303867" y="2604557"/>
          <a:ext cx="8197701" cy="37514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02225">
                  <a:extLst>
                    <a:ext uri="{9D8B030D-6E8A-4147-A177-3AD203B41FA5}">
                      <a16:colId xmlns:a16="http://schemas.microsoft.com/office/drawing/2014/main" val="2906724274"/>
                    </a:ext>
                  </a:extLst>
                </a:gridCol>
                <a:gridCol w="2302703">
                  <a:extLst>
                    <a:ext uri="{9D8B030D-6E8A-4147-A177-3AD203B41FA5}">
                      <a16:colId xmlns:a16="http://schemas.microsoft.com/office/drawing/2014/main" val="2660108632"/>
                    </a:ext>
                  </a:extLst>
                </a:gridCol>
                <a:gridCol w="1292773">
                  <a:extLst>
                    <a:ext uri="{9D8B030D-6E8A-4147-A177-3AD203B41FA5}">
                      <a16:colId xmlns:a16="http://schemas.microsoft.com/office/drawing/2014/main" val="21243959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Actividades virtuales</a:t>
                      </a:r>
                      <a:endParaRPr lang="es-CU" sz="2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  <a:endParaRPr lang="es-CU" sz="2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b="1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s-CU" sz="28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4271329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Talleres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13.5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846787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Entrenamientos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20.5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67309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Cursos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78432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</a:rPr>
                        <a:t>Eventos y foros científicos 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13.5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10283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800" kern="100" dirty="0">
                          <a:solidFill>
                            <a:srgbClr val="44546A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Maestrías</a:t>
                      </a:r>
                      <a:endParaRPr lang="es-CU" sz="2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54110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800" b="1" dirty="0">
                          <a:solidFill>
                            <a:srgbClr val="FF0000"/>
                          </a:solidFill>
                        </a:rPr>
                        <a:t>Casos clínicos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>
                          <a:solidFill>
                            <a:srgbClr val="FF000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800" b="1" dirty="0">
                          <a:solidFill>
                            <a:srgbClr val="FF0000"/>
                          </a:solidFill>
                        </a:rPr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6687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</a:t>
                      </a:r>
                      <a:endParaRPr lang="es-CU" sz="280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10020961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4DE1869B-F069-7643-0A38-2A9AD91D1B30}"/>
              </a:ext>
            </a:extLst>
          </p:cNvPr>
          <p:cNvSpPr txBox="1"/>
          <p:nvPr/>
        </p:nvSpPr>
        <p:spPr>
          <a:xfrm>
            <a:off x="1524000" y="1879605"/>
            <a:ext cx="76877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chemeClr val="tx2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Actividades virtuales periodo 2022-2024</a:t>
            </a:r>
            <a:endParaRPr lang="es-CU" sz="3200" b="1" dirty="0">
              <a:solidFill>
                <a:schemeClr val="tx2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8357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2042</Words>
  <Application>Microsoft Office PowerPoint</Application>
  <PresentationFormat>Panorámica</PresentationFormat>
  <Paragraphs>261</Paragraphs>
  <Slides>14</Slides>
  <Notes>14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0" baseType="lpstr">
      <vt:lpstr>Arial</vt:lpstr>
      <vt:lpstr>Arvo</vt:lpstr>
      <vt:lpstr>Calibri</vt:lpstr>
      <vt:lpstr>Calibri Light</vt:lpstr>
      <vt:lpstr>Times New Roman</vt:lpstr>
      <vt:lpstr>Tema de Office</vt:lpstr>
      <vt:lpstr>CIENTIME 2024</vt:lpstr>
      <vt:lpstr>INTRODUCCIÓN</vt:lpstr>
      <vt:lpstr>INTRODUCCIÓN</vt:lpstr>
      <vt:lpstr>MÉTODO</vt:lpstr>
      <vt:lpstr>RESULTADO</vt:lpstr>
      <vt:lpstr>RESULTADO</vt:lpstr>
      <vt:lpstr>RESULTADO</vt:lpstr>
      <vt:lpstr>INTRODUCCIÓN</vt:lpstr>
      <vt:lpstr>RESULTADOS</vt:lpstr>
      <vt:lpstr>RESULTADOS</vt:lpstr>
      <vt:lpstr>RESULTADOS</vt:lpstr>
      <vt:lpstr>RESULTADOS</vt:lpstr>
      <vt:lpstr>RESULTADOS</vt:lpstr>
      <vt:lpstr>CONCLUSIONES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CIENTIME 2024</dc:title>
  <dc:creator>José</dc:creator>
  <cp:lastModifiedBy>José Martínez</cp:lastModifiedBy>
  <cp:revision>8</cp:revision>
  <dcterms:created xsi:type="dcterms:W3CDTF">2024-04-26T00:54:34Z</dcterms:created>
  <dcterms:modified xsi:type="dcterms:W3CDTF">2025-04-03T20:53:03Z</dcterms:modified>
</cp:coreProperties>
</file>