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6"/>
  </p:notesMasterIdLst>
  <p:sldIdLst>
    <p:sldId id="259" r:id="rId2"/>
    <p:sldId id="260" r:id="rId3"/>
    <p:sldId id="274" r:id="rId4"/>
    <p:sldId id="277" r:id="rId5"/>
    <p:sldId id="275" r:id="rId6"/>
    <p:sldId id="288" r:id="rId7"/>
    <p:sldId id="287" r:id="rId8"/>
    <p:sldId id="276" r:id="rId9"/>
    <p:sldId id="280" r:id="rId10"/>
    <p:sldId id="281" r:id="rId11"/>
    <p:sldId id="283" r:id="rId12"/>
    <p:sldId id="285" r:id="rId13"/>
    <p:sldId id="289" r:id="rId14"/>
    <p:sldId id="284" r:id="rId15"/>
  </p:sldIdLst>
  <p:sldSz cx="12192000" cy="6858000"/>
  <p:notesSz cx="6858000" cy="9144000"/>
  <p:defaultTextStyle>
    <a:defPPr>
      <a:defRPr lang="es-C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60"/>
  </p:normalViewPr>
  <p:slideViewPr>
    <p:cSldViewPr snapToGrid="0">
      <p:cViewPr varScale="1">
        <p:scale>
          <a:sx n="53" d="100"/>
          <a:sy n="53" d="100"/>
        </p:scale>
        <p:origin x="60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U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568776F-EC54-4AF4-B472-4EB19F684D97}" type="datetimeFigureOut">
              <a:rPr lang="es-CU" smtClean="0"/>
              <a:t>3/4/2025</a:t>
            </a:fld>
            <a:endParaRPr lang="es-CU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U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U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U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AC3477-A136-4C04-96DE-DFBF04A16BBB}" type="slidenum">
              <a:rPr lang="es-CU" smtClean="0"/>
              <a:t>‹Nº›</a:t>
            </a:fld>
            <a:endParaRPr lang="es-CU"/>
          </a:p>
        </p:txBody>
      </p:sp>
    </p:spTree>
    <p:extLst>
      <p:ext uri="{BB962C8B-B14F-4D97-AF65-F5344CB8AC3E}">
        <p14:creationId xmlns:p14="http://schemas.microsoft.com/office/powerpoint/2010/main" val="29380149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g3606f1c2d_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7" name="Google Shape;187;g3606f1c2d_3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AR" sz="1200" b="0" u="none" dirty="0"/>
              <a:t>Antes</a:t>
            </a:r>
            <a:r>
              <a:rPr lang="es-AR" sz="1200" b="0" u="none" baseline="0" dirty="0"/>
              <a:t> de comenzar a desarrollar el temario de la clase que nos ocupa, daremos respuesta a la siguiente interrogante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AR" sz="1200" b="0" u="none" baseline="0" dirty="0"/>
              <a:t>  </a:t>
            </a:r>
            <a:r>
              <a:rPr lang="es-AR" sz="1200" b="0" u="none" dirty="0"/>
              <a:t>¿Qué es el SPP de CTI? 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AR" sz="1200" b="0" u="none" dirty="0"/>
              <a:t> Es </a:t>
            </a:r>
            <a:r>
              <a:rPr lang="es-AR" sz="1200" b="0" i="0" u="none" strike="noStrike" kern="1200" cap="none" baseline="0" dirty="0">
                <a:solidFill>
                  <a:schemeClr val="bg2"/>
                </a:solidFill>
                <a:latin typeface="Arial"/>
                <a:ea typeface="Verdana" pitchFamily="34" charset="0"/>
                <a:cs typeface="Verdana" pitchFamily="34" charset="0"/>
                <a:sym typeface="Arial"/>
              </a:rPr>
              <a:t>a</a:t>
            </a:r>
            <a:r>
              <a:rPr lang="es-AR" sz="1200" b="0" i="0" u="none" strike="noStrike" kern="1200" cap="none" dirty="0">
                <a:solidFill>
                  <a:schemeClr val="bg2"/>
                </a:solidFill>
                <a:latin typeface="Arial"/>
                <a:ea typeface="Verdana" pitchFamily="34" charset="0"/>
                <a:cs typeface="Verdana" pitchFamily="34" charset="0"/>
                <a:sym typeface="Arial"/>
              </a:rPr>
              <a:t>quel que</a:t>
            </a:r>
            <a:r>
              <a:rPr lang="es-AR" sz="1200" b="1" i="0" u="none" strike="noStrike" kern="1200" cap="none" dirty="0">
                <a:solidFill>
                  <a:schemeClr val="bg2"/>
                </a:solidFill>
                <a:latin typeface="Arial"/>
                <a:ea typeface="Verdana" pitchFamily="34" charset="0"/>
                <a:cs typeface="Verdana" pitchFamily="34" charset="0"/>
                <a:sym typeface="Arial"/>
              </a:rPr>
              <a:t> forma parte del SCTI </a:t>
            </a:r>
            <a:r>
              <a:rPr lang="es-AR" sz="1200" b="0" i="0" u="none" strike="noStrike" kern="1200" cap="none" dirty="0">
                <a:solidFill>
                  <a:schemeClr val="bg2"/>
                </a:solidFill>
                <a:latin typeface="Arial"/>
                <a:ea typeface="Verdana" pitchFamily="34" charset="0"/>
                <a:cs typeface="Verdana" pitchFamily="34" charset="0"/>
                <a:sym typeface="Arial"/>
              </a:rPr>
              <a:t>y tiene entre sus</a:t>
            </a:r>
            <a:r>
              <a:rPr lang="es-AR" sz="1200" b="1" i="0" u="none" strike="noStrike" kern="1200" cap="none" dirty="0">
                <a:solidFill>
                  <a:schemeClr val="bg2"/>
                </a:solidFill>
                <a:latin typeface="Arial"/>
                <a:ea typeface="Verdana" pitchFamily="34" charset="0"/>
                <a:cs typeface="Verdana" pitchFamily="34" charset="0"/>
                <a:sym typeface="Arial"/>
              </a:rPr>
              <a:t> funciones:  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AR" sz="1200" b="0" i="0" u="none" strike="noStrike" kern="1200" cap="none" dirty="0">
                <a:solidFill>
                  <a:schemeClr val="bg2"/>
                </a:solidFill>
                <a:latin typeface="Arial"/>
                <a:ea typeface="Verdana" pitchFamily="34" charset="0"/>
                <a:cs typeface="Verdana" pitchFamily="34" charset="0"/>
                <a:sym typeface="Arial"/>
              </a:rPr>
              <a:t>Definir el procedimiento que establezca las </a:t>
            </a:r>
            <a:r>
              <a:rPr lang="es-AR" sz="1200" b="1" i="0" u="none" strike="noStrike" kern="1200" cap="none" dirty="0">
                <a:solidFill>
                  <a:schemeClr val="bg2"/>
                </a:solidFill>
                <a:latin typeface="Arial"/>
                <a:ea typeface="Verdana" pitchFamily="34" charset="0"/>
                <a:cs typeface="Verdana" pitchFamily="34" charset="0"/>
                <a:sym typeface="Arial"/>
              </a:rPr>
              <a:t>prioridades</a:t>
            </a:r>
            <a:r>
              <a:rPr lang="es-AR" sz="1200" b="0" i="0" u="none" strike="noStrike" kern="1200" cap="none" dirty="0">
                <a:solidFill>
                  <a:schemeClr val="bg2"/>
                </a:solidFill>
                <a:latin typeface="Arial"/>
                <a:ea typeface="Verdana" pitchFamily="34" charset="0"/>
                <a:cs typeface="Verdana" pitchFamily="34" charset="0"/>
                <a:sym typeface="Arial"/>
              </a:rPr>
              <a:t>  de Ciencia, Tecnología e Innovación (CTI) y que ellas se correspondan plenamente con las </a:t>
            </a:r>
            <a:r>
              <a:rPr lang="es-AR" sz="1200" b="1" i="0" u="none" strike="noStrike" kern="1200" cap="none" dirty="0">
                <a:solidFill>
                  <a:schemeClr val="bg2"/>
                </a:solidFill>
                <a:latin typeface="Arial"/>
                <a:ea typeface="Verdana" pitchFamily="34" charset="0"/>
                <a:cs typeface="Verdana" pitchFamily="34" charset="0"/>
                <a:sym typeface="Arial"/>
              </a:rPr>
              <a:t>estrategias</a:t>
            </a:r>
            <a:r>
              <a:rPr lang="es-AR" sz="1200" b="0" i="0" u="none" strike="noStrike" kern="1200" cap="none" dirty="0">
                <a:solidFill>
                  <a:schemeClr val="bg2"/>
                </a:solidFill>
                <a:latin typeface="Arial"/>
                <a:ea typeface="Verdana" pitchFamily="34" charset="0"/>
                <a:cs typeface="Verdana" pitchFamily="34" charset="0"/>
                <a:sym typeface="Arial"/>
              </a:rPr>
              <a:t> y prioridades  del desarrollo económico y social del país para cada período, determinadas en los diferentes niveles y con las tendencias del desarrollo científico y tecnológico mundial.</a:t>
            </a:r>
            <a:endParaRPr lang="es-AR" sz="1200" b="0" i="0" u="none" strike="noStrike" cap="none" dirty="0">
              <a:solidFill>
                <a:schemeClr val="bg2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b="1" u="none" dirty="0"/>
          </a:p>
        </p:txBody>
      </p:sp>
    </p:spTree>
    <p:extLst>
      <p:ext uri="{BB962C8B-B14F-4D97-AF65-F5344CB8AC3E}">
        <p14:creationId xmlns:p14="http://schemas.microsoft.com/office/powerpoint/2010/main" val="401211625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g3606f1c2d_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7" name="Google Shape;187;g3606f1c2d_3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AR" sz="1200" b="0" u="none" dirty="0"/>
              <a:t>Antes</a:t>
            </a:r>
            <a:r>
              <a:rPr lang="es-AR" sz="1200" b="0" u="none" baseline="0" dirty="0"/>
              <a:t> de comenzar a desarrollar el temario de la clase que nos ocupa, daremos respuesta a la siguiente interrogante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AR" sz="1200" b="0" u="none" baseline="0" dirty="0"/>
              <a:t>  </a:t>
            </a:r>
            <a:r>
              <a:rPr lang="es-AR" sz="1200" b="0" u="none" dirty="0"/>
              <a:t>¿Qué es el SPP de CTI? 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AR" sz="1200" b="0" u="none" dirty="0"/>
              <a:t> Es </a:t>
            </a:r>
            <a:r>
              <a:rPr lang="es-AR" sz="1200" b="0" i="0" u="none" strike="noStrike" kern="1200" cap="none" baseline="0" dirty="0">
                <a:solidFill>
                  <a:schemeClr val="bg2"/>
                </a:solidFill>
                <a:latin typeface="Arial"/>
                <a:ea typeface="Verdana" pitchFamily="34" charset="0"/>
                <a:cs typeface="Verdana" pitchFamily="34" charset="0"/>
                <a:sym typeface="Arial"/>
              </a:rPr>
              <a:t>a</a:t>
            </a:r>
            <a:r>
              <a:rPr lang="es-AR" sz="1200" b="0" i="0" u="none" strike="noStrike" kern="1200" cap="none" dirty="0">
                <a:solidFill>
                  <a:schemeClr val="bg2"/>
                </a:solidFill>
                <a:latin typeface="Arial"/>
                <a:ea typeface="Verdana" pitchFamily="34" charset="0"/>
                <a:cs typeface="Verdana" pitchFamily="34" charset="0"/>
                <a:sym typeface="Arial"/>
              </a:rPr>
              <a:t>quel que</a:t>
            </a:r>
            <a:r>
              <a:rPr lang="es-AR" sz="1200" b="1" i="0" u="none" strike="noStrike" kern="1200" cap="none" dirty="0">
                <a:solidFill>
                  <a:schemeClr val="bg2"/>
                </a:solidFill>
                <a:latin typeface="Arial"/>
                <a:ea typeface="Verdana" pitchFamily="34" charset="0"/>
                <a:cs typeface="Verdana" pitchFamily="34" charset="0"/>
                <a:sym typeface="Arial"/>
              </a:rPr>
              <a:t> forma parte del SCTI </a:t>
            </a:r>
            <a:r>
              <a:rPr lang="es-AR" sz="1200" b="0" i="0" u="none" strike="noStrike" kern="1200" cap="none" dirty="0">
                <a:solidFill>
                  <a:schemeClr val="bg2"/>
                </a:solidFill>
                <a:latin typeface="Arial"/>
                <a:ea typeface="Verdana" pitchFamily="34" charset="0"/>
                <a:cs typeface="Verdana" pitchFamily="34" charset="0"/>
                <a:sym typeface="Arial"/>
              </a:rPr>
              <a:t>y tiene entre sus</a:t>
            </a:r>
            <a:r>
              <a:rPr lang="es-AR" sz="1200" b="1" i="0" u="none" strike="noStrike" kern="1200" cap="none" dirty="0">
                <a:solidFill>
                  <a:schemeClr val="bg2"/>
                </a:solidFill>
                <a:latin typeface="Arial"/>
                <a:ea typeface="Verdana" pitchFamily="34" charset="0"/>
                <a:cs typeface="Verdana" pitchFamily="34" charset="0"/>
                <a:sym typeface="Arial"/>
              </a:rPr>
              <a:t> funciones:  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AR" sz="1200" b="0" i="0" u="none" strike="noStrike" kern="1200" cap="none" dirty="0">
                <a:solidFill>
                  <a:schemeClr val="bg2"/>
                </a:solidFill>
                <a:latin typeface="Arial"/>
                <a:ea typeface="Verdana" pitchFamily="34" charset="0"/>
                <a:cs typeface="Verdana" pitchFamily="34" charset="0"/>
                <a:sym typeface="Arial"/>
              </a:rPr>
              <a:t>Definir el procedimiento que establezca las </a:t>
            </a:r>
            <a:r>
              <a:rPr lang="es-AR" sz="1200" b="1" i="0" u="none" strike="noStrike" kern="1200" cap="none" dirty="0">
                <a:solidFill>
                  <a:schemeClr val="bg2"/>
                </a:solidFill>
                <a:latin typeface="Arial"/>
                <a:ea typeface="Verdana" pitchFamily="34" charset="0"/>
                <a:cs typeface="Verdana" pitchFamily="34" charset="0"/>
                <a:sym typeface="Arial"/>
              </a:rPr>
              <a:t>prioridades</a:t>
            </a:r>
            <a:r>
              <a:rPr lang="es-AR" sz="1200" b="0" i="0" u="none" strike="noStrike" kern="1200" cap="none" dirty="0">
                <a:solidFill>
                  <a:schemeClr val="bg2"/>
                </a:solidFill>
                <a:latin typeface="Arial"/>
                <a:ea typeface="Verdana" pitchFamily="34" charset="0"/>
                <a:cs typeface="Verdana" pitchFamily="34" charset="0"/>
                <a:sym typeface="Arial"/>
              </a:rPr>
              <a:t>  de Ciencia, Tecnología e Innovación (CTI) y que ellas se correspondan plenamente con las </a:t>
            </a:r>
            <a:r>
              <a:rPr lang="es-AR" sz="1200" b="1" i="0" u="none" strike="noStrike" kern="1200" cap="none" dirty="0">
                <a:solidFill>
                  <a:schemeClr val="bg2"/>
                </a:solidFill>
                <a:latin typeface="Arial"/>
                <a:ea typeface="Verdana" pitchFamily="34" charset="0"/>
                <a:cs typeface="Verdana" pitchFamily="34" charset="0"/>
                <a:sym typeface="Arial"/>
              </a:rPr>
              <a:t>estrategias</a:t>
            </a:r>
            <a:r>
              <a:rPr lang="es-AR" sz="1200" b="0" i="0" u="none" strike="noStrike" kern="1200" cap="none" dirty="0">
                <a:solidFill>
                  <a:schemeClr val="bg2"/>
                </a:solidFill>
                <a:latin typeface="Arial"/>
                <a:ea typeface="Verdana" pitchFamily="34" charset="0"/>
                <a:cs typeface="Verdana" pitchFamily="34" charset="0"/>
                <a:sym typeface="Arial"/>
              </a:rPr>
              <a:t> y prioridades  del desarrollo económico y social del país para cada período, determinadas en los diferentes niveles y con las tendencias del desarrollo científico y tecnológico mundial.</a:t>
            </a:r>
            <a:endParaRPr lang="es-AR" sz="1200" b="0" i="0" u="none" strike="noStrike" cap="none" dirty="0">
              <a:solidFill>
                <a:schemeClr val="bg2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b="1" u="none" dirty="0"/>
          </a:p>
        </p:txBody>
      </p:sp>
    </p:spTree>
    <p:extLst>
      <p:ext uri="{BB962C8B-B14F-4D97-AF65-F5344CB8AC3E}">
        <p14:creationId xmlns:p14="http://schemas.microsoft.com/office/powerpoint/2010/main" val="168291593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g3606f1c2d_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7" name="Google Shape;187;g3606f1c2d_3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AR" sz="1200" b="0" u="none" dirty="0"/>
              <a:t>Antes</a:t>
            </a:r>
            <a:r>
              <a:rPr lang="es-AR" sz="1200" b="0" u="none" baseline="0" dirty="0"/>
              <a:t> de comenzar a desarrollar el temario de la clase que nos ocupa, daremos respuesta a la siguiente interrogante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AR" sz="1200" b="0" u="none" baseline="0" dirty="0"/>
              <a:t>  </a:t>
            </a:r>
            <a:r>
              <a:rPr lang="es-AR" sz="1200" b="0" u="none" dirty="0"/>
              <a:t>¿Qué es el SPP de CTI? 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AR" sz="1200" b="0" u="none" dirty="0"/>
              <a:t> Es </a:t>
            </a:r>
            <a:r>
              <a:rPr lang="es-AR" sz="1200" b="0" i="0" u="none" strike="noStrike" kern="1200" cap="none" baseline="0" dirty="0">
                <a:solidFill>
                  <a:schemeClr val="bg2"/>
                </a:solidFill>
                <a:latin typeface="Arial"/>
                <a:ea typeface="Verdana" pitchFamily="34" charset="0"/>
                <a:cs typeface="Verdana" pitchFamily="34" charset="0"/>
                <a:sym typeface="Arial"/>
              </a:rPr>
              <a:t>a</a:t>
            </a:r>
            <a:r>
              <a:rPr lang="es-AR" sz="1200" b="0" i="0" u="none" strike="noStrike" kern="1200" cap="none" dirty="0">
                <a:solidFill>
                  <a:schemeClr val="bg2"/>
                </a:solidFill>
                <a:latin typeface="Arial"/>
                <a:ea typeface="Verdana" pitchFamily="34" charset="0"/>
                <a:cs typeface="Verdana" pitchFamily="34" charset="0"/>
                <a:sym typeface="Arial"/>
              </a:rPr>
              <a:t>quel que</a:t>
            </a:r>
            <a:r>
              <a:rPr lang="es-AR" sz="1200" b="1" i="0" u="none" strike="noStrike" kern="1200" cap="none" dirty="0">
                <a:solidFill>
                  <a:schemeClr val="bg2"/>
                </a:solidFill>
                <a:latin typeface="Arial"/>
                <a:ea typeface="Verdana" pitchFamily="34" charset="0"/>
                <a:cs typeface="Verdana" pitchFamily="34" charset="0"/>
                <a:sym typeface="Arial"/>
              </a:rPr>
              <a:t> forma parte del SCTI </a:t>
            </a:r>
            <a:r>
              <a:rPr lang="es-AR" sz="1200" b="0" i="0" u="none" strike="noStrike" kern="1200" cap="none" dirty="0">
                <a:solidFill>
                  <a:schemeClr val="bg2"/>
                </a:solidFill>
                <a:latin typeface="Arial"/>
                <a:ea typeface="Verdana" pitchFamily="34" charset="0"/>
                <a:cs typeface="Verdana" pitchFamily="34" charset="0"/>
                <a:sym typeface="Arial"/>
              </a:rPr>
              <a:t>y tiene entre sus</a:t>
            </a:r>
            <a:r>
              <a:rPr lang="es-AR" sz="1200" b="1" i="0" u="none" strike="noStrike" kern="1200" cap="none" dirty="0">
                <a:solidFill>
                  <a:schemeClr val="bg2"/>
                </a:solidFill>
                <a:latin typeface="Arial"/>
                <a:ea typeface="Verdana" pitchFamily="34" charset="0"/>
                <a:cs typeface="Verdana" pitchFamily="34" charset="0"/>
                <a:sym typeface="Arial"/>
              </a:rPr>
              <a:t> funciones:  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AR" sz="1200" b="0" i="0" u="none" strike="noStrike" kern="1200" cap="none" dirty="0">
                <a:solidFill>
                  <a:schemeClr val="bg2"/>
                </a:solidFill>
                <a:latin typeface="Arial"/>
                <a:ea typeface="Verdana" pitchFamily="34" charset="0"/>
                <a:cs typeface="Verdana" pitchFamily="34" charset="0"/>
                <a:sym typeface="Arial"/>
              </a:rPr>
              <a:t>Definir el procedimiento que establezca las </a:t>
            </a:r>
            <a:r>
              <a:rPr lang="es-AR" sz="1200" b="1" i="0" u="none" strike="noStrike" kern="1200" cap="none" dirty="0">
                <a:solidFill>
                  <a:schemeClr val="bg2"/>
                </a:solidFill>
                <a:latin typeface="Arial"/>
                <a:ea typeface="Verdana" pitchFamily="34" charset="0"/>
                <a:cs typeface="Verdana" pitchFamily="34" charset="0"/>
                <a:sym typeface="Arial"/>
              </a:rPr>
              <a:t>prioridades</a:t>
            </a:r>
            <a:r>
              <a:rPr lang="es-AR" sz="1200" b="0" i="0" u="none" strike="noStrike" kern="1200" cap="none" dirty="0">
                <a:solidFill>
                  <a:schemeClr val="bg2"/>
                </a:solidFill>
                <a:latin typeface="Arial"/>
                <a:ea typeface="Verdana" pitchFamily="34" charset="0"/>
                <a:cs typeface="Verdana" pitchFamily="34" charset="0"/>
                <a:sym typeface="Arial"/>
              </a:rPr>
              <a:t>  de Ciencia, Tecnología e Innovación (CTI) y que ellas se correspondan plenamente con las </a:t>
            </a:r>
            <a:r>
              <a:rPr lang="es-AR" sz="1200" b="1" i="0" u="none" strike="noStrike" kern="1200" cap="none" dirty="0">
                <a:solidFill>
                  <a:schemeClr val="bg2"/>
                </a:solidFill>
                <a:latin typeface="Arial"/>
                <a:ea typeface="Verdana" pitchFamily="34" charset="0"/>
                <a:cs typeface="Verdana" pitchFamily="34" charset="0"/>
                <a:sym typeface="Arial"/>
              </a:rPr>
              <a:t>estrategias</a:t>
            </a:r>
            <a:r>
              <a:rPr lang="es-AR" sz="1200" b="0" i="0" u="none" strike="noStrike" kern="1200" cap="none" dirty="0">
                <a:solidFill>
                  <a:schemeClr val="bg2"/>
                </a:solidFill>
                <a:latin typeface="Arial"/>
                <a:ea typeface="Verdana" pitchFamily="34" charset="0"/>
                <a:cs typeface="Verdana" pitchFamily="34" charset="0"/>
                <a:sym typeface="Arial"/>
              </a:rPr>
              <a:t> y prioridades  del desarrollo económico y social del país para cada período, determinadas en los diferentes niveles y con las tendencias del desarrollo científico y tecnológico mundial.</a:t>
            </a:r>
            <a:endParaRPr lang="es-AR" sz="1200" b="0" i="0" u="none" strike="noStrike" cap="none" dirty="0">
              <a:solidFill>
                <a:schemeClr val="bg2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b="1" u="none" dirty="0"/>
          </a:p>
        </p:txBody>
      </p:sp>
    </p:spTree>
    <p:extLst>
      <p:ext uri="{BB962C8B-B14F-4D97-AF65-F5344CB8AC3E}">
        <p14:creationId xmlns:p14="http://schemas.microsoft.com/office/powerpoint/2010/main" val="187300687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g3606f1c2d_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7" name="Google Shape;187;g3606f1c2d_3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AR" sz="1200" b="0" u="none" dirty="0"/>
              <a:t>Antes</a:t>
            </a:r>
            <a:r>
              <a:rPr lang="es-AR" sz="1200" b="0" u="none" baseline="0" dirty="0"/>
              <a:t> de comenzar a desarrollar el temario de la clase que nos ocupa, daremos respuesta a la siguiente interrogante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AR" sz="1200" b="0" u="none" baseline="0" dirty="0"/>
              <a:t>  </a:t>
            </a:r>
            <a:r>
              <a:rPr lang="es-AR" sz="1200" b="0" u="none" dirty="0"/>
              <a:t>¿Qué es el SPP de CTI? 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AR" sz="1200" b="0" u="none" dirty="0"/>
              <a:t> Es </a:t>
            </a:r>
            <a:r>
              <a:rPr lang="es-AR" sz="1200" b="0" i="0" u="none" strike="noStrike" kern="1200" cap="none" baseline="0" dirty="0">
                <a:solidFill>
                  <a:schemeClr val="bg2"/>
                </a:solidFill>
                <a:latin typeface="Arial"/>
                <a:ea typeface="Verdana" pitchFamily="34" charset="0"/>
                <a:cs typeface="Verdana" pitchFamily="34" charset="0"/>
                <a:sym typeface="Arial"/>
              </a:rPr>
              <a:t>a</a:t>
            </a:r>
            <a:r>
              <a:rPr lang="es-AR" sz="1200" b="0" i="0" u="none" strike="noStrike" kern="1200" cap="none" dirty="0">
                <a:solidFill>
                  <a:schemeClr val="bg2"/>
                </a:solidFill>
                <a:latin typeface="Arial"/>
                <a:ea typeface="Verdana" pitchFamily="34" charset="0"/>
                <a:cs typeface="Verdana" pitchFamily="34" charset="0"/>
                <a:sym typeface="Arial"/>
              </a:rPr>
              <a:t>quel que</a:t>
            </a:r>
            <a:r>
              <a:rPr lang="es-AR" sz="1200" b="1" i="0" u="none" strike="noStrike" kern="1200" cap="none" dirty="0">
                <a:solidFill>
                  <a:schemeClr val="bg2"/>
                </a:solidFill>
                <a:latin typeface="Arial"/>
                <a:ea typeface="Verdana" pitchFamily="34" charset="0"/>
                <a:cs typeface="Verdana" pitchFamily="34" charset="0"/>
                <a:sym typeface="Arial"/>
              </a:rPr>
              <a:t> forma parte del SCTI </a:t>
            </a:r>
            <a:r>
              <a:rPr lang="es-AR" sz="1200" b="0" i="0" u="none" strike="noStrike" kern="1200" cap="none" dirty="0">
                <a:solidFill>
                  <a:schemeClr val="bg2"/>
                </a:solidFill>
                <a:latin typeface="Arial"/>
                <a:ea typeface="Verdana" pitchFamily="34" charset="0"/>
                <a:cs typeface="Verdana" pitchFamily="34" charset="0"/>
                <a:sym typeface="Arial"/>
              </a:rPr>
              <a:t>y tiene entre sus</a:t>
            </a:r>
            <a:r>
              <a:rPr lang="es-AR" sz="1200" b="1" i="0" u="none" strike="noStrike" kern="1200" cap="none" dirty="0">
                <a:solidFill>
                  <a:schemeClr val="bg2"/>
                </a:solidFill>
                <a:latin typeface="Arial"/>
                <a:ea typeface="Verdana" pitchFamily="34" charset="0"/>
                <a:cs typeface="Verdana" pitchFamily="34" charset="0"/>
                <a:sym typeface="Arial"/>
              </a:rPr>
              <a:t> funciones:  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AR" sz="1200" b="0" i="0" u="none" strike="noStrike" kern="1200" cap="none" dirty="0">
                <a:solidFill>
                  <a:schemeClr val="bg2"/>
                </a:solidFill>
                <a:latin typeface="Arial"/>
                <a:ea typeface="Verdana" pitchFamily="34" charset="0"/>
                <a:cs typeface="Verdana" pitchFamily="34" charset="0"/>
                <a:sym typeface="Arial"/>
              </a:rPr>
              <a:t>Definir el procedimiento que establezca las </a:t>
            </a:r>
            <a:r>
              <a:rPr lang="es-AR" sz="1200" b="1" i="0" u="none" strike="noStrike" kern="1200" cap="none" dirty="0">
                <a:solidFill>
                  <a:schemeClr val="bg2"/>
                </a:solidFill>
                <a:latin typeface="Arial"/>
                <a:ea typeface="Verdana" pitchFamily="34" charset="0"/>
                <a:cs typeface="Verdana" pitchFamily="34" charset="0"/>
                <a:sym typeface="Arial"/>
              </a:rPr>
              <a:t>prioridades</a:t>
            </a:r>
            <a:r>
              <a:rPr lang="es-AR" sz="1200" b="0" i="0" u="none" strike="noStrike" kern="1200" cap="none" dirty="0">
                <a:solidFill>
                  <a:schemeClr val="bg2"/>
                </a:solidFill>
                <a:latin typeface="Arial"/>
                <a:ea typeface="Verdana" pitchFamily="34" charset="0"/>
                <a:cs typeface="Verdana" pitchFamily="34" charset="0"/>
                <a:sym typeface="Arial"/>
              </a:rPr>
              <a:t>  de Ciencia, Tecnología e Innovación (CTI) y que ellas se correspondan plenamente con las </a:t>
            </a:r>
            <a:r>
              <a:rPr lang="es-AR" sz="1200" b="1" i="0" u="none" strike="noStrike" kern="1200" cap="none" dirty="0">
                <a:solidFill>
                  <a:schemeClr val="bg2"/>
                </a:solidFill>
                <a:latin typeface="Arial"/>
                <a:ea typeface="Verdana" pitchFamily="34" charset="0"/>
                <a:cs typeface="Verdana" pitchFamily="34" charset="0"/>
                <a:sym typeface="Arial"/>
              </a:rPr>
              <a:t>estrategias</a:t>
            </a:r>
            <a:r>
              <a:rPr lang="es-AR" sz="1200" b="0" i="0" u="none" strike="noStrike" kern="1200" cap="none" dirty="0">
                <a:solidFill>
                  <a:schemeClr val="bg2"/>
                </a:solidFill>
                <a:latin typeface="Arial"/>
                <a:ea typeface="Verdana" pitchFamily="34" charset="0"/>
                <a:cs typeface="Verdana" pitchFamily="34" charset="0"/>
                <a:sym typeface="Arial"/>
              </a:rPr>
              <a:t> y prioridades  del desarrollo económico y social del país para cada período, determinadas en los diferentes niveles y con las tendencias del desarrollo científico y tecnológico mundial.</a:t>
            </a:r>
            <a:endParaRPr lang="es-AR" sz="1200" b="0" i="0" u="none" strike="noStrike" cap="none" dirty="0">
              <a:solidFill>
                <a:schemeClr val="bg2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b="1" u="none" dirty="0"/>
          </a:p>
        </p:txBody>
      </p:sp>
    </p:spTree>
    <p:extLst>
      <p:ext uri="{BB962C8B-B14F-4D97-AF65-F5344CB8AC3E}">
        <p14:creationId xmlns:p14="http://schemas.microsoft.com/office/powerpoint/2010/main" val="411857390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g3606f1c2d_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7" name="Google Shape;187;g3606f1c2d_3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AR" sz="1200" b="0" u="none" dirty="0"/>
              <a:t>Antes</a:t>
            </a:r>
            <a:r>
              <a:rPr lang="es-AR" sz="1200" b="0" u="none" baseline="0" dirty="0"/>
              <a:t> de comenzar a desarrollar el temario de la clase que nos ocupa, daremos respuesta a la siguiente interrogante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AR" sz="1200" b="0" u="none" baseline="0" dirty="0"/>
              <a:t>  </a:t>
            </a:r>
            <a:r>
              <a:rPr lang="es-AR" sz="1200" b="0" u="none" dirty="0"/>
              <a:t>¿Qué es el SPP de CTI? 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AR" sz="1200" b="0" u="none" dirty="0"/>
              <a:t> Es </a:t>
            </a:r>
            <a:r>
              <a:rPr lang="es-AR" sz="1200" b="0" i="0" u="none" strike="noStrike" kern="1200" cap="none" baseline="0" dirty="0">
                <a:solidFill>
                  <a:schemeClr val="bg2"/>
                </a:solidFill>
                <a:latin typeface="Arial"/>
                <a:ea typeface="Verdana" pitchFamily="34" charset="0"/>
                <a:cs typeface="Verdana" pitchFamily="34" charset="0"/>
                <a:sym typeface="Arial"/>
              </a:rPr>
              <a:t>a</a:t>
            </a:r>
            <a:r>
              <a:rPr lang="es-AR" sz="1200" b="0" i="0" u="none" strike="noStrike" kern="1200" cap="none" dirty="0">
                <a:solidFill>
                  <a:schemeClr val="bg2"/>
                </a:solidFill>
                <a:latin typeface="Arial"/>
                <a:ea typeface="Verdana" pitchFamily="34" charset="0"/>
                <a:cs typeface="Verdana" pitchFamily="34" charset="0"/>
                <a:sym typeface="Arial"/>
              </a:rPr>
              <a:t>quel que</a:t>
            </a:r>
            <a:r>
              <a:rPr lang="es-AR" sz="1200" b="1" i="0" u="none" strike="noStrike" kern="1200" cap="none" dirty="0">
                <a:solidFill>
                  <a:schemeClr val="bg2"/>
                </a:solidFill>
                <a:latin typeface="Arial"/>
                <a:ea typeface="Verdana" pitchFamily="34" charset="0"/>
                <a:cs typeface="Verdana" pitchFamily="34" charset="0"/>
                <a:sym typeface="Arial"/>
              </a:rPr>
              <a:t> forma parte del SCTI </a:t>
            </a:r>
            <a:r>
              <a:rPr lang="es-AR" sz="1200" b="0" i="0" u="none" strike="noStrike" kern="1200" cap="none" dirty="0">
                <a:solidFill>
                  <a:schemeClr val="bg2"/>
                </a:solidFill>
                <a:latin typeface="Arial"/>
                <a:ea typeface="Verdana" pitchFamily="34" charset="0"/>
                <a:cs typeface="Verdana" pitchFamily="34" charset="0"/>
                <a:sym typeface="Arial"/>
              </a:rPr>
              <a:t>y tiene entre sus</a:t>
            </a:r>
            <a:r>
              <a:rPr lang="es-AR" sz="1200" b="1" i="0" u="none" strike="noStrike" kern="1200" cap="none" dirty="0">
                <a:solidFill>
                  <a:schemeClr val="bg2"/>
                </a:solidFill>
                <a:latin typeface="Arial"/>
                <a:ea typeface="Verdana" pitchFamily="34" charset="0"/>
                <a:cs typeface="Verdana" pitchFamily="34" charset="0"/>
                <a:sym typeface="Arial"/>
              </a:rPr>
              <a:t> funciones:  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AR" sz="1200" b="0" i="0" u="none" strike="noStrike" kern="1200" cap="none" dirty="0">
                <a:solidFill>
                  <a:schemeClr val="bg2"/>
                </a:solidFill>
                <a:latin typeface="Arial"/>
                <a:ea typeface="Verdana" pitchFamily="34" charset="0"/>
                <a:cs typeface="Verdana" pitchFamily="34" charset="0"/>
                <a:sym typeface="Arial"/>
              </a:rPr>
              <a:t>Definir el procedimiento que establezca las </a:t>
            </a:r>
            <a:r>
              <a:rPr lang="es-AR" sz="1200" b="1" i="0" u="none" strike="noStrike" kern="1200" cap="none" dirty="0">
                <a:solidFill>
                  <a:schemeClr val="bg2"/>
                </a:solidFill>
                <a:latin typeface="Arial"/>
                <a:ea typeface="Verdana" pitchFamily="34" charset="0"/>
                <a:cs typeface="Verdana" pitchFamily="34" charset="0"/>
                <a:sym typeface="Arial"/>
              </a:rPr>
              <a:t>prioridades</a:t>
            </a:r>
            <a:r>
              <a:rPr lang="es-AR" sz="1200" b="0" i="0" u="none" strike="noStrike" kern="1200" cap="none" dirty="0">
                <a:solidFill>
                  <a:schemeClr val="bg2"/>
                </a:solidFill>
                <a:latin typeface="Arial"/>
                <a:ea typeface="Verdana" pitchFamily="34" charset="0"/>
                <a:cs typeface="Verdana" pitchFamily="34" charset="0"/>
                <a:sym typeface="Arial"/>
              </a:rPr>
              <a:t>  de Ciencia, Tecnología e Innovación (CTI) y que ellas se correspondan plenamente con las </a:t>
            </a:r>
            <a:r>
              <a:rPr lang="es-AR" sz="1200" b="1" i="0" u="none" strike="noStrike" kern="1200" cap="none" dirty="0">
                <a:solidFill>
                  <a:schemeClr val="bg2"/>
                </a:solidFill>
                <a:latin typeface="Arial"/>
                <a:ea typeface="Verdana" pitchFamily="34" charset="0"/>
                <a:cs typeface="Verdana" pitchFamily="34" charset="0"/>
                <a:sym typeface="Arial"/>
              </a:rPr>
              <a:t>estrategias</a:t>
            </a:r>
            <a:r>
              <a:rPr lang="es-AR" sz="1200" b="0" i="0" u="none" strike="noStrike" kern="1200" cap="none" dirty="0">
                <a:solidFill>
                  <a:schemeClr val="bg2"/>
                </a:solidFill>
                <a:latin typeface="Arial"/>
                <a:ea typeface="Verdana" pitchFamily="34" charset="0"/>
                <a:cs typeface="Verdana" pitchFamily="34" charset="0"/>
                <a:sym typeface="Arial"/>
              </a:rPr>
              <a:t> y prioridades  del desarrollo económico y social del país para cada período, determinadas en los diferentes niveles y con las tendencias del desarrollo científico y tecnológico mundial.</a:t>
            </a:r>
            <a:endParaRPr lang="es-AR" sz="1200" b="0" i="0" u="none" strike="noStrike" cap="none" dirty="0">
              <a:solidFill>
                <a:schemeClr val="bg2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b="1" u="none" dirty="0"/>
          </a:p>
        </p:txBody>
      </p:sp>
    </p:spTree>
    <p:extLst>
      <p:ext uri="{BB962C8B-B14F-4D97-AF65-F5344CB8AC3E}">
        <p14:creationId xmlns:p14="http://schemas.microsoft.com/office/powerpoint/2010/main" val="327282094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g3606f1c2d_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7" name="Google Shape;187;g3606f1c2d_3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AR" sz="1200" b="0" u="none" dirty="0"/>
              <a:t>Antes</a:t>
            </a:r>
            <a:r>
              <a:rPr lang="es-AR" sz="1200" b="0" u="none" baseline="0" dirty="0"/>
              <a:t> de comenzar a desarrollar el temario de la clase que nos ocupa, daremos respuesta a la siguiente interrogante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AR" sz="1200" b="0" u="none" baseline="0" dirty="0"/>
              <a:t>  </a:t>
            </a:r>
            <a:r>
              <a:rPr lang="es-AR" sz="1200" b="0" u="none" dirty="0"/>
              <a:t>¿Qué es el SPP de CTI? 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AR" sz="1200" b="0" u="none" dirty="0"/>
              <a:t> Es </a:t>
            </a:r>
            <a:r>
              <a:rPr lang="es-AR" sz="1200" b="0" i="0" u="none" strike="noStrike" kern="1200" cap="none" baseline="0" dirty="0">
                <a:solidFill>
                  <a:schemeClr val="bg2"/>
                </a:solidFill>
                <a:latin typeface="Arial"/>
                <a:ea typeface="Verdana" pitchFamily="34" charset="0"/>
                <a:cs typeface="Verdana" pitchFamily="34" charset="0"/>
                <a:sym typeface="Arial"/>
              </a:rPr>
              <a:t>a</a:t>
            </a:r>
            <a:r>
              <a:rPr lang="es-AR" sz="1200" b="0" i="0" u="none" strike="noStrike" kern="1200" cap="none" dirty="0">
                <a:solidFill>
                  <a:schemeClr val="bg2"/>
                </a:solidFill>
                <a:latin typeface="Arial"/>
                <a:ea typeface="Verdana" pitchFamily="34" charset="0"/>
                <a:cs typeface="Verdana" pitchFamily="34" charset="0"/>
                <a:sym typeface="Arial"/>
              </a:rPr>
              <a:t>quel que</a:t>
            </a:r>
            <a:r>
              <a:rPr lang="es-AR" sz="1200" b="1" i="0" u="none" strike="noStrike" kern="1200" cap="none" dirty="0">
                <a:solidFill>
                  <a:schemeClr val="bg2"/>
                </a:solidFill>
                <a:latin typeface="Arial"/>
                <a:ea typeface="Verdana" pitchFamily="34" charset="0"/>
                <a:cs typeface="Verdana" pitchFamily="34" charset="0"/>
                <a:sym typeface="Arial"/>
              </a:rPr>
              <a:t> forma parte del SCTI </a:t>
            </a:r>
            <a:r>
              <a:rPr lang="es-AR" sz="1200" b="0" i="0" u="none" strike="noStrike" kern="1200" cap="none" dirty="0">
                <a:solidFill>
                  <a:schemeClr val="bg2"/>
                </a:solidFill>
                <a:latin typeface="Arial"/>
                <a:ea typeface="Verdana" pitchFamily="34" charset="0"/>
                <a:cs typeface="Verdana" pitchFamily="34" charset="0"/>
                <a:sym typeface="Arial"/>
              </a:rPr>
              <a:t>y tiene entre sus</a:t>
            </a:r>
            <a:r>
              <a:rPr lang="es-AR" sz="1200" b="1" i="0" u="none" strike="noStrike" kern="1200" cap="none" dirty="0">
                <a:solidFill>
                  <a:schemeClr val="bg2"/>
                </a:solidFill>
                <a:latin typeface="Arial"/>
                <a:ea typeface="Verdana" pitchFamily="34" charset="0"/>
                <a:cs typeface="Verdana" pitchFamily="34" charset="0"/>
                <a:sym typeface="Arial"/>
              </a:rPr>
              <a:t> funciones:  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AR" sz="1200" b="0" i="0" u="none" strike="noStrike" kern="1200" cap="none" dirty="0">
                <a:solidFill>
                  <a:schemeClr val="bg2"/>
                </a:solidFill>
                <a:latin typeface="Arial"/>
                <a:ea typeface="Verdana" pitchFamily="34" charset="0"/>
                <a:cs typeface="Verdana" pitchFamily="34" charset="0"/>
                <a:sym typeface="Arial"/>
              </a:rPr>
              <a:t>Definir el procedimiento que establezca las </a:t>
            </a:r>
            <a:r>
              <a:rPr lang="es-AR" sz="1200" b="1" i="0" u="none" strike="noStrike" kern="1200" cap="none" dirty="0">
                <a:solidFill>
                  <a:schemeClr val="bg2"/>
                </a:solidFill>
                <a:latin typeface="Arial"/>
                <a:ea typeface="Verdana" pitchFamily="34" charset="0"/>
                <a:cs typeface="Verdana" pitchFamily="34" charset="0"/>
                <a:sym typeface="Arial"/>
              </a:rPr>
              <a:t>prioridades</a:t>
            </a:r>
            <a:r>
              <a:rPr lang="es-AR" sz="1200" b="0" i="0" u="none" strike="noStrike" kern="1200" cap="none" dirty="0">
                <a:solidFill>
                  <a:schemeClr val="bg2"/>
                </a:solidFill>
                <a:latin typeface="Arial"/>
                <a:ea typeface="Verdana" pitchFamily="34" charset="0"/>
                <a:cs typeface="Verdana" pitchFamily="34" charset="0"/>
                <a:sym typeface="Arial"/>
              </a:rPr>
              <a:t>  de Ciencia, Tecnología e Innovación (CTI) y que ellas se correspondan plenamente con las </a:t>
            </a:r>
            <a:r>
              <a:rPr lang="es-AR" sz="1200" b="1" i="0" u="none" strike="noStrike" kern="1200" cap="none" dirty="0">
                <a:solidFill>
                  <a:schemeClr val="bg2"/>
                </a:solidFill>
                <a:latin typeface="Arial"/>
                <a:ea typeface="Verdana" pitchFamily="34" charset="0"/>
                <a:cs typeface="Verdana" pitchFamily="34" charset="0"/>
                <a:sym typeface="Arial"/>
              </a:rPr>
              <a:t>estrategias</a:t>
            </a:r>
            <a:r>
              <a:rPr lang="es-AR" sz="1200" b="0" i="0" u="none" strike="noStrike" kern="1200" cap="none" dirty="0">
                <a:solidFill>
                  <a:schemeClr val="bg2"/>
                </a:solidFill>
                <a:latin typeface="Arial"/>
                <a:ea typeface="Verdana" pitchFamily="34" charset="0"/>
                <a:cs typeface="Verdana" pitchFamily="34" charset="0"/>
                <a:sym typeface="Arial"/>
              </a:rPr>
              <a:t> y prioridades  del desarrollo económico y social del país para cada período, determinadas en los diferentes niveles y con las tendencias del desarrollo científico y tecnológico mundial.</a:t>
            </a:r>
            <a:endParaRPr lang="es-AR" sz="1200" b="0" i="0" u="none" strike="noStrike" cap="none" dirty="0">
              <a:solidFill>
                <a:schemeClr val="bg2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b="1" u="none" dirty="0"/>
          </a:p>
        </p:txBody>
      </p:sp>
    </p:spTree>
    <p:extLst>
      <p:ext uri="{BB962C8B-B14F-4D97-AF65-F5344CB8AC3E}">
        <p14:creationId xmlns:p14="http://schemas.microsoft.com/office/powerpoint/2010/main" val="355198541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g3606f1c2d_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7" name="Google Shape;187;g3606f1c2d_3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AR" sz="1200" b="0" u="none" dirty="0"/>
              <a:t>Antes</a:t>
            </a:r>
            <a:r>
              <a:rPr lang="es-AR" sz="1200" b="0" u="none" baseline="0" dirty="0"/>
              <a:t> de comenzar a desarrollar el temario de la clase que nos ocupa, daremos respuesta a la siguiente interrogante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AR" sz="1200" b="0" u="none" baseline="0" dirty="0"/>
              <a:t>  </a:t>
            </a:r>
            <a:r>
              <a:rPr lang="es-AR" sz="1200" b="0" u="none" dirty="0"/>
              <a:t>¿Qué es el SPP de CTI? 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AR" sz="1200" b="0" u="none" dirty="0"/>
              <a:t> Es </a:t>
            </a:r>
            <a:r>
              <a:rPr lang="es-AR" sz="1200" b="0" i="0" u="none" strike="noStrike" kern="1200" cap="none" baseline="0" dirty="0">
                <a:solidFill>
                  <a:schemeClr val="bg2"/>
                </a:solidFill>
                <a:latin typeface="Arial"/>
                <a:ea typeface="Verdana" pitchFamily="34" charset="0"/>
                <a:cs typeface="Verdana" pitchFamily="34" charset="0"/>
                <a:sym typeface="Arial"/>
              </a:rPr>
              <a:t>a</a:t>
            </a:r>
            <a:r>
              <a:rPr lang="es-AR" sz="1200" b="0" i="0" u="none" strike="noStrike" kern="1200" cap="none" dirty="0">
                <a:solidFill>
                  <a:schemeClr val="bg2"/>
                </a:solidFill>
                <a:latin typeface="Arial"/>
                <a:ea typeface="Verdana" pitchFamily="34" charset="0"/>
                <a:cs typeface="Verdana" pitchFamily="34" charset="0"/>
                <a:sym typeface="Arial"/>
              </a:rPr>
              <a:t>quel que</a:t>
            </a:r>
            <a:r>
              <a:rPr lang="es-AR" sz="1200" b="1" i="0" u="none" strike="noStrike" kern="1200" cap="none" dirty="0">
                <a:solidFill>
                  <a:schemeClr val="bg2"/>
                </a:solidFill>
                <a:latin typeface="Arial"/>
                <a:ea typeface="Verdana" pitchFamily="34" charset="0"/>
                <a:cs typeface="Verdana" pitchFamily="34" charset="0"/>
                <a:sym typeface="Arial"/>
              </a:rPr>
              <a:t> forma parte del SCTI </a:t>
            </a:r>
            <a:r>
              <a:rPr lang="es-AR" sz="1200" b="0" i="0" u="none" strike="noStrike" kern="1200" cap="none" dirty="0">
                <a:solidFill>
                  <a:schemeClr val="bg2"/>
                </a:solidFill>
                <a:latin typeface="Arial"/>
                <a:ea typeface="Verdana" pitchFamily="34" charset="0"/>
                <a:cs typeface="Verdana" pitchFamily="34" charset="0"/>
                <a:sym typeface="Arial"/>
              </a:rPr>
              <a:t>y tiene entre sus</a:t>
            </a:r>
            <a:r>
              <a:rPr lang="es-AR" sz="1200" b="1" i="0" u="none" strike="noStrike" kern="1200" cap="none" dirty="0">
                <a:solidFill>
                  <a:schemeClr val="bg2"/>
                </a:solidFill>
                <a:latin typeface="Arial"/>
                <a:ea typeface="Verdana" pitchFamily="34" charset="0"/>
                <a:cs typeface="Verdana" pitchFamily="34" charset="0"/>
                <a:sym typeface="Arial"/>
              </a:rPr>
              <a:t> funciones:  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AR" sz="1200" b="0" i="0" u="none" strike="noStrike" kern="1200" cap="none" dirty="0">
                <a:solidFill>
                  <a:schemeClr val="bg2"/>
                </a:solidFill>
                <a:latin typeface="Arial"/>
                <a:ea typeface="Verdana" pitchFamily="34" charset="0"/>
                <a:cs typeface="Verdana" pitchFamily="34" charset="0"/>
                <a:sym typeface="Arial"/>
              </a:rPr>
              <a:t>Definir el procedimiento que establezca las </a:t>
            </a:r>
            <a:r>
              <a:rPr lang="es-AR" sz="1200" b="1" i="0" u="none" strike="noStrike" kern="1200" cap="none" dirty="0">
                <a:solidFill>
                  <a:schemeClr val="bg2"/>
                </a:solidFill>
                <a:latin typeface="Arial"/>
                <a:ea typeface="Verdana" pitchFamily="34" charset="0"/>
                <a:cs typeface="Verdana" pitchFamily="34" charset="0"/>
                <a:sym typeface="Arial"/>
              </a:rPr>
              <a:t>prioridades</a:t>
            </a:r>
            <a:r>
              <a:rPr lang="es-AR" sz="1200" b="0" i="0" u="none" strike="noStrike" kern="1200" cap="none" dirty="0">
                <a:solidFill>
                  <a:schemeClr val="bg2"/>
                </a:solidFill>
                <a:latin typeface="Arial"/>
                <a:ea typeface="Verdana" pitchFamily="34" charset="0"/>
                <a:cs typeface="Verdana" pitchFamily="34" charset="0"/>
                <a:sym typeface="Arial"/>
              </a:rPr>
              <a:t>  de Ciencia, Tecnología e Innovación (CTI) y que ellas se correspondan plenamente con las </a:t>
            </a:r>
            <a:r>
              <a:rPr lang="es-AR" sz="1200" b="1" i="0" u="none" strike="noStrike" kern="1200" cap="none" dirty="0">
                <a:solidFill>
                  <a:schemeClr val="bg2"/>
                </a:solidFill>
                <a:latin typeface="Arial"/>
                <a:ea typeface="Verdana" pitchFamily="34" charset="0"/>
                <a:cs typeface="Verdana" pitchFamily="34" charset="0"/>
                <a:sym typeface="Arial"/>
              </a:rPr>
              <a:t>estrategias</a:t>
            </a:r>
            <a:r>
              <a:rPr lang="es-AR" sz="1200" b="0" i="0" u="none" strike="noStrike" kern="1200" cap="none" dirty="0">
                <a:solidFill>
                  <a:schemeClr val="bg2"/>
                </a:solidFill>
                <a:latin typeface="Arial"/>
                <a:ea typeface="Verdana" pitchFamily="34" charset="0"/>
                <a:cs typeface="Verdana" pitchFamily="34" charset="0"/>
                <a:sym typeface="Arial"/>
              </a:rPr>
              <a:t> y prioridades  del desarrollo económico y social del país para cada período, determinadas en los diferentes niveles y con las tendencias del desarrollo científico y tecnológico mundial.</a:t>
            </a:r>
            <a:endParaRPr lang="es-AR" sz="1200" b="0" i="0" u="none" strike="noStrike" cap="none" dirty="0">
              <a:solidFill>
                <a:schemeClr val="bg2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b="1" u="none" dirty="0"/>
          </a:p>
        </p:txBody>
      </p:sp>
    </p:spTree>
    <p:extLst>
      <p:ext uri="{BB962C8B-B14F-4D97-AF65-F5344CB8AC3E}">
        <p14:creationId xmlns:p14="http://schemas.microsoft.com/office/powerpoint/2010/main" val="291520643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g3606f1c2d_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7" name="Google Shape;187;g3606f1c2d_3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AR" sz="1200" b="0" u="none" dirty="0"/>
              <a:t>Antes</a:t>
            </a:r>
            <a:r>
              <a:rPr lang="es-AR" sz="1200" b="0" u="none" baseline="0" dirty="0"/>
              <a:t> de comenzar a desarrollar el temario de la clase que nos ocupa, daremos respuesta a la siguiente interrogante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AR" sz="1200" b="0" u="none" baseline="0" dirty="0"/>
              <a:t>  </a:t>
            </a:r>
            <a:r>
              <a:rPr lang="es-AR" sz="1200" b="0" u="none" dirty="0"/>
              <a:t>¿Qué es el SPP de CTI? 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AR" sz="1200" b="0" u="none" dirty="0"/>
              <a:t> Es </a:t>
            </a:r>
            <a:r>
              <a:rPr lang="es-AR" sz="1200" b="0" i="0" u="none" strike="noStrike" kern="1200" cap="none" baseline="0" dirty="0">
                <a:solidFill>
                  <a:schemeClr val="bg2"/>
                </a:solidFill>
                <a:latin typeface="Arial"/>
                <a:ea typeface="Verdana" pitchFamily="34" charset="0"/>
                <a:cs typeface="Verdana" pitchFamily="34" charset="0"/>
                <a:sym typeface="Arial"/>
              </a:rPr>
              <a:t>a</a:t>
            </a:r>
            <a:r>
              <a:rPr lang="es-AR" sz="1200" b="0" i="0" u="none" strike="noStrike" kern="1200" cap="none" dirty="0">
                <a:solidFill>
                  <a:schemeClr val="bg2"/>
                </a:solidFill>
                <a:latin typeface="Arial"/>
                <a:ea typeface="Verdana" pitchFamily="34" charset="0"/>
                <a:cs typeface="Verdana" pitchFamily="34" charset="0"/>
                <a:sym typeface="Arial"/>
              </a:rPr>
              <a:t>quel que</a:t>
            </a:r>
            <a:r>
              <a:rPr lang="es-AR" sz="1200" b="1" i="0" u="none" strike="noStrike" kern="1200" cap="none" dirty="0">
                <a:solidFill>
                  <a:schemeClr val="bg2"/>
                </a:solidFill>
                <a:latin typeface="Arial"/>
                <a:ea typeface="Verdana" pitchFamily="34" charset="0"/>
                <a:cs typeface="Verdana" pitchFamily="34" charset="0"/>
                <a:sym typeface="Arial"/>
              </a:rPr>
              <a:t> forma parte del SCTI </a:t>
            </a:r>
            <a:r>
              <a:rPr lang="es-AR" sz="1200" b="0" i="0" u="none" strike="noStrike" kern="1200" cap="none" dirty="0">
                <a:solidFill>
                  <a:schemeClr val="bg2"/>
                </a:solidFill>
                <a:latin typeface="Arial"/>
                <a:ea typeface="Verdana" pitchFamily="34" charset="0"/>
                <a:cs typeface="Verdana" pitchFamily="34" charset="0"/>
                <a:sym typeface="Arial"/>
              </a:rPr>
              <a:t>y tiene entre sus</a:t>
            </a:r>
            <a:r>
              <a:rPr lang="es-AR" sz="1200" b="1" i="0" u="none" strike="noStrike" kern="1200" cap="none" dirty="0">
                <a:solidFill>
                  <a:schemeClr val="bg2"/>
                </a:solidFill>
                <a:latin typeface="Arial"/>
                <a:ea typeface="Verdana" pitchFamily="34" charset="0"/>
                <a:cs typeface="Verdana" pitchFamily="34" charset="0"/>
                <a:sym typeface="Arial"/>
              </a:rPr>
              <a:t> funciones:  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AR" sz="1200" b="0" i="0" u="none" strike="noStrike" kern="1200" cap="none" dirty="0">
                <a:solidFill>
                  <a:schemeClr val="bg2"/>
                </a:solidFill>
                <a:latin typeface="Arial"/>
                <a:ea typeface="Verdana" pitchFamily="34" charset="0"/>
                <a:cs typeface="Verdana" pitchFamily="34" charset="0"/>
                <a:sym typeface="Arial"/>
              </a:rPr>
              <a:t>Definir el procedimiento que establezca las </a:t>
            </a:r>
            <a:r>
              <a:rPr lang="es-AR" sz="1200" b="1" i="0" u="none" strike="noStrike" kern="1200" cap="none" dirty="0">
                <a:solidFill>
                  <a:schemeClr val="bg2"/>
                </a:solidFill>
                <a:latin typeface="Arial"/>
                <a:ea typeface="Verdana" pitchFamily="34" charset="0"/>
                <a:cs typeface="Verdana" pitchFamily="34" charset="0"/>
                <a:sym typeface="Arial"/>
              </a:rPr>
              <a:t>prioridades</a:t>
            </a:r>
            <a:r>
              <a:rPr lang="es-AR" sz="1200" b="0" i="0" u="none" strike="noStrike" kern="1200" cap="none" dirty="0">
                <a:solidFill>
                  <a:schemeClr val="bg2"/>
                </a:solidFill>
                <a:latin typeface="Arial"/>
                <a:ea typeface="Verdana" pitchFamily="34" charset="0"/>
                <a:cs typeface="Verdana" pitchFamily="34" charset="0"/>
                <a:sym typeface="Arial"/>
              </a:rPr>
              <a:t>  de Ciencia, Tecnología e Innovación (CTI) y que ellas se correspondan plenamente con las </a:t>
            </a:r>
            <a:r>
              <a:rPr lang="es-AR" sz="1200" b="1" i="0" u="none" strike="noStrike" kern="1200" cap="none" dirty="0">
                <a:solidFill>
                  <a:schemeClr val="bg2"/>
                </a:solidFill>
                <a:latin typeface="Arial"/>
                <a:ea typeface="Verdana" pitchFamily="34" charset="0"/>
                <a:cs typeface="Verdana" pitchFamily="34" charset="0"/>
                <a:sym typeface="Arial"/>
              </a:rPr>
              <a:t>estrategias</a:t>
            </a:r>
            <a:r>
              <a:rPr lang="es-AR" sz="1200" b="0" i="0" u="none" strike="noStrike" kern="1200" cap="none" dirty="0">
                <a:solidFill>
                  <a:schemeClr val="bg2"/>
                </a:solidFill>
                <a:latin typeface="Arial"/>
                <a:ea typeface="Verdana" pitchFamily="34" charset="0"/>
                <a:cs typeface="Verdana" pitchFamily="34" charset="0"/>
                <a:sym typeface="Arial"/>
              </a:rPr>
              <a:t> y prioridades  del desarrollo económico y social del país para cada período, determinadas en los diferentes niveles y con las tendencias del desarrollo científico y tecnológico mundial.</a:t>
            </a:r>
            <a:endParaRPr lang="es-AR" sz="1200" b="0" i="0" u="none" strike="noStrike" cap="none" dirty="0">
              <a:solidFill>
                <a:schemeClr val="bg2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b="1" u="none" dirty="0"/>
          </a:p>
        </p:txBody>
      </p:sp>
    </p:spTree>
    <p:extLst>
      <p:ext uri="{BB962C8B-B14F-4D97-AF65-F5344CB8AC3E}">
        <p14:creationId xmlns:p14="http://schemas.microsoft.com/office/powerpoint/2010/main" val="319327675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g3606f1c2d_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7" name="Google Shape;187;g3606f1c2d_3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AR" sz="1200" b="0" u="none" dirty="0"/>
              <a:t>Antes</a:t>
            </a:r>
            <a:r>
              <a:rPr lang="es-AR" sz="1200" b="0" u="none" baseline="0" dirty="0"/>
              <a:t> de comenzar a desarrollar el temario de la clase que nos ocupa, daremos respuesta a la siguiente interrogante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AR" sz="1200" b="0" u="none" baseline="0" dirty="0"/>
              <a:t>  </a:t>
            </a:r>
            <a:r>
              <a:rPr lang="es-AR" sz="1200" b="0" u="none" dirty="0"/>
              <a:t>¿Qué es el SPP de CTI? 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AR" sz="1200" b="0" u="none" dirty="0"/>
              <a:t> Es </a:t>
            </a:r>
            <a:r>
              <a:rPr lang="es-AR" sz="1200" b="0" i="0" u="none" strike="noStrike" kern="1200" cap="none" baseline="0" dirty="0">
                <a:solidFill>
                  <a:schemeClr val="bg2"/>
                </a:solidFill>
                <a:latin typeface="Arial"/>
                <a:ea typeface="Verdana" pitchFamily="34" charset="0"/>
                <a:cs typeface="Verdana" pitchFamily="34" charset="0"/>
                <a:sym typeface="Arial"/>
              </a:rPr>
              <a:t>a</a:t>
            </a:r>
            <a:r>
              <a:rPr lang="es-AR" sz="1200" b="0" i="0" u="none" strike="noStrike" kern="1200" cap="none" dirty="0">
                <a:solidFill>
                  <a:schemeClr val="bg2"/>
                </a:solidFill>
                <a:latin typeface="Arial"/>
                <a:ea typeface="Verdana" pitchFamily="34" charset="0"/>
                <a:cs typeface="Verdana" pitchFamily="34" charset="0"/>
                <a:sym typeface="Arial"/>
              </a:rPr>
              <a:t>quel que</a:t>
            </a:r>
            <a:r>
              <a:rPr lang="es-AR" sz="1200" b="1" i="0" u="none" strike="noStrike" kern="1200" cap="none" dirty="0">
                <a:solidFill>
                  <a:schemeClr val="bg2"/>
                </a:solidFill>
                <a:latin typeface="Arial"/>
                <a:ea typeface="Verdana" pitchFamily="34" charset="0"/>
                <a:cs typeface="Verdana" pitchFamily="34" charset="0"/>
                <a:sym typeface="Arial"/>
              </a:rPr>
              <a:t> forma parte del SCTI </a:t>
            </a:r>
            <a:r>
              <a:rPr lang="es-AR" sz="1200" b="0" i="0" u="none" strike="noStrike" kern="1200" cap="none" dirty="0">
                <a:solidFill>
                  <a:schemeClr val="bg2"/>
                </a:solidFill>
                <a:latin typeface="Arial"/>
                <a:ea typeface="Verdana" pitchFamily="34" charset="0"/>
                <a:cs typeface="Verdana" pitchFamily="34" charset="0"/>
                <a:sym typeface="Arial"/>
              </a:rPr>
              <a:t>y tiene entre sus</a:t>
            </a:r>
            <a:r>
              <a:rPr lang="es-AR" sz="1200" b="1" i="0" u="none" strike="noStrike" kern="1200" cap="none" dirty="0">
                <a:solidFill>
                  <a:schemeClr val="bg2"/>
                </a:solidFill>
                <a:latin typeface="Arial"/>
                <a:ea typeface="Verdana" pitchFamily="34" charset="0"/>
                <a:cs typeface="Verdana" pitchFamily="34" charset="0"/>
                <a:sym typeface="Arial"/>
              </a:rPr>
              <a:t> funciones:  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AR" sz="1200" b="0" i="0" u="none" strike="noStrike" kern="1200" cap="none" dirty="0">
                <a:solidFill>
                  <a:schemeClr val="bg2"/>
                </a:solidFill>
                <a:latin typeface="Arial"/>
                <a:ea typeface="Verdana" pitchFamily="34" charset="0"/>
                <a:cs typeface="Verdana" pitchFamily="34" charset="0"/>
                <a:sym typeface="Arial"/>
              </a:rPr>
              <a:t>Definir el procedimiento que establezca las </a:t>
            </a:r>
            <a:r>
              <a:rPr lang="es-AR" sz="1200" b="1" i="0" u="none" strike="noStrike" kern="1200" cap="none" dirty="0">
                <a:solidFill>
                  <a:schemeClr val="bg2"/>
                </a:solidFill>
                <a:latin typeface="Arial"/>
                <a:ea typeface="Verdana" pitchFamily="34" charset="0"/>
                <a:cs typeface="Verdana" pitchFamily="34" charset="0"/>
                <a:sym typeface="Arial"/>
              </a:rPr>
              <a:t>prioridades</a:t>
            </a:r>
            <a:r>
              <a:rPr lang="es-AR" sz="1200" b="0" i="0" u="none" strike="noStrike" kern="1200" cap="none" dirty="0">
                <a:solidFill>
                  <a:schemeClr val="bg2"/>
                </a:solidFill>
                <a:latin typeface="Arial"/>
                <a:ea typeface="Verdana" pitchFamily="34" charset="0"/>
                <a:cs typeface="Verdana" pitchFamily="34" charset="0"/>
                <a:sym typeface="Arial"/>
              </a:rPr>
              <a:t>  de Ciencia, Tecnología e Innovación (CTI) y que ellas se correspondan plenamente con las </a:t>
            </a:r>
            <a:r>
              <a:rPr lang="es-AR" sz="1200" b="1" i="0" u="none" strike="noStrike" kern="1200" cap="none" dirty="0">
                <a:solidFill>
                  <a:schemeClr val="bg2"/>
                </a:solidFill>
                <a:latin typeface="Arial"/>
                <a:ea typeface="Verdana" pitchFamily="34" charset="0"/>
                <a:cs typeface="Verdana" pitchFamily="34" charset="0"/>
                <a:sym typeface="Arial"/>
              </a:rPr>
              <a:t>estrategias</a:t>
            </a:r>
            <a:r>
              <a:rPr lang="es-AR" sz="1200" b="0" i="0" u="none" strike="noStrike" kern="1200" cap="none" dirty="0">
                <a:solidFill>
                  <a:schemeClr val="bg2"/>
                </a:solidFill>
                <a:latin typeface="Arial"/>
                <a:ea typeface="Verdana" pitchFamily="34" charset="0"/>
                <a:cs typeface="Verdana" pitchFamily="34" charset="0"/>
                <a:sym typeface="Arial"/>
              </a:rPr>
              <a:t> y prioridades  del desarrollo económico y social del país para cada período, determinadas en los diferentes niveles y con las tendencias del desarrollo científico y tecnológico mundial.</a:t>
            </a:r>
            <a:endParaRPr lang="es-AR" sz="1200" b="0" i="0" u="none" strike="noStrike" cap="none" dirty="0">
              <a:solidFill>
                <a:schemeClr val="bg2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b="1" u="none" dirty="0"/>
          </a:p>
        </p:txBody>
      </p:sp>
    </p:spTree>
    <p:extLst>
      <p:ext uri="{BB962C8B-B14F-4D97-AF65-F5344CB8AC3E}">
        <p14:creationId xmlns:p14="http://schemas.microsoft.com/office/powerpoint/2010/main" val="51393115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g3606f1c2d_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7" name="Google Shape;187;g3606f1c2d_3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AR" sz="1200" b="0" u="none" dirty="0"/>
              <a:t>Antes</a:t>
            </a:r>
            <a:r>
              <a:rPr lang="es-AR" sz="1200" b="0" u="none" baseline="0" dirty="0"/>
              <a:t> de comenzar a desarrollar el temario de la clase que nos ocupa, daremos respuesta a la siguiente interrogante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AR" sz="1200" b="0" u="none" baseline="0" dirty="0"/>
              <a:t>  </a:t>
            </a:r>
            <a:r>
              <a:rPr lang="es-AR" sz="1200" b="0" u="none" dirty="0"/>
              <a:t>¿Qué es el SPP de CTI? 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AR" sz="1200" b="0" u="none" dirty="0"/>
              <a:t> Es </a:t>
            </a:r>
            <a:r>
              <a:rPr lang="es-AR" sz="1200" b="0" i="0" u="none" strike="noStrike" kern="1200" cap="none" baseline="0" dirty="0">
                <a:solidFill>
                  <a:schemeClr val="bg2"/>
                </a:solidFill>
                <a:latin typeface="Arial"/>
                <a:ea typeface="Verdana" pitchFamily="34" charset="0"/>
                <a:cs typeface="Verdana" pitchFamily="34" charset="0"/>
                <a:sym typeface="Arial"/>
              </a:rPr>
              <a:t>a</a:t>
            </a:r>
            <a:r>
              <a:rPr lang="es-AR" sz="1200" b="0" i="0" u="none" strike="noStrike" kern="1200" cap="none" dirty="0">
                <a:solidFill>
                  <a:schemeClr val="bg2"/>
                </a:solidFill>
                <a:latin typeface="Arial"/>
                <a:ea typeface="Verdana" pitchFamily="34" charset="0"/>
                <a:cs typeface="Verdana" pitchFamily="34" charset="0"/>
                <a:sym typeface="Arial"/>
              </a:rPr>
              <a:t>quel que</a:t>
            </a:r>
            <a:r>
              <a:rPr lang="es-AR" sz="1200" b="1" i="0" u="none" strike="noStrike" kern="1200" cap="none" dirty="0">
                <a:solidFill>
                  <a:schemeClr val="bg2"/>
                </a:solidFill>
                <a:latin typeface="Arial"/>
                <a:ea typeface="Verdana" pitchFamily="34" charset="0"/>
                <a:cs typeface="Verdana" pitchFamily="34" charset="0"/>
                <a:sym typeface="Arial"/>
              </a:rPr>
              <a:t> forma parte del SCTI </a:t>
            </a:r>
            <a:r>
              <a:rPr lang="es-AR" sz="1200" b="0" i="0" u="none" strike="noStrike" kern="1200" cap="none" dirty="0">
                <a:solidFill>
                  <a:schemeClr val="bg2"/>
                </a:solidFill>
                <a:latin typeface="Arial"/>
                <a:ea typeface="Verdana" pitchFamily="34" charset="0"/>
                <a:cs typeface="Verdana" pitchFamily="34" charset="0"/>
                <a:sym typeface="Arial"/>
              </a:rPr>
              <a:t>y tiene entre sus</a:t>
            </a:r>
            <a:r>
              <a:rPr lang="es-AR" sz="1200" b="1" i="0" u="none" strike="noStrike" kern="1200" cap="none" dirty="0">
                <a:solidFill>
                  <a:schemeClr val="bg2"/>
                </a:solidFill>
                <a:latin typeface="Arial"/>
                <a:ea typeface="Verdana" pitchFamily="34" charset="0"/>
                <a:cs typeface="Verdana" pitchFamily="34" charset="0"/>
                <a:sym typeface="Arial"/>
              </a:rPr>
              <a:t> funciones:  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AR" sz="1200" b="0" i="0" u="none" strike="noStrike" kern="1200" cap="none" dirty="0">
                <a:solidFill>
                  <a:schemeClr val="bg2"/>
                </a:solidFill>
                <a:latin typeface="Arial"/>
                <a:ea typeface="Verdana" pitchFamily="34" charset="0"/>
                <a:cs typeface="Verdana" pitchFamily="34" charset="0"/>
                <a:sym typeface="Arial"/>
              </a:rPr>
              <a:t>Definir el procedimiento que establezca las </a:t>
            </a:r>
            <a:r>
              <a:rPr lang="es-AR" sz="1200" b="1" i="0" u="none" strike="noStrike" kern="1200" cap="none" dirty="0">
                <a:solidFill>
                  <a:schemeClr val="bg2"/>
                </a:solidFill>
                <a:latin typeface="Arial"/>
                <a:ea typeface="Verdana" pitchFamily="34" charset="0"/>
                <a:cs typeface="Verdana" pitchFamily="34" charset="0"/>
                <a:sym typeface="Arial"/>
              </a:rPr>
              <a:t>prioridades</a:t>
            </a:r>
            <a:r>
              <a:rPr lang="es-AR" sz="1200" b="0" i="0" u="none" strike="noStrike" kern="1200" cap="none" dirty="0">
                <a:solidFill>
                  <a:schemeClr val="bg2"/>
                </a:solidFill>
                <a:latin typeface="Arial"/>
                <a:ea typeface="Verdana" pitchFamily="34" charset="0"/>
                <a:cs typeface="Verdana" pitchFamily="34" charset="0"/>
                <a:sym typeface="Arial"/>
              </a:rPr>
              <a:t>  de Ciencia, Tecnología e Innovación (CTI) y que ellas se correspondan plenamente con las </a:t>
            </a:r>
            <a:r>
              <a:rPr lang="es-AR" sz="1200" b="1" i="0" u="none" strike="noStrike" kern="1200" cap="none" dirty="0">
                <a:solidFill>
                  <a:schemeClr val="bg2"/>
                </a:solidFill>
                <a:latin typeface="Arial"/>
                <a:ea typeface="Verdana" pitchFamily="34" charset="0"/>
                <a:cs typeface="Verdana" pitchFamily="34" charset="0"/>
                <a:sym typeface="Arial"/>
              </a:rPr>
              <a:t>estrategias</a:t>
            </a:r>
            <a:r>
              <a:rPr lang="es-AR" sz="1200" b="0" i="0" u="none" strike="noStrike" kern="1200" cap="none" dirty="0">
                <a:solidFill>
                  <a:schemeClr val="bg2"/>
                </a:solidFill>
                <a:latin typeface="Arial"/>
                <a:ea typeface="Verdana" pitchFamily="34" charset="0"/>
                <a:cs typeface="Verdana" pitchFamily="34" charset="0"/>
                <a:sym typeface="Arial"/>
              </a:rPr>
              <a:t> y prioridades  del desarrollo económico y social del país para cada período, determinadas en los diferentes niveles y con las tendencias del desarrollo científico y tecnológico mundial.</a:t>
            </a:r>
            <a:endParaRPr lang="es-AR" sz="1200" b="0" i="0" u="none" strike="noStrike" cap="none" dirty="0">
              <a:solidFill>
                <a:schemeClr val="bg2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b="1" u="none" dirty="0"/>
          </a:p>
        </p:txBody>
      </p:sp>
    </p:spTree>
    <p:extLst>
      <p:ext uri="{BB962C8B-B14F-4D97-AF65-F5344CB8AC3E}">
        <p14:creationId xmlns:p14="http://schemas.microsoft.com/office/powerpoint/2010/main" val="253433186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g3606f1c2d_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7" name="Google Shape;187;g3606f1c2d_3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AR" sz="1200" b="0" u="none" dirty="0"/>
              <a:t>Antes</a:t>
            </a:r>
            <a:r>
              <a:rPr lang="es-AR" sz="1200" b="0" u="none" baseline="0" dirty="0"/>
              <a:t> de comenzar a desarrollar el temario de la clase que nos ocupa, daremos respuesta a la siguiente interrogante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AR" sz="1200" b="0" u="none" baseline="0" dirty="0"/>
              <a:t>  </a:t>
            </a:r>
            <a:r>
              <a:rPr lang="es-AR" sz="1200" b="0" u="none" dirty="0"/>
              <a:t>¿Qué es el SPP de CTI? 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AR" sz="1200" b="0" u="none" dirty="0"/>
              <a:t> Es </a:t>
            </a:r>
            <a:r>
              <a:rPr lang="es-AR" sz="1200" b="0" i="0" u="none" strike="noStrike" kern="1200" cap="none" baseline="0" dirty="0">
                <a:solidFill>
                  <a:schemeClr val="bg2"/>
                </a:solidFill>
                <a:latin typeface="Arial"/>
                <a:ea typeface="Verdana" pitchFamily="34" charset="0"/>
                <a:cs typeface="Verdana" pitchFamily="34" charset="0"/>
                <a:sym typeface="Arial"/>
              </a:rPr>
              <a:t>a</a:t>
            </a:r>
            <a:r>
              <a:rPr lang="es-AR" sz="1200" b="0" i="0" u="none" strike="noStrike" kern="1200" cap="none" dirty="0">
                <a:solidFill>
                  <a:schemeClr val="bg2"/>
                </a:solidFill>
                <a:latin typeface="Arial"/>
                <a:ea typeface="Verdana" pitchFamily="34" charset="0"/>
                <a:cs typeface="Verdana" pitchFamily="34" charset="0"/>
                <a:sym typeface="Arial"/>
              </a:rPr>
              <a:t>quel que</a:t>
            </a:r>
            <a:r>
              <a:rPr lang="es-AR" sz="1200" b="1" i="0" u="none" strike="noStrike" kern="1200" cap="none" dirty="0">
                <a:solidFill>
                  <a:schemeClr val="bg2"/>
                </a:solidFill>
                <a:latin typeface="Arial"/>
                <a:ea typeface="Verdana" pitchFamily="34" charset="0"/>
                <a:cs typeface="Verdana" pitchFamily="34" charset="0"/>
                <a:sym typeface="Arial"/>
              </a:rPr>
              <a:t> forma parte del SCTI </a:t>
            </a:r>
            <a:r>
              <a:rPr lang="es-AR" sz="1200" b="0" i="0" u="none" strike="noStrike" kern="1200" cap="none" dirty="0">
                <a:solidFill>
                  <a:schemeClr val="bg2"/>
                </a:solidFill>
                <a:latin typeface="Arial"/>
                <a:ea typeface="Verdana" pitchFamily="34" charset="0"/>
                <a:cs typeface="Verdana" pitchFamily="34" charset="0"/>
                <a:sym typeface="Arial"/>
              </a:rPr>
              <a:t>y tiene entre sus</a:t>
            </a:r>
            <a:r>
              <a:rPr lang="es-AR" sz="1200" b="1" i="0" u="none" strike="noStrike" kern="1200" cap="none" dirty="0">
                <a:solidFill>
                  <a:schemeClr val="bg2"/>
                </a:solidFill>
                <a:latin typeface="Arial"/>
                <a:ea typeface="Verdana" pitchFamily="34" charset="0"/>
                <a:cs typeface="Verdana" pitchFamily="34" charset="0"/>
                <a:sym typeface="Arial"/>
              </a:rPr>
              <a:t> funciones:  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AR" sz="1200" b="0" i="0" u="none" strike="noStrike" kern="1200" cap="none" dirty="0">
                <a:solidFill>
                  <a:schemeClr val="bg2"/>
                </a:solidFill>
                <a:latin typeface="Arial"/>
                <a:ea typeface="Verdana" pitchFamily="34" charset="0"/>
                <a:cs typeface="Verdana" pitchFamily="34" charset="0"/>
                <a:sym typeface="Arial"/>
              </a:rPr>
              <a:t>Definir el procedimiento que establezca las </a:t>
            </a:r>
            <a:r>
              <a:rPr lang="es-AR" sz="1200" b="1" i="0" u="none" strike="noStrike" kern="1200" cap="none" dirty="0">
                <a:solidFill>
                  <a:schemeClr val="bg2"/>
                </a:solidFill>
                <a:latin typeface="Arial"/>
                <a:ea typeface="Verdana" pitchFamily="34" charset="0"/>
                <a:cs typeface="Verdana" pitchFamily="34" charset="0"/>
                <a:sym typeface="Arial"/>
              </a:rPr>
              <a:t>prioridades</a:t>
            </a:r>
            <a:r>
              <a:rPr lang="es-AR" sz="1200" b="0" i="0" u="none" strike="noStrike" kern="1200" cap="none" dirty="0">
                <a:solidFill>
                  <a:schemeClr val="bg2"/>
                </a:solidFill>
                <a:latin typeface="Arial"/>
                <a:ea typeface="Verdana" pitchFamily="34" charset="0"/>
                <a:cs typeface="Verdana" pitchFamily="34" charset="0"/>
                <a:sym typeface="Arial"/>
              </a:rPr>
              <a:t>  de Ciencia, Tecnología e Innovación (CTI) y que ellas se correspondan plenamente con las </a:t>
            </a:r>
            <a:r>
              <a:rPr lang="es-AR" sz="1200" b="1" i="0" u="none" strike="noStrike" kern="1200" cap="none" dirty="0">
                <a:solidFill>
                  <a:schemeClr val="bg2"/>
                </a:solidFill>
                <a:latin typeface="Arial"/>
                <a:ea typeface="Verdana" pitchFamily="34" charset="0"/>
                <a:cs typeface="Verdana" pitchFamily="34" charset="0"/>
                <a:sym typeface="Arial"/>
              </a:rPr>
              <a:t>estrategias</a:t>
            </a:r>
            <a:r>
              <a:rPr lang="es-AR" sz="1200" b="0" i="0" u="none" strike="noStrike" kern="1200" cap="none" dirty="0">
                <a:solidFill>
                  <a:schemeClr val="bg2"/>
                </a:solidFill>
                <a:latin typeface="Arial"/>
                <a:ea typeface="Verdana" pitchFamily="34" charset="0"/>
                <a:cs typeface="Verdana" pitchFamily="34" charset="0"/>
                <a:sym typeface="Arial"/>
              </a:rPr>
              <a:t> y prioridades  del desarrollo económico y social del país para cada período, determinadas en los diferentes niveles y con las tendencias del desarrollo científico y tecnológico mundial.</a:t>
            </a:r>
            <a:endParaRPr lang="es-AR" sz="1200" b="0" i="0" u="none" strike="noStrike" cap="none" dirty="0">
              <a:solidFill>
                <a:schemeClr val="bg2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b="1" u="none" dirty="0"/>
          </a:p>
        </p:txBody>
      </p:sp>
    </p:spTree>
    <p:extLst>
      <p:ext uri="{BB962C8B-B14F-4D97-AF65-F5344CB8AC3E}">
        <p14:creationId xmlns:p14="http://schemas.microsoft.com/office/powerpoint/2010/main" val="138548064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g3606f1c2d_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7" name="Google Shape;187;g3606f1c2d_3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AR" sz="1200" b="0" u="none" dirty="0"/>
              <a:t>Antes</a:t>
            </a:r>
            <a:r>
              <a:rPr lang="es-AR" sz="1200" b="0" u="none" baseline="0" dirty="0"/>
              <a:t> de comenzar a desarrollar el temario de la clase que nos ocupa, daremos respuesta a la siguiente interrogante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AR" sz="1200" b="0" u="none" baseline="0" dirty="0"/>
              <a:t>  </a:t>
            </a:r>
            <a:r>
              <a:rPr lang="es-AR" sz="1200" b="0" u="none" dirty="0"/>
              <a:t>¿Qué es el SPP de CTI? 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AR" sz="1200" b="0" u="none" dirty="0"/>
              <a:t> Es </a:t>
            </a:r>
            <a:r>
              <a:rPr lang="es-AR" sz="1200" b="0" i="0" u="none" strike="noStrike" kern="1200" cap="none" baseline="0" dirty="0">
                <a:solidFill>
                  <a:schemeClr val="bg2"/>
                </a:solidFill>
                <a:latin typeface="Arial"/>
                <a:ea typeface="Verdana" pitchFamily="34" charset="0"/>
                <a:cs typeface="Verdana" pitchFamily="34" charset="0"/>
                <a:sym typeface="Arial"/>
              </a:rPr>
              <a:t>a</a:t>
            </a:r>
            <a:r>
              <a:rPr lang="es-AR" sz="1200" b="0" i="0" u="none" strike="noStrike" kern="1200" cap="none" dirty="0">
                <a:solidFill>
                  <a:schemeClr val="bg2"/>
                </a:solidFill>
                <a:latin typeface="Arial"/>
                <a:ea typeface="Verdana" pitchFamily="34" charset="0"/>
                <a:cs typeface="Verdana" pitchFamily="34" charset="0"/>
                <a:sym typeface="Arial"/>
              </a:rPr>
              <a:t>quel que</a:t>
            </a:r>
            <a:r>
              <a:rPr lang="es-AR" sz="1200" b="1" i="0" u="none" strike="noStrike" kern="1200" cap="none" dirty="0">
                <a:solidFill>
                  <a:schemeClr val="bg2"/>
                </a:solidFill>
                <a:latin typeface="Arial"/>
                <a:ea typeface="Verdana" pitchFamily="34" charset="0"/>
                <a:cs typeface="Verdana" pitchFamily="34" charset="0"/>
                <a:sym typeface="Arial"/>
              </a:rPr>
              <a:t> forma parte del SCTI </a:t>
            </a:r>
            <a:r>
              <a:rPr lang="es-AR" sz="1200" b="0" i="0" u="none" strike="noStrike" kern="1200" cap="none" dirty="0">
                <a:solidFill>
                  <a:schemeClr val="bg2"/>
                </a:solidFill>
                <a:latin typeface="Arial"/>
                <a:ea typeface="Verdana" pitchFamily="34" charset="0"/>
                <a:cs typeface="Verdana" pitchFamily="34" charset="0"/>
                <a:sym typeface="Arial"/>
              </a:rPr>
              <a:t>y tiene entre sus</a:t>
            </a:r>
            <a:r>
              <a:rPr lang="es-AR" sz="1200" b="1" i="0" u="none" strike="noStrike" kern="1200" cap="none" dirty="0">
                <a:solidFill>
                  <a:schemeClr val="bg2"/>
                </a:solidFill>
                <a:latin typeface="Arial"/>
                <a:ea typeface="Verdana" pitchFamily="34" charset="0"/>
                <a:cs typeface="Verdana" pitchFamily="34" charset="0"/>
                <a:sym typeface="Arial"/>
              </a:rPr>
              <a:t> funciones:  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AR" sz="1200" b="0" i="0" u="none" strike="noStrike" kern="1200" cap="none" dirty="0">
                <a:solidFill>
                  <a:schemeClr val="bg2"/>
                </a:solidFill>
                <a:latin typeface="Arial"/>
                <a:ea typeface="Verdana" pitchFamily="34" charset="0"/>
                <a:cs typeface="Verdana" pitchFamily="34" charset="0"/>
                <a:sym typeface="Arial"/>
              </a:rPr>
              <a:t>Definir el procedimiento que establezca las </a:t>
            </a:r>
            <a:r>
              <a:rPr lang="es-AR" sz="1200" b="1" i="0" u="none" strike="noStrike" kern="1200" cap="none" dirty="0">
                <a:solidFill>
                  <a:schemeClr val="bg2"/>
                </a:solidFill>
                <a:latin typeface="Arial"/>
                <a:ea typeface="Verdana" pitchFamily="34" charset="0"/>
                <a:cs typeface="Verdana" pitchFamily="34" charset="0"/>
                <a:sym typeface="Arial"/>
              </a:rPr>
              <a:t>prioridades</a:t>
            </a:r>
            <a:r>
              <a:rPr lang="es-AR" sz="1200" b="0" i="0" u="none" strike="noStrike" kern="1200" cap="none" dirty="0">
                <a:solidFill>
                  <a:schemeClr val="bg2"/>
                </a:solidFill>
                <a:latin typeface="Arial"/>
                <a:ea typeface="Verdana" pitchFamily="34" charset="0"/>
                <a:cs typeface="Verdana" pitchFamily="34" charset="0"/>
                <a:sym typeface="Arial"/>
              </a:rPr>
              <a:t>  de Ciencia, Tecnología e Innovación (CTI) y que ellas se correspondan plenamente con las </a:t>
            </a:r>
            <a:r>
              <a:rPr lang="es-AR" sz="1200" b="1" i="0" u="none" strike="noStrike" kern="1200" cap="none" dirty="0">
                <a:solidFill>
                  <a:schemeClr val="bg2"/>
                </a:solidFill>
                <a:latin typeface="Arial"/>
                <a:ea typeface="Verdana" pitchFamily="34" charset="0"/>
                <a:cs typeface="Verdana" pitchFamily="34" charset="0"/>
                <a:sym typeface="Arial"/>
              </a:rPr>
              <a:t>estrategias</a:t>
            </a:r>
            <a:r>
              <a:rPr lang="es-AR" sz="1200" b="0" i="0" u="none" strike="noStrike" kern="1200" cap="none" dirty="0">
                <a:solidFill>
                  <a:schemeClr val="bg2"/>
                </a:solidFill>
                <a:latin typeface="Arial"/>
                <a:ea typeface="Verdana" pitchFamily="34" charset="0"/>
                <a:cs typeface="Verdana" pitchFamily="34" charset="0"/>
                <a:sym typeface="Arial"/>
              </a:rPr>
              <a:t> y prioridades  del desarrollo económico y social del país para cada período, determinadas en los diferentes niveles y con las tendencias del desarrollo científico y tecnológico mundial.</a:t>
            </a:r>
            <a:endParaRPr lang="es-AR" sz="1200" b="0" i="0" u="none" strike="noStrike" cap="none" dirty="0">
              <a:solidFill>
                <a:schemeClr val="bg2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b="1" u="none" dirty="0"/>
          </a:p>
        </p:txBody>
      </p:sp>
    </p:spTree>
    <p:extLst>
      <p:ext uri="{BB962C8B-B14F-4D97-AF65-F5344CB8AC3E}">
        <p14:creationId xmlns:p14="http://schemas.microsoft.com/office/powerpoint/2010/main" val="226160933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g3606f1c2d_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7" name="Google Shape;187;g3606f1c2d_3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AR" sz="1200" b="0" u="none" dirty="0"/>
              <a:t>Antes</a:t>
            </a:r>
            <a:r>
              <a:rPr lang="es-AR" sz="1200" b="0" u="none" baseline="0" dirty="0"/>
              <a:t> de comenzar a desarrollar el temario de la clase que nos ocupa, daremos respuesta a la siguiente interrogante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AR" sz="1200" b="0" u="none" baseline="0" dirty="0"/>
              <a:t>  </a:t>
            </a:r>
            <a:r>
              <a:rPr lang="es-AR" sz="1200" b="0" u="none" dirty="0"/>
              <a:t>¿Qué es el SPP de CTI? 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AR" sz="1200" b="0" u="none" dirty="0"/>
              <a:t> Es </a:t>
            </a:r>
            <a:r>
              <a:rPr lang="es-AR" sz="1200" b="0" i="0" u="none" strike="noStrike" kern="1200" cap="none" baseline="0" dirty="0">
                <a:solidFill>
                  <a:schemeClr val="bg2"/>
                </a:solidFill>
                <a:latin typeface="Arial"/>
                <a:ea typeface="Verdana" pitchFamily="34" charset="0"/>
                <a:cs typeface="Verdana" pitchFamily="34" charset="0"/>
                <a:sym typeface="Arial"/>
              </a:rPr>
              <a:t>a</a:t>
            </a:r>
            <a:r>
              <a:rPr lang="es-AR" sz="1200" b="0" i="0" u="none" strike="noStrike" kern="1200" cap="none" dirty="0">
                <a:solidFill>
                  <a:schemeClr val="bg2"/>
                </a:solidFill>
                <a:latin typeface="Arial"/>
                <a:ea typeface="Verdana" pitchFamily="34" charset="0"/>
                <a:cs typeface="Verdana" pitchFamily="34" charset="0"/>
                <a:sym typeface="Arial"/>
              </a:rPr>
              <a:t>quel que</a:t>
            </a:r>
            <a:r>
              <a:rPr lang="es-AR" sz="1200" b="1" i="0" u="none" strike="noStrike" kern="1200" cap="none" dirty="0">
                <a:solidFill>
                  <a:schemeClr val="bg2"/>
                </a:solidFill>
                <a:latin typeface="Arial"/>
                <a:ea typeface="Verdana" pitchFamily="34" charset="0"/>
                <a:cs typeface="Verdana" pitchFamily="34" charset="0"/>
                <a:sym typeface="Arial"/>
              </a:rPr>
              <a:t> forma parte del SCTI </a:t>
            </a:r>
            <a:r>
              <a:rPr lang="es-AR" sz="1200" b="0" i="0" u="none" strike="noStrike" kern="1200" cap="none" dirty="0">
                <a:solidFill>
                  <a:schemeClr val="bg2"/>
                </a:solidFill>
                <a:latin typeface="Arial"/>
                <a:ea typeface="Verdana" pitchFamily="34" charset="0"/>
                <a:cs typeface="Verdana" pitchFamily="34" charset="0"/>
                <a:sym typeface="Arial"/>
              </a:rPr>
              <a:t>y tiene entre sus</a:t>
            </a:r>
            <a:r>
              <a:rPr lang="es-AR" sz="1200" b="1" i="0" u="none" strike="noStrike" kern="1200" cap="none" dirty="0">
                <a:solidFill>
                  <a:schemeClr val="bg2"/>
                </a:solidFill>
                <a:latin typeface="Arial"/>
                <a:ea typeface="Verdana" pitchFamily="34" charset="0"/>
                <a:cs typeface="Verdana" pitchFamily="34" charset="0"/>
                <a:sym typeface="Arial"/>
              </a:rPr>
              <a:t> funciones:  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AR" sz="1200" b="0" i="0" u="none" strike="noStrike" kern="1200" cap="none" dirty="0">
                <a:solidFill>
                  <a:schemeClr val="bg2"/>
                </a:solidFill>
                <a:latin typeface="Arial"/>
                <a:ea typeface="Verdana" pitchFamily="34" charset="0"/>
                <a:cs typeface="Verdana" pitchFamily="34" charset="0"/>
                <a:sym typeface="Arial"/>
              </a:rPr>
              <a:t>Definir el procedimiento que establezca las </a:t>
            </a:r>
            <a:r>
              <a:rPr lang="es-AR" sz="1200" b="1" i="0" u="none" strike="noStrike" kern="1200" cap="none" dirty="0">
                <a:solidFill>
                  <a:schemeClr val="bg2"/>
                </a:solidFill>
                <a:latin typeface="Arial"/>
                <a:ea typeface="Verdana" pitchFamily="34" charset="0"/>
                <a:cs typeface="Verdana" pitchFamily="34" charset="0"/>
                <a:sym typeface="Arial"/>
              </a:rPr>
              <a:t>prioridades</a:t>
            </a:r>
            <a:r>
              <a:rPr lang="es-AR" sz="1200" b="0" i="0" u="none" strike="noStrike" kern="1200" cap="none" dirty="0">
                <a:solidFill>
                  <a:schemeClr val="bg2"/>
                </a:solidFill>
                <a:latin typeface="Arial"/>
                <a:ea typeface="Verdana" pitchFamily="34" charset="0"/>
                <a:cs typeface="Verdana" pitchFamily="34" charset="0"/>
                <a:sym typeface="Arial"/>
              </a:rPr>
              <a:t>  de Ciencia, Tecnología e Innovación (CTI) y que ellas se correspondan plenamente con las </a:t>
            </a:r>
            <a:r>
              <a:rPr lang="es-AR" sz="1200" b="1" i="0" u="none" strike="noStrike" kern="1200" cap="none" dirty="0">
                <a:solidFill>
                  <a:schemeClr val="bg2"/>
                </a:solidFill>
                <a:latin typeface="Arial"/>
                <a:ea typeface="Verdana" pitchFamily="34" charset="0"/>
                <a:cs typeface="Verdana" pitchFamily="34" charset="0"/>
                <a:sym typeface="Arial"/>
              </a:rPr>
              <a:t>estrategias</a:t>
            </a:r>
            <a:r>
              <a:rPr lang="es-AR" sz="1200" b="0" i="0" u="none" strike="noStrike" kern="1200" cap="none" dirty="0">
                <a:solidFill>
                  <a:schemeClr val="bg2"/>
                </a:solidFill>
                <a:latin typeface="Arial"/>
                <a:ea typeface="Verdana" pitchFamily="34" charset="0"/>
                <a:cs typeface="Verdana" pitchFamily="34" charset="0"/>
                <a:sym typeface="Arial"/>
              </a:rPr>
              <a:t> y prioridades  del desarrollo económico y social del país para cada período, determinadas en los diferentes niveles y con las tendencias del desarrollo científico y tecnológico mundial.</a:t>
            </a:r>
            <a:endParaRPr lang="es-AR" sz="1200" b="0" i="0" u="none" strike="noStrike" cap="none" dirty="0">
              <a:solidFill>
                <a:schemeClr val="bg2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b="1" u="none" dirty="0"/>
          </a:p>
        </p:txBody>
      </p:sp>
    </p:spTree>
    <p:extLst>
      <p:ext uri="{BB962C8B-B14F-4D97-AF65-F5344CB8AC3E}">
        <p14:creationId xmlns:p14="http://schemas.microsoft.com/office/powerpoint/2010/main" val="314410162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g3606f1c2d_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7" name="Google Shape;187;g3606f1c2d_3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AR" sz="1200" b="0" u="none" dirty="0"/>
              <a:t>Antes</a:t>
            </a:r>
            <a:r>
              <a:rPr lang="es-AR" sz="1200" b="0" u="none" baseline="0" dirty="0"/>
              <a:t> de comenzar a desarrollar el temario de la clase que nos ocupa, daremos respuesta a la siguiente interrogante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AR" sz="1200" b="0" u="none" baseline="0" dirty="0"/>
              <a:t>  </a:t>
            </a:r>
            <a:r>
              <a:rPr lang="es-AR" sz="1200" b="0" u="none" dirty="0"/>
              <a:t>¿Qué es el SPP de CTI? 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AR" sz="1200" b="0" u="none" dirty="0"/>
              <a:t> Es </a:t>
            </a:r>
            <a:r>
              <a:rPr lang="es-AR" sz="1200" b="0" i="0" u="none" strike="noStrike" kern="1200" cap="none" baseline="0" dirty="0">
                <a:solidFill>
                  <a:schemeClr val="bg2"/>
                </a:solidFill>
                <a:latin typeface="Arial"/>
                <a:ea typeface="Verdana" pitchFamily="34" charset="0"/>
                <a:cs typeface="Verdana" pitchFamily="34" charset="0"/>
                <a:sym typeface="Arial"/>
              </a:rPr>
              <a:t>a</a:t>
            </a:r>
            <a:r>
              <a:rPr lang="es-AR" sz="1200" b="0" i="0" u="none" strike="noStrike" kern="1200" cap="none" dirty="0">
                <a:solidFill>
                  <a:schemeClr val="bg2"/>
                </a:solidFill>
                <a:latin typeface="Arial"/>
                <a:ea typeface="Verdana" pitchFamily="34" charset="0"/>
                <a:cs typeface="Verdana" pitchFamily="34" charset="0"/>
                <a:sym typeface="Arial"/>
              </a:rPr>
              <a:t>quel que</a:t>
            </a:r>
            <a:r>
              <a:rPr lang="es-AR" sz="1200" b="1" i="0" u="none" strike="noStrike" kern="1200" cap="none" dirty="0">
                <a:solidFill>
                  <a:schemeClr val="bg2"/>
                </a:solidFill>
                <a:latin typeface="Arial"/>
                <a:ea typeface="Verdana" pitchFamily="34" charset="0"/>
                <a:cs typeface="Verdana" pitchFamily="34" charset="0"/>
                <a:sym typeface="Arial"/>
              </a:rPr>
              <a:t> forma parte del SCTI </a:t>
            </a:r>
            <a:r>
              <a:rPr lang="es-AR" sz="1200" b="0" i="0" u="none" strike="noStrike" kern="1200" cap="none" dirty="0">
                <a:solidFill>
                  <a:schemeClr val="bg2"/>
                </a:solidFill>
                <a:latin typeface="Arial"/>
                <a:ea typeface="Verdana" pitchFamily="34" charset="0"/>
                <a:cs typeface="Verdana" pitchFamily="34" charset="0"/>
                <a:sym typeface="Arial"/>
              </a:rPr>
              <a:t>y tiene entre sus</a:t>
            </a:r>
            <a:r>
              <a:rPr lang="es-AR" sz="1200" b="1" i="0" u="none" strike="noStrike" kern="1200" cap="none" dirty="0">
                <a:solidFill>
                  <a:schemeClr val="bg2"/>
                </a:solidFill>
                <a:latin typeface="Arial"/>
                <a:ea typeface="Verdana" pitchFamily="34" charset="0"/>
                <a:cs typeface="Verdana" pitchFamily="34" charset="0"/>
                <a:sym typeface="Arial"/>
              </a:rPr>
              <a:t> funciones:  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AR" sz="1200" b="0" i="0" u="none" strike="noStrike" kern="1200" cap="none" dirty="0">
                <a:solidFill>
                  <a:schemeClr val="bg2"/>
                </a:solidFill>
                <a:latin typeface="Arial"/>
                <a:ea typeface="Verdana" pitchFamily="34" charset="0"/>
                <a:cs typeface="Verdana" pitchFamily="34" charset="0"/>
                <a:sym typeface="Arial"/>
              </a:rPr>
              <a:t>Definir el procedimiento que establezca las </a:t>
            </a:r>
            <a:r>
              <a:rPr lang="es-AR" sz="1200" b="1" i="0" u="none" strike="noStrike" kern="1200" cap="none" dirty="0">
                <a:solidFill>
                  <a:schemeClr val="bg2"/>
                </a:solidFill>
                <a:latin typeface="Arial"/>
                <a:ea typeface="Verdana" pitchFamily="34" charset="0"/>
                <a:cs typeface="Verdana" pitchFamily="34" charset="0"/>
                <a:sym typeface="Arial"/>
              </a:rPr>
              <a:t>prioridades</a:t>
            </a:r>
            <a:r>
              <a:rPr lang="es-AR" sz="1200" b="0" i="0" u="none" strike="noStrike" kern="1200" cap="none" dirty="0">
                <a:solidFill>
                  <a:schemeClr val="bg2"/>
                </a:solidFill>
                <a:latin typeface="Arial"/>
                <a:ea typeface="Verdana" pitchFamily="34" charset="0"/>
                <a:cs typeface="Verdana" pitchFamily="34" charset="0"/>
                <a:sym typeface="Arial"/>
              </a:rPr>
              <a:t>  de Ciencia, Tecnología e Innovación (CTI) y que ellas se correspondan plenamente con las </a:t>
            </a:r>
            <a:r>
              <a:rPr lang="es-AR" sz="1200" b="1" i="0" u="none" strike="noStrike" kern="1200" cap="none" dirty="0">
                <a:solidFill>
                  <a:schemeClr val="bg2"/>
                </a:solidFill>
                <a:latin typeface="Arial"/>
                <a:ea typeface="Verdana" pitchFamily="34" charset="0"/>
                <a:cs typeface="Verdana" pitchFamily="34" charset="0"/>
                <a:sym typeface="Arial"/>
              </a:rPr>
              <a:t>estrategias</a:t>
            </a:r>
            <a:r>
              <a:rPr lang="es-AR" sz="1200" b="0" i="0" u="none" strike="noStrike" kern="1200" cap="none" dirty="0">
                <a:solidFill>
                  <a:schemeClr val="bg2"/>
                </a:solidFill>
                <a:latin typeface="Arial"/>
                <a:ea typeface="Verdana" pitchFamily="34" charset="0"/>
                <a:cs typeface="Verdana" pitchFamily="34" charset="0"/>
                <a:sym typeface="Arial"/>
              </a:rPr>
              <a:t> y prioridades  del desarrollo económico y social del país para cada período, determinadas en los diferentes niveles y con las tendencias del desarrollo científico y tecnológico mundial.</a:t>
            </a:r>
            <a:endParaRPr lang="es-AR" sz="1200" b="0" i="0" u="none" strike="noStrike" cap="none" dirty="0">
              <a:solidFill>
                <a:schemeClr val="bg2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b="1" u="none" dirty="0"/>
          </a:p>
        </p:txBody>
      </p:sp>
    </p:spTree>
    <p:extLst>
      <p:ext uri="{BB962C8B-B14F-4D97-AF65-F5344CB8AC3E}">
        <p14:creationId xmlns:p14="http://schemas.microsoft.com/office/powerpoint/2010/main" val="22482037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B49B862-0C46-5AB4-995C-1CD8A09F3B6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A09AC1CD-FAF2-8B43-4FAF-84AF52EB03A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664A429-735B-B770-DDC5-B4E6DD4298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7A0F0F-08EB-4E0E-A56C-B90A5D4F56D7}" type="datetimeFigureOut">
              <a:rPr lang="es-ES" smtClean="0"/>
              <a:t>03/04/2025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AA9EABB-5734-222D-33DA-0B2A567AC3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AF38C40-2E48-9604-D6FE-E3B80A4133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0B108-C21C-4F4D-84CC-FA33376A309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088199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0E1A442-77DF-33AE-48A2-212C96608D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946D5196-BAC1-364B-D9AC-177F8CCC88F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8DAFF3C-A2C5-C9DC-0C14-B90DBA11CA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7A0F0F-08EB-4E0E-A56C-B90A5D4F56D7}" type="datetimeFigureOut">
              <a:rPr lang="es-ES" smtClean="0"/>
              <a:t>03/04/2025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047A2EE-EE36-04CE-3502-6569D4BC9D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33021A4-729B-EB2D-9C95-759FD55AEF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0B108-C21C-4F4D-84CC-FA33376A309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671193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859DE89D-5536-F75D-3B56-B7C5C785F0A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F7EF3D62-5E0A-A2EE-895F-61CCCD3E9BD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2C28517B-CC0C-717C-0D8E-7831FAA7A5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7A0F0F-08EB-4E0E-A56C-B90A5D4F56D7}" type="datetimeFigureOut">
              <a:rPr lang="es-ES" smtClean="0"/>
              <a:t>03/04/2025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7DF34EA-0C36-F326-A0F2-8DA2F4AE08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75C131F-4C51-077E-3DDF-CD2457DC44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0B108-C21C-4F4D-84CC-FA33376A309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5168665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2 columns" type="twoColTx">
  <p:cSld name="Title + 2 columns"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2" name="Google Shape;82;p6"/>
          <p:cNvGrpSpPr/>
          <p:nvPr/>
        </p:nvGrpSpPr>
        <p:grpSpPr>
          <a:xfrm>
            <a:off x="-6" y="54"/>
            <a:ext cx="9429907" cy="1769753"/>
            <a:chOff x="-4" y="40"/>
            <a:chExt cx="7072430" cy="1327315"/>
          </a:xfrm>
        </p:grpSpPr>
        <p:sp>
          <p:nvSpPr>
            <p:cNvPr id="83" name="Google Shape;83;p6"/>
            <p:cNvSpPr/>
            <p:nvPr/>
          </p:nvSpPr>
          <p:spPr>
            <a:xfrm>
              <a:off x="6292649" y="126425"/>
              <a:ext cx="779700" cy="259800"/>
            </a:xfrm>
            <a:prstGeom prst="triangle">
              <a:avLst>
                <a:gd name="adj" fmla="val 32425"/>
              </a:avLst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latin typeface="Arvo"/>
                <a:ea typeface="Arvo"/>
                <a:cs typeface="Arvo"/>
                <a:sym typeface="Arvo"/>
              </a:endParaRPr>
            </a:p>
          </p:txBody>
        </p:sp>
        <p:grpSp>
          <p:nvGrpSpPr>
            <p:cNvPr id="84" name="Google Shape;84;p6"/>
            <p:cNvGrpSpPr/>
            <p:nvPr/>
          </p:nvGrpSpPr>
          <p:grpSpPr>
            <a:xfrm rot="10800000" flipH="1">
              <a:off x="3" y="40"/>
              <a:ext cx="6756168" cy="1327315"/>
              <a:chOff x="-2168138" y="330075"/>
              <a:chExt cx="8650663" cy="1699506"/>
            </a:xfrm>
          </p:grpSpPr>
          <p:sp>
            <p:nvSpPr>
              <p:cNvPr id="85" name="Google Shape;85;p6"/>
              <p:cNvSpPr/>
              <p:nvPr/>
            </p:nvSpPr>
            <p:spPr>
              <a:xfrm>
                <a:off x="-2168138" y="330081"/>
                <a:ext cx="6958200" cy="1699500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>
                  <a:latin typeface="Arvo"/>
                  <a:ea typeface="Arvo"/>
                  <a:cs typeface="Arvo"/>
                  <a:sym typeface="Arvo"/>
                </a:endParaRPr>
              </a:p>
            </p:txBody>
          </p:sp>
          <p:sp>
            <p:nvSpPr>
              <p:cNvPr id="86" name="Google Shape;86;p6"/>
              <p:cNvSpPr/>
              <p:nvPr/>
            </p:nvSpPr>
            <p:spPr>
              <a:xfrm>
                <a:off x="4783025" y="330075"/>
                <a:ext cx="1699500" cy="1699500"/>
              </a:xfrm>
              <a:prstGeom prst="rtTriangle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>
                  <a:latin typeface="Arvo"/>
                  <a:ea typeface="Arvo"/>
                  <a:cs typeface="Arvo"/>
                  <a:sym typeface="Arvo"/>
                </a:endParaRPr>
              </a:p>
            </p:txBody>
          </p:sp>
        </p:grpSp>
        <p:grpSp>
          <p:nvGrpSpPr>
            <p:cNvPr id="87" name="Google Shape;87;p6"/>
            <p:cNvGrpSpPr/>
            <p:nvPr/>
          </p:nvGrpSpPr>
          <p:grpSpPr>
            <a:xfrm rot="10800000" flipH="1">
              <a:off x="-4" y="381007"/>
              <a:ext cx="7072430" cy="771744"/>
              <a:chOff x="-9092084" y="330075"/>
              <a:chExt cx="15574609" cy="1699501"/>
            </a:xfrm>
          </p:grpSpPr>
          <p:sp>
            <p:nvSpPr>
              <p:cNvPr id="88" name="Google Shape;88;p6"/>
              <p:cNvSpPr/>
              <p:nvPr/>
            </p:nvSpPr>
            <p:spPr>
              <a:xfrm>
                <a:off x="-9092084" y="330076"/>
                <a:ext cx="13882200" cy="1699500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>
                  <a:latin typeface="Arvo"/>
                  <a:ea typeface="Arvo"/>
                  <a:cs typeface="Arvo"/>
                  <a:sym typeface="Arvo"/>
                </a:endParaRPr>
              </a:p>
            </p:txBody>
          </p:sp>
          <p:sp>
            <p:nvSpPr>
              <p:cNvPr id="89" name="Google Shape;89;p6"/>
              <p:cNvSpPr/>
              <p:nvPr/>
            </p:nvSpPr>
            <p:spPr>
              <a:xfrm>
                <a:off x="4783025" y="330075"/>
                <a:ext cx="1699500" cy="1699500"/>
              </a:xfrm>
              <a:prstGeom prst="rtTriangle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>
                  <a:latin typeface="Arvo"/>
                  <a:ea typeface="Arvo"/>
                  <a:cs typeface="Arvo"/>
                  <a:sym typeface="Arvo"/>
                </a:endParaRPr>
              </a:p>
            </p:txBody>
          </p:sp>
        </p:grpSp>
      </p:grpSp>
      <p:grpSp>
        <p:nvGrpSpPr>
          <p:cNvPr id="90" name="Google Shape;90;p6"/>
          <p:cNvGrpSpPr/>
          <p:nvPr/>
        </p:nvGrpSpPr>
        <p:grpSpPr>
          <a:xfrm>
            <a:off x="9262456" y="5963632"/>
            <a:ext cx="2937107" cy="894393"/>
            <a:chOff x="5575242" y="4472723"/>
            <a:chExt cx="2202830" cy="670795"/>
          </a:xfrm>
        </p:grpSpPr>
        <p:sp>
          <p:nvSpPr>
            <p:cNvPr id="91" name="Google Shape;91;p6"/>
            <p:cNvSpPr/>
            <p:nvPr/>
          </p:nvSpPr>
          <p:spPr>
            <a:xfrm rot="10800000">
              <a:off x="5575242" y="4948334"/>
              <a:ext cx="394200" cy="131400"/>
            </a:xfrm>
            <a:prstGeom prst="triangle">
              <a:avLst>
                <a:gd name="adj" fmla="val 32425"/>
              </a:avLst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grpSp>
          <p:nvGrpSpPr>
            <p:cNvPr id="92" name="Google Shape;92;p6"/>
            <p:cNvGrpSpPr/>
            <p:nvPr/>
          </p:nvGrpSpPr>
          <p:grpSpPr>
            <a:xfrm flipH="1">
              <a:off x="5734850" y="4472723"/>
              <a:ext cx="2040837" cy="670795"/>
              <a:chOff x="1297954" y="330075"/>
              <a:chExt cx="5169293" cy="1699506"/>
            </a:xfrm>
          </p:grpSpPr>
          <p:sp>
            <p:nvSpPr>
              <p:cNvPr id="93" name="Google Shape;93;p6"/>
              <p:cNvSpPr/>
              <p:nvPr/>
            </p:nvSpPr>
            <p:spPr>
              <a:xfrm>
                <a:off x="1297954" y="330081"/>
                <a:ext cx="3476700" cy="1699500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94" name="Google Shape;94;p6"/>
              <p:cNvSpPr/>
              <p:nvPr/>
            </p:nvSpPr>
            <p:spPr>
              <a:xfrm>
                <a:off x="4767747" y="330075"/>
                <a:ext cx="1699500" cy="1699500"/>
              </a:xfrm>
              <a:prstGeom prst="rtTriangle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</p:grpSp>
        <p:grpSp>
          <p:nvGrpSpPr>
            <p:cNvPr id="95" name="Google Shape;95;p6"/>
            <p:cNvGrpSpPr/>
            <p:nvPr/>
          </p:nvGrpSpPr>
          <p:grpSpPr>
            <a:xfrm flipH="1">
              <a:off x="5578209" y="4646738"/>
              <a:ext cx="2199863" cy="304563"/>
              <a:chOff x="-5827153" y="330075"/>
              <a:chExt cx="12276019" cy="1699569"/>
            </a:xfrm>
          </p:grpSpPr>
          <p:sp>
            <p:nvSpPr>
              <p:cNvPr id="96" name="Google Shape;96;p6"/>
              <p:cNvSpPr/>
              <p:nvPr/>
            </p:nvSpPr>
            <p:spPr>
              <a:xfrm>
                <a:off x="-5827153" y="330144"/>
                <a:ext cx="10612200" cy="1699500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97" name="Google Shape;97;p6"/>
              <p:cNvSpPr/>
              <p:nvPr/>
            </p:nvSpPr>
            <p:spPr>
              <a:xfrm>
                <a:off x="4749366" y="330075"/>
                <a:ext cx="1699500" cy="1699500"/>
              </a:xfrm>
              <a:prstGeom prst="rtTriangle">
                <a:avLst/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</p:grpSp>
      </p:grpSp>
      <p:sp>
        <p:nvSpPr>
          <p:cNvPr id="98" name="Google Shape;98;p6"/>
          <p:cNvSpPr txBox="1">
            <a:spLocks noGrp="1"/>
          </p:cNvSpPr>
          <p:nvPr>
            <p:ph type="title"/>
          </p:nvPr>
        </p:nvSpPr>
        <p:spPr>
          <a:xfrm>
            <a:off x="1085700" y="523433"/>
            <a:ext cx="7011200" cy="1021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9pPr>
          </a:lstStyle>
          <a:p>
            <a:endParaRPr/>
          </a:p>
        </p:txBody>
      </p:sp>
      <p:sp>
        <p:nvSpPr>
          <p:cNvPr id="99" name="Google Shape;99;p6"/>
          <p:cNvSpPr txBox="1">
            <a:spLocks noGrp="1"/>
          </p:cNvSpPr>
          <p:nvPr>
            <p:ph type="body" idx="1"/>
          </p:nvPr>
        </p:nvSpPr>
        <p:spPr>
          <a:xfrm>
            <a:off x="1085700" y="2050651"/>
            <a:ext cx="4504400" cy="3632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74121">
              <a:spcBef>
                <a:spcPts val="800"/>
              </a:spcBef>
              <a:spcAft>
                <a:spcPts val="0"/>
              </a:spcAft>
              <a:buSzPts val="2000"/>
              <a:buChar char="▰"/>
              <a:defRPr sz="2667"/>
            </a:lvl1pPr>
            <a:lvl2pPr marL="1219170" lvl="1" indent="-474121">
              <a:spcBef>
                <a:spcPts val="1333"/>
              </a:spcBef>
              <a:spcAft>
                <a:spcPts val="0"/>
              </a:spcAft>
              <a:buSzPts val="2000"/>
              <a:buChar char="▻"/>
              <a:defRPr sz="2667"/>
            </a:lvl2pPr>
            <a:lvl3pPr marL="1828754" lvl="2" indent="-474121">
              <a:spcBef>
                <a:spcPts val="1333"/>
              </a:spcBef>
              <a:spcAft>
                <a:spcPts val="0"/>
              </a:spcAft>
              <a:buSzPts val="2000"/>
              <a:buChar char="▻"/>
              <a:defRPr sz="2667"/>
            </a:lvl3pPr>
            <a:lvl4pPr marL="2438339" lvl="3" indent="-474121">
              <a:spcBef>
                <a:spcPts val="1333"/>
              </a:spcBef>
              <a:spcAft>
                <a:spcPts val="0"/>
              </a:spcAft>
              <a:buSzPts val="2000"/>
              <a:buChar char="▻"/>
              <a:defRPr sz="2667"/>
            </a:lvl4pPr>
            <a:lvl5pPr marL="3047924" lvl="4" indent="-474121">
              <a:spcBef>
                <a:spcPts val="1333"/>
              </a:spcBef>
              <a:spcAft>
                <a:spcPts val="0"/>
              </a:spcAft>
              <a:buSzPts val="2000"/>
              <a:buChar char="▻"/>
              <a:defRPr sz="2667"/>
            </a:lvl5pPr>
            <a:lvl6pPr marL="3657509" lvl="5" indent="-474121">
              <a:spcBef>
                <a:spcPts val="1333"/>
              </a:spcBef>
              <a:spcAft>
                <a:spcPts val="0"/>
              </a:spcAft>
              <a:buSzPts val="2000"/>
              <a:buChar char="▻"/>
              <a:defRPr sz="2667"/>
            </a:lvl6pPr>
            <a:lvl7pPr marL="4267093" lvl="6" indent="-474121">
              <a:spcBef>
                <a:spcPts val="1333"/>
              </a:spcBef>
              <a:spcAft>
                <a:spcPts val="0"/>
              </a:spcAft>
              <a:buSzPts val="2000"/>
              <a:buChar char="▻"/>
              <a:defRPr sz="2667"/>
            </a:lvl7pPr>
            <a:lvl8pPr marL="4876678" lvl="7" indent="-474121">
              <a:spcBef>
                <a:spcPts val="1333"/>
              </a:spcBef>
              <a:spcAft>
                <a:spcPts val="0"/>
              </a:spcAft>
              <a:buSzPts val="2000"/>
              <a:buChar char="▻"/>
              <a:defRPr sz="2667"/>
            </a:lvl8pPr>
            <a:lvl9pPr marL="5486263" lvl="8" indent="-474121">
              <a:spcBef>
                <a:spcPts val="1333"/>
              </a:spcBef>
              <a:spcAft>
                <a:spcPts val="1333"/>
              </a:spcAft>
              <a:buSzPts val="2000"/>
              <a:buChar char="▻"/>
              <a:defRPr sz="2667"/>
            </a:lvl9pPr>
          </a:lstStyle>
          <a:p>
            <a:endParaRPr/>
          </a:p>
        </p:txBody>
      </p:sp>
      <p:sp>
        <p:nvSpPr>
          <p:cNvPr id="100" name="Google Shape;100;p6"/>
          <p:cNvSpPr txBox="1">
            <a:spLocks noGrp="1"/>
          </p:cNvSpPr>
          <p:nvPr>
            <p:ph type="body" idx="2"/>
          </p:nvPr>
        </p:nvSpPr>
        <p:spPr>
          <a:xfrm>
            <a:off x="5861497" y="2050651"/>
            <a:ext cx="4504400" cy="3632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74121">
              <a:spcBef>
                <a:spcPts val="800"/>
              </a:spcBef>
              <a:spcAft>
                <a:spcPts val="0"/>
              </a:spcAft>
              <a:buSzPts val="2000"/>
              <a:buChar char="▰"/>
              <a:defRPr sz="2667"/>
            </a:lvl1pPr>
            <a:lvl2pPr marL="1219170" lvl="1" indent="-474121">
              <a:spcBef>
                <a:spcPts val="1333"/>
              </a:spcBef>
              <a:spcAft>
                <a:spcPts val="0"/>
              </a:spcAft>
              <a:buSzPts val="2000"/>
              <a:buChar char="▻"/>
              <a:defRPr sz="2667"/>
            </a:lvl2pPr>
            <a:lvl3pPr marL="1828754" lvl="2" indent="-474121">
              <a:spcBef>
                <a:spcPts val="1333"/>
              </a:spcBef>
              <a:spcAft>
                <a:spcPts val="0"/>
              </a:spcAft>
              <a:buSzPts val="2000"/>
              <a:buChar char="▻"/>
              <a:defRPr sz="2667"/>
            </a:lvl3pPr>
            <a:lvl4pPr marL="2438339" lvl="3" indent="-474121">
              <a:spcBef>
                <a:spcPts val="1333"/>
              </a:spcBef>
              <a:spcAft>
                <a:spcPts val="0"/>
              </a:spcAft>
              <a:buSzPts val="2000"/>
              <a:buChar char="▻"/>
              <a:defRPr sz="2667"/>
            </a:lvl4pPr>
            <a:lvl5pPr marL="3047924" lvl="4" indent="-474121">
              <a:spcBef>
                <a:spcPts val="1333"/>
              </a:spcBef>
              <a:spcAft>
                <a:spcPts val="0"/>
              </a:spcAft>
              <a:buSzPts val="2000"/>
              <a:buChar char="▻"/>
              <a:defRPr sz="2667"/>
            </a:lvl5pPr>
            <a:lvl6pPr marL="3657509" lvl="5" indent="-474121">
              <a:spcBef>
                <a:spcPts val="1333"/>
              </a:spcBef>
              <a:spcAft>
                <a:spcPts val="0"/>
              </a:spcAft>
              <a:buSzPts val="2000"/>
              <a:buChar char="▻"/>
              <a:defRPr sz="2667"/>
            </a:lvl6pPr>
            <a:lvl7pPr marL="4267093" lvl="6" indent="-474121">
              <a:spcBef>
                <a:spcPts val="1333"/>
              </a:spcBef>
              <a:spcAft>
                <a:spcPts val="0"/>
              </a:spcAft>
              <a:buSzPts val="2000"/>
              <a:buChar char="▻"/>
              <a:defRPr sz="2667"/>
            </a:lvl7pPr>
            <a:lvl8pPr marL="4876678" lvl="7" indent="-474121">
              <a:spcBef>
                <a:spcPts val="1333"/>
              </a:spcBef>
              <a:spcAft>
                <a:spcPts val="0"/>
              </a:spcAft>
              <a:buSzPts val="2000"/>
              <a:buChar char="▻"/>
              <a:defRPr sz="2667"/>
            </a:lvl8pPr>
            <a:lvl9pPr marL="5486263" lvl="8" indent="-474121">
              <a:spcBef>
                <a:spcPts val="1333"/>
              </a:spcBef>
              <a:spcAft>
                <a:spcPts val="1333"/>
              </a:spcAft>
              <a:buSzPts val="2000"/>
              <a:buChar char="▻"/>
              <a:defRPr sz="2667"/>
            </a:lvl9pPr>
          </a:lstStyle>
          <a:p>
            <a:endParaRPr/>
          </a:p>
        </p:txBody>
      </p:sp>
      <p:sp>
        <p:nvSpPr>
          <p:cNvPr id="101" name="Google Shape;101;p6"/>
          <p:cNvSpPr txBox="1">
            <a:spLocks noGrp="1"/>
          </p:cNvSpPr>
          <p:nvPr>
            <p:ph type="sldNum" idx="12"/>
          </p:nvPr>
        </p:nvSpPr>
        <p:spPr>
          <a:xfrm>
            <a:off x="10157333" y="6182000"/>
            <a:ext cx="1983200" cy="42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009473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9E2CB94-1B5C-E263-0284-003154A119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DA6B238-0A0E-E0AC-799F-7AB5D98A7F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148AC4E-B873-AC03-99E1-5B1C202625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7A0F0F-08EB-4E0E-A56C-B90A5D4F56D7}" type="datetimeFigureOut">
              <a:rPr lang="es-ES" smtClean="0"/>
              <a:t>03/04/2025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178D5E1-B93D-6AA9-E5DE-11D7E01B2F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FD304C0-7D0C-F581-9E1C-036660EB32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0B108-C21C-4F4D-84CC-FA33376A309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786562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CFD24D7-A92A-8881-3D29-1667E3B03E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B01BDD84-83CE-EE7A-E0BA-986415E7F8A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23C1A0C-6247-6C5B-19AC-E2957D3748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7A0F0F-08EB-4E0E-A56C-B90A5D4F56D7}" type="datetimeFigureOut">
              <a:rPr lang="es-ES" smtClean="0"/>
              <a:t>03/04/2025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71E82CB-FDB3-D74C-1001-7389FC9387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28AC71E-71AF-2D41-C058-8534FFC77D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0B108-C21C-4F4D-84CC-FA33376A309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822348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8B2BBB8-CF9E-86D0-5878-EC59DD8544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F507D8B-266D-B4F0-07DF-275F52E9E79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35E84657-8A56-2B9B-C9C1-2101424A1F8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7CDBCD5B-6EA9-B848-3792-F3D04175B4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7A0F0F-08EB-4E0E-A56C-B90A5D4F56D7}" type="datetimeFigureOut">
              <a:rPr lang="es-ES" smtClean="0"/>
              <a:t>03/04/2025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B9BB1327-4C5E-A71D-49C8-9A9E418BAC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3011F2A6-3B65-7FFE-C854-1953038E46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0B108-C21C-4F4D-84CC-FA33376A309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305622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1D2DEB4-2532-27EE-85FC-D8FBFC97A3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749210A6-BD4C-44C1-2F4A-BDDC06F0AD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C69454D1-DDAD-AD7E-997D-1C07C2FBF00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C3DE2F24-D8F8-95C5-BAF6-4DF7727C422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20680273-1DED-5D09-6174-16FF5BCC1CD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D1248701-6C31-E140-471E-05FF54F8FD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7A0F0F-08EB-4E0E-A56C-B90A5D4F56D7}" type="datetimeFigureOut">
              <a:rPr lang="es-ES" smtClean="0"/>
              <a:t>03/04/2025</a:t>
            </a:fld>
            <a:endParaRPr lang="es-ES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4EC8389D-A217-FFE8-0910-49F50D2613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93C8958A-0C0B-7345-A7D3-16BA8E0C03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0B108-C21C-4F4D-84CC-FA33376A309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120946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56DD204-2FB8-823D-929C-FEFD0B287B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5C272601-245B-2098-487E-3810A5CADC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7A0F0F-08EB-4E0E-A56C-B90A5D4F56D7}" type="datetimeFigureOut">
              <a:rPr lang="es-ES" smtClean="0"/>
              <a:t>03/04/2025</a:t>
            </a:fld>
            <a:endParaRPr lang="es-E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FC01B327-499E-7B7D-2411-864E480EB8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8A18EF59-81B2-4B4A-6154-A77E6F5953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0B108-C21C-4F4D-84CC-FA33376A309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278799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24011B37-DAA5-CA68-21EE-C3C664409F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7A0F0F-08EB-4E0E-A56C-B90A5D4F56D7}" type="datetimeFigureOut">
              <a:rPr lang="es-ES" smtClean="0"/>
              <a:t>03/04/2025</a:t>
            </a:fld>
            <a:endParaRPr lang="es-ES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4772078D-6622-5E3C-B892-F461933F2F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13309B3E-BA02-614E-A2D2-D950E66EEB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0B108-C21C-4F4D-84CC-FA33376A309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969235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C25638A-F7BA-ABC9-DFF8-507E2B28F3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AD9E9DA-54B6-A96D-020C-9090A98599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33394686-82E2-CBDD-4155-4DBC0BC466E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5144EFBD-C1D0-0B08-525A-9606DF9189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7A0F0F-08EB-4E0E-A56C-B90A5D4F56D7}" type="datetimeFigureOut">
              <a:rPr lang="es-ES" smtClean="0"/>
              <a:t>03/04/2025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94BEEFFE-26C3-FD46-D658-376AADB4BA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7B5BE163-2B53-C91F-515D-BCE084FAC1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0B108-C21C-4F4D-84CC-FA33376A309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318262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2560217-20E0-BF15-1C5C-56543E4FF7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78EE3A2E-0129-BA62-5843-DFE642D2138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06DFA175-0194-941E-B668-FFA1E801459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DFC04AA4-2094-53D6-250D-59E3B904C3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7A0F0F-08EB-4E0E-A56C-B90A5D4F56D7}" type="datetimeFigureOut">
              <a:rPr lang="es-ES" smtClean="0"/>
              <a:t>03/04/2025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9C21D529-8D6F-13F0-21DE-EC39F8551B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9A5BA5B9-FA42-0D8F-7A88-A91BBBDA45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0B108-C21C-4F4D-84CC-FA33376A309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401880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44343CED-E679-334F-1E11-179A44AB80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6A0AEC0F-BF51-6511-2CDA-2CD49537701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E6AA53E-580D-A20A-43B1-E55BB487568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7A0F0F-08EB-4E0E-A56C-B90A5D4F56D7}" type="datetimeFigureOut">
              <a:rPr lang="es-ES" smtClean="0"/>
              <a:t>03/04/2025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AE10188-6C98-AB77-26A1-BAA55124035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AB78AE9-BE66-1BA9-55C5-3899F44F3BD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20B108-C21C-4F4D-84CC-FA33376A309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785601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b="1" dirty="0">
                <a:solidFill>
                  <a:schemeClr val="accent1">
                    <a:lumMod val="50000"/>
                  </a:schemeClr>
                </a:solidFill>
              </a:rPr>
              <a:t>  </a:t>
            </a: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7F8998C1-A31C-E526-D40F-12A47B51E400}"/>
              </a:ext>
            </a:extLst>
          </p:cNvPr>
          <p:cNvSpPr txBox="1"/>
          <p:nvPr/>
        </p:nvSpPr>
        <p:spPr>
          <a:xfrm>
            <a:off x="186267" y="1913471"/>
            <a:ext cx="11929194" cy="48090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2400" b="0" i="0" u="none" strike="noStrike" kern="100" cap="none" spc="0" normalizeH="0" baseline="0" noProof="0" dirty="0">
                <a:ln>
                  <a:noFill/>
                </a:ln>
                <a:solidFill>
                  <a:srgbClr val="4472C4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Calibri" panose="020F0502020204030204" pitchFamily="34" charset="0"/>
                <a:cs typeface="Times New Roman" panose="02020603050405020304" pitchFamily="18" charset="0"/>
              </a:rPr>
              <a:t>Faculta de Ciencias médicas Miguel Enríquez</a:t>
            </a:r>
            <a:endParaRPr kumimoji="0" lang="es-CU" sz="2400" b="0" i="0" u="none" strike="noStrike" kern="100" cap="none" spc="0" normalizeH="0" baseline="0" noProof="0" dirty="0">
              <a:ln>
                <a:noFill/>
              </a:ln>
              <a:solidFill>
                <a:srgbClr val="4472C4">
                  <a:lumMod val="50000"/>
                </a:srgbClr>
              </a:solidFill>
              <a:effectLst/>
              <a:uLnTx/>
              <a:uFillTx/>
              <a:latin typeface="Calibri" panose="020F0502020204030204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2400" b="0" i="0" u="none" strike="noStrike" kern="100" cap="none" spc="0" normalizeH="0" baseline="0" noProof="0" dirty="0">
                <a:ln>
                  <a:noFill/>
                </a:ln>
                <a:solidFill>
                  <a:srgbClr val="4472C4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Calibri" panose="020F0502020204030204" pitchFamily="34" charset="0"/>
                <a:cs typeface="Times New Roman" panose="02020603050405020304" pitchFamily="18" charset="0"/>
              </a:rPr>
              <a:t>Laboratorio Central de Líquido Cefalorraquídeo (LABCEL)</a:t>
            </a:r>
            <a:endParaRPr kumimoji="0" lang="es-CU" sz="2400" b="0" i="0" u="none" strike="noStrike" kern="100" cap="none" spc="0" normalizeH="0" baseline="0" noProof="0" dirty="0">
              <a:ln>
                <a:noFill/>
              </a:ln>
              <a:solidFill>
                <a:srgbClr val="4472C4">
                  <a:lumMod val="50000"/>
                </a:srgbClr>
              </a:solidFill>
              <a:effectLst/>
              <a:uLnTx/>
              <a:uFillTx/>
              <a:latin typeface="Calibri" panose="020F0502020204030204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endParaRPr kumimoji="0" lang="es-ES" sz="1800" b="1" i="0" u="none" strike="noStrike" kern="100" cap="none" spc="0" normalizeH="0" baseline="0" noProof="0" dirty="0">
              <a:ln>
                <a:noFill/>
              </a:ln>
              <a:solidFill>
                <a:srgbClr val="4472C4">
                  <a:lumMod val="50000"/>
                </a:srgbClr>
              </a:solidFill>
              <a:effectLst/>
              <a:uLnTx/>
              <a:uFillTx/>
              <a:latin typeface="Calibri" panose="020F0502020204030204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2800" b="1" i="0" u="none" strike="noStrike" kern="100" cap="none" spc="0" normalizeH="0" baseline="0" noProof="0" dirty="0">
                <a:ln>
                  <a:noFill/>
                </a:ln>
                <a:solidFill>
                  <a:srgbClr val="4472C4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Calibri" panose="020F0502020204030204" pitchFamily="34" charset="0"/>
                <a:cs typeface="Times New Roman" panose="02020603050405020304" pitchFamily="18" charset="0"/>
              </a:rPr>
              <a:t>Diseño y Evaluación de un Modelo de Aula Virtual para la Docencia en Salud</a:t>
            </a:r>
          </a:p>
          <a:p>
            <a:pPr marL="0" marR="0" lvl="0" indent="0" algn="ctr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00" cap="none" spc="0" normalizeH="0" baseline="0" noProof="0" dirty="0">
              <a:ln>
                <a:noFill/>
              </a:ln>
              <a:solidFill>
                <a:srgbClr val="4472C4">
                  <a:lumMod val="50000"/>
                </a:srgbClr>
              </a:solidFill>
              <a:effectLst/>
              <a:uLnTx/>
              <a:uFillTx/>
              <a:latin typeface="Calibri" panose="020F0502020204030204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2000" b="0" i="0" u="none" strike="noStrike" kern="100" cap="none" spc="0" normalizeH="0" baseline="0" noProof="0" dirty="0">
                <a:ln>
                  <a:noFill/>
                </a:ln>
                <a:solidFill>
                  <a:srgbClr val="4472C4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Calibri" panose="020F0502020204030204" pitchFamily="34" charset="0"/>
                <a:cs typeface="Times New Roman" panose="02020603050405020304" pitchFamily="18" charset="0"/>
              </a:rPr>
              <a:t>Dr. José pedro Martínez Larrarte</a:t>
            </a:r>
            <a:endParaRPr kumimoji="0" lang="es-CU" sz="2000" b="0" i="0" u="none" strike="noStrike" kern="100" cap="none" spc="0" normalizeH="0" baseline="0" noProof="0" dirty="0">
              <a:ln>
                <a:noFill/>
              </a:ln>
              <a:solidFill>
                <a:srgbClr val="4472C4">
                  <a:lumMod val="50000"/>
                </a:srgbClr>
              </a:solidFill>
              <a:effectLst/>
              <a:uLnTx/>
              <a:uFillTx/>
              <a:latin typeface="Calibri" panose="020F0502020204030204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2000" b="0" i="0" u="none" strike="noStrike" kern="100" cap="none" spc="0" normalizeH="0" baseline="0" noProof="0" dirty="0">
                <a:ln>
                  <a:noFill/>
                </a:ln>
                <a:solidFill>
                  <a:srgbClr val="4472C4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Calibri" panose="020F0502020204030204" pitchFamily="34" charset="0"/>
                <a:cs typeface="Times New Roman" panose="02020603050405020304" pitchFamily="18" charset="0"/>
              </a:rPr>
              <a:t>Dra. Silvia María pozo Abreu</a:t>
            </a:r>
            <a:endParaRPr kumimoji="0" lang="es-CU" sz="2000" b="0" i="0" u="none" strike="noStrike" kern="100" cap="none" spc="0" normalizeH="0" baseline="0" noProof="0" dirty="0">
              <a:ln>
                <a:noFill/>
              </a:ln>
              <a:solidFill>
                <a:srgbClr val="4472C4">
                  <a:lumMod val="50000"/>
                </a:srgbClr>
              </a:solidFill>
              <a:effectLst/>
              <a:uLnTx/>
              <a:uFillTx/>
              <a:latin typeface="Calibri" panose="020F0502020204030204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2000" b="0" i="0" u="none" strike="noStrike" kern="100" cap="none" spc="0" normalizeH="0" baseline="0" noProof="0" dirty="0">
                <a:ln>
                  <a:noFill/>
                </a:ln>
                <a:solidFill>
                  <a:srgbClr val="4472C4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Calibri" panose="020F0502020204030204" pitchFamily="34" charset="0"/>
                <a:cs typeface="Times New Roman" panose="02020603050405020304" pitchFamily="18" charset="0"/>
              </a:rPr>
              <a:t>Dra. Eneida Barrios Lamoth</a:t>
            </a:r>
            <a:endParaRPr kumimoji="0" lang="es-CU" sz="2000" b="0" i="0" u="none" strike="noStrike" kern="100" cap="none" spc="0" normalizeH="0" baseline="0" noProof="0" dirty="0">
              <a:ln>
                <a:noFill/>
              </a:ln>
              <a:solidFill>
                <a:srgbClr val="4472C4">
                  <a:lumMod val="50000"/>
                </a:srgbClr>
              </a:solidFill>
              <a:effectLst/>
              <a:uLnTx/>
              <a:uFillTx/>
              <a:latin typeface="Calibri" panose="020F0502020204030204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2000" b="0" i="0" u="none" strike="noStrike" kern="100" cap="none" spc="0" normalizeH="0" baseline="0" noProof="0" dirty="0">
                <a:ln>
                  <a:noFill/>
                </a:ln>
                <a:solidFill>
                  <a:srgbClr val="4472C4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Calibri" panose="020F0502020204030204" pitchFamily="34" charset="0"/>
                <a:cs typeface="Times New Roman" panose="02020603050405020304" pitchFamily="18" charset="0"/>
              </a:rPr>
              <a:t>Lic. Ismenia Fernández Hernández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2000" b="0" i="0" u="none" strike="noStrike" kern="100" cap="none" spc="0" normalizeH="0" baseline="0" noProof="0" dirty="0">
                <a:ln>
                  <a:noFill/>
                </a:ln>
                <a:solidFill>
                  <a:srgbClr val="4472C4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Calibri" panose="020F0502020204030204" pitchFamily="34" charset="0"/>
                <a:cs typeface="Times New Roman" panose="02020603050405020304" pitchFamily="18" charset="0"/>
              </a:rPr>
              <a:t>Dra. María Elena Corrales Vázquez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2000" b="0" i="0" u="none" strike="noStrike" kern="100" cap="none" spc="0" normalizeH="0" baseline="0" noProof="0" dirty="0">
                <a:ln>
                  <a:noFill/>
                </a:ln>
                <a:solidFill>
                  <a:srgbClr val="4472C4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Calibri" panose="020F0502020204030204" pitchFamily="34" charset="0"/>
                <a:cs typeface="Times New Roman" panose="02020603050405020304" pitchFamily="18" charset="0"/>
              </a:rPr>
              <a:t>Dr. C. Alejandro Isidoro Solernou Mesa</a:t>
            </a:r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271D5231-9FFD-0C1D-C78C-D44FDA2069B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03562" y="523432"/>
            <a:ext cx="7116265" cy="1021599"/>
          </a:xfrm>
          <a:prstGeom prst="rect">
            <a:avLst/>
          </a:prstGeom>
        </p:spPr>
      </p:pic>
      <p:sp>
        <p:nvSpPr>
          <p:cNvPr id="6" name="CuadroTexto 5">
            <a:extLst>
              <a:ext uri="{FF2B5EF4-FFF2-40B4-BE49-F238E27FC236}">
                <a16:creationId xmlns:a16="http://schemas.microsoft.com/office/drawing/2014/main" id="{8A1FCA94-4F87-85E5-8575-839BBE4B5717}"/>
              </a:ext>
            </a:extLst>
          </p:cNvPr>
          <p:cNvSpPr txBox="1"/>
          <p:nvPr/>
        </p:nvSpPr>
        <p:spPr>
          <a:xfrm>
            <a:off x="10131552" y="6199632"/>
            <a:ext cx="19839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>
                <a:solidFill>
                  <a:schemeClr val="bg1"/>
                </a:solidFill>
              </a:rPr>
              <a:t>COSME 2025</a:t>
            </a:r>
            <a:endParaRPr lang="es-CU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4844799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b="1" dirty="0">
                <a:solidFill>
                  <a:schemeClr val="accent1">
                    <a:lumMod val="50000"/>
                  </a:schemeClr>
                </a:solidFill>
              </a:rPr>
              <a:t>RESULTADOS</a:t>
            </a:r>
            <a:endParaRPr lang="es-ES" b="1" dirty="0"/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E5094F3C-F0B7-5560-6066-1B1803271505}"/>
              </a:ext>
            </a:extLst>
          </p:cNvPr>
          <p:cNvSpPr txBox="1"/>
          <p:nvPr/>
        </p:nvSpPr>
        <p:spPr>
          <a:xfrm>
            <a:off x="9956800" y="6222665"/>
            <a:ext cx="19812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algn="l" rtl="0" eaLnBrk="1" latinLnBrk="0" hangingPunct="1"/>
            <a:r>
              <a:rPr lang="es-ES" sz="1800" b="1" kern="1200" dirty="0">
                <a:solidFill>
                  <a:srgbClr val="FFFFFF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COSME 2025</a:t>
            </a:r>
            <a:endParaRPr lang="es-CU" dirty="0">
              <a:effectLst/>
            </a:endParaRPr>
          </a:p>
        </p:txBody>
      </p:sp>
      <p:graphicFrame>
        <p:nvGraphicFramePr>
          <p:cNvPr id="10" name="Tabla 9">
            <a:extLst>
              <a:ext uri="{FF2B5EF4-FFF2-40B4-BE49-F238E27FC236}">
                <a16:creationId xmlns:a16="http://schemas.microsoft.com/office/drawing/2014/main" id="{C82B70B5-00CF-AFAB-97E6-CECD2C70BEA5}"/>
              </a:ext>
            </a:extLst>
          </p:cNvPr>
          <p:cNvGraphicFramePr>
            <a:graphicFrameLocks noGrp="1"/>
          </p:cNvGraphicFramePr>
          <p:nvPr/>
        </p:nvGraphicFramePr>
        <p:xfrm>
          <a:off x="812798" y="2556948"/>
          <a:ext cx="10109201" cy="3908493"/>
        </p:xfrm>
        <a:graphic>
          <a:graphicData uri="http://schemas.openxmlformats.org/drawingml/2006/table">
            <a:tbl>
              <a:tblPr firstRow="1" firstCol="1" bandRow="1"/>
              <a:tblGrid>
                <a:gridCol w="3576612">
                  <a:extLst>
                    <a:ext uri="{9D8B030D-6E8A-4147-A177-3AD203B41FA5}">
                      <a16:colId xmlns:a16="http://schemas.microsoft.com/office/drawing/2014/main" val="1373891939"/>
                    </a:ext>
                  </a:extLst>
                </a:gridCol>
                <a:gridCol w="1400546">
                  <a:extLst>
                    <a:ext uri="{9D8B030D-6E8A-4147-A177-3AD203B41FA5}">
                      <a16:colId xmlns:a16="http://schemas.microsoft.com/office/drawing/2014/main" val="1936535799"/>
                    </a:ext>
                  </a:extLst>
                </a:gridCol>
                <a:gridCol w="1090778">
                  <a:extLst>
                    <a:ext uri="{9D8B030D-6E8A-4147-A177-3AD203B41FA5}">
                      <a16:colId xmlns:a16="http://schemas.microsoft.com/office/drawing/2014/main" val="4177700524"/>
                    </a:ext>
                  </a:extLst>
                </a:gridCol>
                <a:gridCol w="1089681">
                  <a:extLst>
                    <a:ext uri="{9D8B030D-6E8A-4147-A177-3AD203B41FA5}">
                      <a16:colId xmlns:a16="http://schemas.microsoft.com/office/drawing/2014/main" val="2282266208"/>
                    </a:ext>
                  </a:extLst>
                </a:gridCol>
                <a:gridCol w="1089681">
                  <a:extLst>
                    <a:ext uri="{9D8B030D-6E8A-4147-A177-3AD203B41FA5}">
                      <a16:colId xmlns:a16="http://schemas.microsoft.com/office/drawing/2014/main" val="3607009707"/>
                    </a:ext>
                  </a:extLst>
                </a:gridCol>
                <a:gridCol w="1861903">
                  <a:extLst>
                    <a:ext uri="{9D8B030D-6E8A-4147-A177-3AD203B41FA5}">
                      <a16:colId xmlns:a16="http://schemas.microsoft.com/office/drawing/2014/main" val="3834251647"/>
                    </a:ext>
                  </a:extLst>
                </a:gridCol>
              </a:tblGrid>
              <a:tr h="39323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_tradnl" sz="2800" kern="100">
                          <a:solidFill>
                            <a:srgbClr val="44546A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s-CU" sz="28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_tradnl" sz="2800" b="1" kern="100" dirty="0">
                          <a:solidFill>
                            <a:srgbClr val="44546A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2020-2022</a:t>
                      </a:r>
                      <a:endParaRPr lang="es-CU" sz="2800" b="1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_tradnl" sz="2800" b="1" kern="100" dirty="0">
                          <a:solidFill>
                            <a:srgbClr val="44546A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2022-2024</a:t>
                      </a:r>
                      <a:endParaRPr lang="es-CU" sz="2800" b="1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_tradnl" sz="2800" b="1" kern="100" dirty="0">
                          <a:solidFill>
                            <a:srgbClr val="44546A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Total</a:t>
                      </a:r>
                      <a:endParaRPr lang="es-CU" sz="2800" b="1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72507228"/>
                  </a:ext>
                </a:extLst>
              </a:tr>
              <a:tr h="39323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_tradnl" sz="2800" kern="100" dirty="0">
                          <a:solidFill>
                            <a:srgbClr val="44546A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Actividades virtuales</a:t>
                      </a:r>
                      <a:endParaRPr lang="es-CU" sz="28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_tradnl" sz="2800" kern="100" dirty="0">
                          <a:solidFill>
                            <a:srgbClr val="44546A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No</a:t>
                      </a:r>
                      <a:endParaRPr lang="es-CU" sz="28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" sz="2800" kern="1200" dirty="0">
                          <a:solidFill>
                            <a:srgbClr val="44546A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%</a:t>
                      </a:r>
                      <a:endParaRPr lang="es-CU" sz="28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_tradnl" sz="2800" kern="100" dirty="0">
                          <a:solidFill>
                            <a:srgbClr val="44546A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No</a:t>
                      </a:r>
                      <a:endParaRPr lang="es-CU" sz="28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_tradnl" sz="2800" kern="100" dirty="0">
                          <a:solidFill>
                            <a:srgbClr val="44546A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%</a:t>
                      </a:r>
                      <a:endParaRPr lang="es-CU" sz="28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_tradnl" sz="2800" kern="100" dirty="0">
                          <a:solidFill>
                            <a:srgbClr val="44546A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No</a:t>
                      </a:r>
                      <a:endParaRPr lang="es-CU" sz="28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92472632"/>
                  </a:ext>
                </a:extLst>
              </a:tr>
              <a:tr h="39323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" sz="2800" kern="1200" dirty="0">
                          <a:solidFill>
                            <a:srgbClr val="44546A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Talleres </a:t>
                      </a:r>
                      <a:endParaRPr lang="es-CU" sz="28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" sz="2800" kern="1200" dirty="0">
                          <a:solidFill>
                            <a:srgbClr val="44546A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endParaRPr lang="es-CU" sz="28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" sz="2800" kern="1200">
                          <a:solidFill>
                            <a:srgbClr val="44546A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23.5</a:t>
                      </a:r>
                      <a:endParaRPr lang="es-CU" sz="28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" sz="2800" kern="100">
                          <a:solidFill>
                            <a:srgbClr val="44546A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  <a:endParaRPr lang="es-CU" sz="28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" sz="2800" kern="100" dirty="0">
                          <a:solidFill>
                            <a:srgbClr val="44546A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17</a:t>
                      </a:r>
                      <a:endParaRPr lang="es-CU" sz="28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_tradnl" sz="2800" kern="100">
                          <a:solidFill>
                            <a:srgbClr val="44546A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</a:t>
                      </a:r>
                      <a:endParaRPr lang="es-CU" sz="28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94881388"/>
                  </a:ext>
                </a:extLst>
              </a:tr>
              <a:tr h="39323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_tradnl" sz="2800" kern="100">
                          <a:solidFill>
                            <a:srgbClr val="44546A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Entrenamientos</a:t>
                      </a:r>
                      <a:endParaRPr lang="es-CU" sz="28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_tradnl" sz="2800" kern="100" dirty="0">
                          <a:solidFill>
                            <a:srgbClr val="44546A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es-CU" sz="28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_tradnl" sz="2800" kern="100">
                          <a:solidFill>
                            <a:srgbClr val="44546A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5.9</a:t>
                      </a:r>
                      <a:endParaRPr lang="es-CU" sz="28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" sz="2800" kern="100">
                          <a:solidFill>
                            <a:srgbClr val="44546A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  <a:endParaRPr lang="es-CU" sz="28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" sz="2800" kern="100">
                          <a:solidFill>
                            <a:srgbClr val="44546A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</a:t>
                      </a:r>
                      <a:endParaRPr lang="es-CU" sz="28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_tradnl" sz="2800" kern="100">
                          <a:solidFill>
                            <a:srgbClr val="44546A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11</a:t>
                      </a:r>
                      <a:endParaRPr lang="es-CU" sz="28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59176376"/>
                  </a:ext>
                </a:extLst>
              </a:tr>
              <a:tr h="39323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_tradnl" sz="2800" kern="100">
                          <a:solidFill>
                            <a:srgbClr val="44546A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Cursos</a:t>
                      </a:r>
                      <a:endParaRPr lang="es-CU" sz="28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_tradnl" sz="2800" kern="100">
                          <a:solidFill>
                            <a:srgbClr val="44546A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</a:t>
                      </a:r>
                      <a:endParaRPr lang="es-CU" sz="28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_tradnl" sz="2800" kern="100" dirty="0">
                          <a:solidFill>
                            <a:srgbClr val="44546A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58.8</a:t>
                      </a:r>
                      <a:endParaRPr lang="es-CU" sz="28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" sz="2800" kern="100">
                          <a:solidFill>
                            <a:srgbClr val="44546A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</a:t>
                      </a:r>
                      <a:endParaRPr lang="es-CU" sz="28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" sz="2800" kern="100" dirty="0">
                          <a:solidFill>
                            <a:srgbClr val="44546A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24</a:t>
                      </a:r>
                      <a:endParaRPr lang="es-CU" sz="28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_tradnl" sz="2800" kern="100">
                          <a:solidFill>
                            <a:srgbClr val="44546A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17</a:t>
                      </a:r>
                      <a:endParaRPr lang="es-CU" sz="28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44062802"/>
                  </a:ext>
                </a:extLst>
              </a:tr>
              <a:tr h="39323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" sz="2800" kern="100" dirty="0">
                          <a:solidFill>
                            <a:srgbClr val="44546A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Eventos y foros</a:t>
                      </a:r>
                      <a:endParaRPr lang="es-CU" sz="28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" sz="2800" kern="100">
                          <a:solidFill>
                            <a:srgbClr val="44546A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es-CU" sz="28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" sz="2800" kern="100" dirty="0">
                          <a:solidFill>
                            <a:srgbClr val="44546A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5.9</a:t>
                      </a:r>
                      <a:endParaRPr lang="es-CU" sz="28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" sz="2800" kern="100">
                          <a:solidFill>
                            <a:srgbClr val="44546A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endParaRPr lang="es-CU" sz="28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" sz="2800" kern="100" dirty="0">
                          <a:solidFill>
                            <a:srgbClr val="44546A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13</a:t>
                      </a:r>
                      <a:endParaRPr lang="es-CU" sz="28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_tradnl" sz="2800" kern="100">
                          <a:solidFill>
                            <a:srgbClr val="44546A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  <a:endParaRPr lang="es-CU" sz="28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34555326"/>
                  </a:ext>
                </a:extLst>
              </a:tr>
              <a:tr h="39323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" sz="2800" kern="100" dirty="0">
                          <a:solidFill>
                            <a:srgbClr val="44546A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Maestrías</a:t>
                      </a:r>
                      <a:endParaRPr lang="es-CU" sz="28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" sz="2800" kern="100">
                          <a:solidFill>
                            <a:srgbClr val="44546A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es-CU" sz="28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" sz="2800" kern="100" dirty="0">
                          <a:solidFill>
                            <a:srgbClr val="44546A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5.9</a:t>
                      </a:r>
                      <a:endParaRPr lang="es-CU" sz="28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" sz="2800" kern="100" dirty="0">
                          <a:solidFill>
                            <a:srgbClr val="44546A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es-CU" sz="28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" sz="2800" kern="100" dirty="0">
                          <a:solidFill>
                            <a:srgbClr val="44546A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  <a:endParaRPr lang="es-CU" sz="28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_tradnl" sz="2800" kern="100">
                          <a:solidFill>
                            <a:srgbClr val="44546A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es-CU" sz="28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96730014"/>
                  </a:ext>
                </a:extLst>
              </a:tr>
              <a:tr h="39323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" sz="2800" b="1" kern="100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Casos clínicos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_tradnl" sz="2800" kern="100">
                          <a:solidFill>
                            <a:srgbClr val="44546A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  <a:endParaRPr lang="es-CU" sz="28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_tradnl" sz="2800" kern="100" dirty="0">
                          <a:solidFill>
                            <a:srgbClr val="44546A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s-CU" sz="28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" sz="2800" b="1" kern="100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</a:t>
                      </a:r>
                      <a:endParaRPr lang="es-CU" sz="2800" b="1" kern="1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_tradnl" sz="2800" b="1" kern="100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31</a:t>
                      </a:r>
                      <a:endParaRPr lang="es-CU" sz="2800" b="1" kern="1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_tradnl" sz="2800" b="1" kern="100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</a:t>
                      </a:r>
                      <a:endParaRPr lang="es-CU" sz="2800" b="1" kern="1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1099966"/>
                  </a:ext>
                </a:extLst>
              </a:tr>
              <a:tr h="39323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" sz="2800" kern="100">
                          <a:solidFill>
                            <a:srgbClr val="44546A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Total</a:t>
                      </a:r>
                      <a:endParaRPr lang="es-CU" sz="28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" sz="2800" kern="100">
                          <a:solidFill>
                            <a:srgbClr val="44546A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17</a:t>
                      </a:r>
                      <a:endParaRPr lang="es-CU" sz="28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" sz="2800" kern="100">
                          <a:solidFill>
                            <a:srgbClr val="44546A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100</a:t>
                      </a:r>
                      <a:endParaRPr lang="es-CU" sz="28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_tradnl" sz="2800" kern="100">
                          <a:solidFill>
                            <a:srgbClr val="44546A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29</a:t>
                      </a:r>
                      <a:endParaRPr lang="es-CU" sz="28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_tradnl" sz="2800" kern="100" dirty="0">
                          <a:solidFill>
                            <a:srgbClr val="44546A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100</a:t>
                      </a:r>
                      <a:endParaRPr lang="es-CU" sz="28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_tradnl" sz="2800" kern="100" dirty="0">
                          <a:solidFill>
                            <a:srgbClr val="44546A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s-CU" sz="28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11078353"/>
                  </a:ext>
                </a:extLst>
              </a:tr>
            </a:tbl>
          </a:graphicData>
        </a:graphic>
      </p:graphicFrame>
      <p:sp>
        <p:nvSpPr>
          <p:cNvPr id="11" name="CuadroTexto 10">
            <a:extLst>
              <a:ext uri="{FF2B5EF4-FFF2-40B4-BE49-F238E27FC236}">
                <a16:creationId xmlns:a16="http://schemas.microsoft.com/office/drawing/2014/main" id="{325387E5-0305-45AD-71DB-B4B8DF7DAF50}"/>
              </a:ext>
            </a:extLst>
          </p:cNvPr>
          <p:cNvSpPr txBox="1"/>
          <p:nvPr/>
        </p:nvSpPr>
        <p:spPr>
          <a:xfrm>
            <a:off x="1085700" y="1811873"/>
            <a:ext cx="1032736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3200" b="1" i="0" u="none" strike="noStrike" kern="1200" cap="none" spc="0" normalizeH="0" baseline="0" noProof="0" dirty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Calibri" panose="020F0502020204030204"/>
                <a:ea typeface="Times New Roman" panose="02020603050405020304" pitchFamily="18" charset="0"/>
                <a:cs typeface="Times New Roman" panose="02020603050405020304" pitchFamily="18" charset="0"/>
              </a:rPr>
              <a:t>Actividades virtuales periodos 2020-2022 y 2022-2024</a:t>
            </a:r>
            <a:endParaRPr kumimoji="0" lang="es-CU" sz="3200" b="1" i="0" u="none" strike="noStrike" kern="1200" cap="none" spc="0" normalizeH="0" baseline="0" noProof="0" dirty="0">
              <a:ln>
                <a:noFill/>
              </a:ln>
              <a:solidFill>
                <a:srgbClr val="44546A"/>
              </a:solidFill>
              <a:effectLst/>
              <a:uLnTx/>
              <a:uFillTx/>
              <a:latin typeface="Calibri" panose="020F0502020204030204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500180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b="1" dirty="0">
                <a:solidFill>
                  <a:schemeClr val="accent1">
                    <a:lumMod val="50000"/>
                  </a:schemeClr>
                </a:solidFill>
              </a:rPr>
              <a:t>RESULTADOS</a:t>
            </a:r>
            <a:endParaRPr lang="es-ES" b="1" dirty="0"/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E5094F3C-F0B7-5560-6066-1B1803271505}"/>
              </a:ext>
            </a:extLst>
          </p:cNvPr>
          <p:cNvSpPr txBox="1"/>
          <p:nvPr/>
        </p:nvSpPr>
        <p:spPr>
          <a:xfrm>
            <a:off x="9956800" y="6222665"/>
            <a:ext cx="19812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algn="l" rtl="0" eaLnBrk="1" latinLnBrk="0" hangingPunct="1"/>
            <a:r>
              <a:rPr lang="es-ES" sz="1800" b="1" kern="1200" dirty="0">
                <a:solidFill>
                  <a:srgbClr val="FFFFFF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COSME 2025</a:t>
            </a:r>
            <a:endParaRPr lang="es-CU" dirty="0">
              <a:effectLst/>
            </a:endParaRPr>
          </a:p>
        </p:txBody>
      </p:sp>
      <p:graphicFrame>
        <p:nvGraphicFramePr>
          <p:cNvPr id="3" name="Tabla 2">
            <a:extLst>
              <a:ext uri="{FF2B5EF4-FFF2-40B4-BE49-F238E27FC236}">
                <a16:creationId xmlns:a16="http://schemas.microsoft.com/office/drawing/2014/main" id="{B3E5A96E-4C30-3C5C-4644-36B179632E7A}"/>
              </a:ext>
            </a:extLst>
          </p:cNvPr>
          <p:cNvGraphicFramePr>
            <a:graphicFrameLocks noGrp="1"/>
          </p:cNvGraphicFramePr>
          <p:nvPr/>
        </p:nvGraphicFramePr>
        <p:xfrm>
          <a:off x="3014133" y="2628367"/>
          <a:ext cx="6140662" cy="2170115"/>
        </p:xfrm>
        <a:graphic>
          <a:graphicData uri="http://schemas.openxmlformats.org/drawingml/2006/table">
            <a:tbl>
              <a:tblPr firstRow="1" firstCol="1" bandRow="1"/>
              <a:tblGrid>
                <a:gridCol w="3816354">
                  <a:extLst>
                    <a:ext uri="{9D8B030D-6E8A-4147-A177-3AD203B41FA5}">
                      <a16:colId xmlns:a16="http://schemas.microsoft.com/office/drawing/2014/main" val="1945579503"/>
                    </a:ext>
                  </a:extLst>
                </a:gridCol>
                <a:gridCol w="1210454">
                  <a:extLst>
                    <a:ext uri="{9D8B030D-6E8A-4147-A177-3AD203B41FA5}">
                      <a16:colId xmlns:a16="http://schemas.microsoft.com/office/drawing/2014/main" val="3795011385"/>
                    </a:ext>
                  </a:extLst>
                </a:gridCol>
                <a:gridCol w="1113854">
                  <a:extLst>
                    <a:ext uri="{9D8B030D-6E8A-4147-A177-3AD203B41FA5}">
                      <a16:colId xmlns:a16="http://schemas.microsoft.com/office/drawing/2014/main" val="3423741636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_tradnl" sz="2800" b="1" kern="100" dirty="0">
                          <a:solidFill>
                            <a:srgbClr val="44546A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Actividad docente</a:t>
                      </a:r>
                      <a:endParaRPr lang="es-CU" sz="1200" b="1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_tradnl" sz="2800" b="1" kern="100" dirty="0">
                          <a:solidFill>
                            <a:srgbClr val="44546A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No.</a:t>
                      </a:r>
                      <a:endParaRPr lang="es-CU" sz="1200" b="1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_tradnl" sz="2800" b="1" kern="100" dirty="0">
                          <a:solidFill>
                            <a:srgbClr val="44546A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%</a:t>
                      </a:r>
                      <a:endParaRPr lang="es-CU" sz="1200" b="1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6389938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_tradnl" sz="2800" kern="100">
                          <a:solidFill>
                            <a:srgbClr val="44546A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Clínicas radilógicas</a:t>
                      </a:r>
                      <a:endParaRPr lang="es-CU" sz="12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_tradnl" sz="2800" kern="100">
                          <a:solidFill>
                            <a:srgbClr val="44546A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es-CU" sz="12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_tradnl" sz="2800" kern="100">
                          <a:solidFill>
                            <a:srgbClr val="44546A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11 %</a:t>
                      </a:r>
                      <a:endParaRPr lang="es-CU" sz="12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0909764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_tradnl" sz="2800" kern="100" dirty="0">
                          <a:solidFill>
                            <a:srgbClr val="44546A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Clínicas farmacológicas</a:t>
                      </a:r>
                      <a:endParaRPr lang="es-CU" sz="12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_tradnl" sz="2800" kern="100">
                          <a:solidFill>
                            <a:srgbClr val="44546A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es-CU" sz="12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_tradnl" sz="2800" kern="100">
                          <a:solidFill>
                            <a:srgbClr val="44546A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11 %</a:t>
                      </a:r>
                      <a:endParaRPr lang="es-CU" sz="12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2320716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_tradnl" sz="2800" kern="100">
                          <a:solidFill>
                            <a:srgbClr val="44546A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Clínicas patológicas</a:t>
                      </a:r>
                      <a:endParaRPr lang="es-CU" sz="12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_tradnl" sz="2800" kern="100">
                          <a:solidFill>
                            <a:srgbClr val="44546A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es-CU" sz="12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_tradnl" sz="2800" kern="100">
                          <a:solidFill>
                            <a:srgbClr val="44546A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22 %</a:t>
                      </a:r>
                      <a:endParaRPr lang="es-CU" sz="12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6867935"/>
                  </a:ext>
                </a:extLst>
              </a:tr>
              <a:tr h="14859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U" sz="2800" kern="100" dirty="0">
                          <a:solidFill>
                            <a:srgbClr val="44546A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Estudio de casos</a:t>
                      </a:r>
                      <a:endParaRPr lang="es-CU" sz="12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_tradnl" sz="2800" kern="100">
                          <a:solidFill>
                            <a:srgbClr val="44546A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  <a:endParaRPr lang="es-CU" sz="12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_tradnl" sz="2800" kern="100" dirty="0">
                          <a:solidFill>
                            <a:srgbClr val="44546A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55 %</a:t>
                      </a:r>
                      <a:endParaRPr lang="es-CU" sz="12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15424769"/>
                  </a:ext>
                </a:extLst>
              </a:tr>
            </a:tbl>
          </a:graphicData>
        </a:graphic>
      </p:graphicFrame>
      <p:sp>
        <p:nvSpPr>
          <p:cNvPr id="6" name="CuadroTexto 5">
            <a:extLst>
              <a:ext uri="{FF2B5EF4-FFF2-40B4-BE49-F238E27FC236}">
                <a16:creationId xmlns:a16="http://schemas.microsoft.com/office/drawing/2014/main" id="{BC6D786E-9320-5A91-966B-0B874BA72496}"/>
              </a:ext>
            </a:extLst>
          </p:cNvPr>
          <p:cNvSpPr txBox="1"/>
          <p:nvPr/>
        </p:nvSpPr>
        <p:spPr>
          <a:xfrm>
            <a:off x="2150533" y="1879608"/>
            <a:ext cx="81110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3600" b="1" i="0" u="none" strike="noStrike" kern="100" cap="none" spc="0" normalizeH="0" baseline="0" noProof="0" dirty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Casos clínicos</a:t>
            </a: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EF611025-1228-60B8-1ED2-D28A52CC326F}"/>
              </a:ext>
            </a:extLst>
          </p:cNvPr>
          <p:cNvSpPr txBox="1"/>
          <p:nvPr/>
        </p:nvSpPr>
        <p:spPr>
          <a:xfrm>
            <a:off x="355600" y="5063067"/>
            <a:ext cx="1007533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2800" b="0" i="0" u="none" strike="noStrike" kern="1200" cap="none" spc="0" normalizeH="0" baseline="0" noProof="0" dirty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*Preparados por los alumnos ayudantes asesorados por sus tutores</a:t>
            </a:r>
          </a:p>
        </p:txBody>
      </p:sp>
    </p:spTree>
    <p:extLst>
      <p:ext uri="{BB962C8B-B14F-4D97-AF65-F5344CB8AC3E}">
        <p14:creationId xmlns:p14="http://schemas.microsoft.com/office/powerpoint/2010/main" val="364803444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b="1" dirty="0">
                <a:solidFill>
                  <a:schemeClr val="accent1">
                    <a:lumMod val="50000"/>
                  </a:schemeClr>
                </a:solidFill>
              </a:rPr>
              <a:t>RESULTADOS</a:t>
            </a:r>
            <a:endParaRPr lang="es-ES" b="1" dirty="0"/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E5094F3C-F0B7-5560-6066-1B1803271505}"/>
              </a:ext>
            </a:extLst>
          </p:cNvPr>
          <p:cNvSpPr txBox="1"/>
          <p:nvPr/>
        </p:nvSpPr>
        <p:spPr>
          <a:xfrm>
            <a:off x="9956800" y="6222665"/>
            <a:ext cx="19812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algn="l" rtl="0" eaLnBrk="1" latinLnBrk="0" hangingPunct="1"/>
            <a:r>
              <a:rPr lang="es-ES" sz="1800" b="1" kern="1200" dirty="0">
                <a:solidFill>
                  <a:srgbClr val="FFFFFF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COSME 2025</a:t>
            </a:r>
            <a:endParaRPr lang="es-CU" dirty="0">
              <a:effectLst/>
            </a:endParaRP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C90A1D48-C57C-7FC6-CB1C-E053E9BF3790}"/>
              </a:ext>
            </a:extLst>
          </p:cNvPr>
          <p:cNvSpPr txBox="1"/>
          <p:nvPr/>
        </p:nvSpPr>
        <p:spPr>
          <a:xfrm>
            <a:off x="643464" y="1850478"/>
            <a:ext cx="10532534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3200" b="1" i="0" u="none" strike="noStrike" kern="1200" cap="none" spc="0" normalizeH="0" baseline="0" noProof="0" dirty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Calibri" panose="020F0502020204030204"/>
                <a:ea typeface="Calibri" panose="020F0502020204030204" pitchFamily="34" charset="0"/>
                <a:cs typeface="Times New Roman" panose="02020603050405020304" pitchFamily="18" charset="0"/>
              </a:rPr>
              <a:t>Alumnos ayudantes de LABCEL</a:t>
            </a: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s-ES" sz="2800" b="0" i="0" u="none" strike="noStrike" kern="1200" cap="none" spc="0" normalizeH="0" baseline="0" noProof="0" dirty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Calibri" panose="020F0502020204030204"/>
                <a:ea typeface="Calibri" panose="020F0502020204030204" pitchFamily="34" charset="0"/>
                <a:cs typeface="Times New Roman" panose="02020603050405020304" pitchFamily="18" charset="0"/>
              </a:rPr>
              <a:t>Andy William </a:t>
            </a:r>
            <a:r>
              <a:rPr kumimoji="0" lang="es-ES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Calibri" panose="020F0502020204030204"/>
                <a:ea typeface="Calibri" panose="020F0502020204030204" pitchFamily="34" charset="0"/>
                <a:cs typeface="Times New Roman" panose="02020603050405020304" pitchFamily="18" charset="0"/>
              </a:rPr>
              <a:t>Merallas</a:t>
            </a:r>
            <a:r>
              <a:rPr kumimoji="0" lang="es-ES" sz="2800" b="0" i="0" u="none" strike="noStrike" kern="1200" cap="none" spc="0" normalizeH="0" baseline="0" noProof="0" dirty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Calibri" panose="020F0502020204030204"/>
                <a:ea typeface="Calibri" panose="020F0502020204030204" pitchFamily="34" charset="0"/>
                <a:cs typeface="Times New Roman" panose="02020603050405020304" pitchFamily="18" charset="0"/>
              </a:rPr>
              <a:t> Diaz</a:t>
            </a: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s-ES" sz="2800" b="0" i="0" u="none" strike="noStrike" kern="1200" cap="none" spc="0" normalizeH="0" baseline="0" noProof="0" dirty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Calibri" panose="020F0502020204030204"/>
                <a:ea typeface="Calibri" panose="020F0502020204030204" pitchFamily="34" charset="0"/>
                <a:cs typeface="Times New Roman" panose="02020603050405020304" pitchFamily="18" charset="0"/>
              </a:rPr>
              <a:t>Beatriz Hernández Díaz</a:t>
            </a: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s-ES" sz="2800" b="0" i="0" u="none" strike="noStrike" kern="1200" cap="none" spc="0" normalizeH="0" baseline="0" noProof="0" dirty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Calibri" panose="020F0502020204030204"/>
                <a:ea typeface="Calibri" panose="020F0502020204030204" pitchFamily="34" charset="0"/>
                <a:cs typeface="Times New Roman" panose="02020603050405020304" pitchFamily="18" charset="0"/>
              </a:rPr>
              <a:t>Diana Valdés Massó</a:t>
            </a: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s-ES" sz="2800" b="0" i="0" u="none" strike="noStrike" kern="1200" cap="none" spc="0" normalizeH="0" baseline="0" noProof="0" dirty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Calibri" panose="020F0502020204030204"/>
                <a:ea typeface="Calibri" panose="020F0502020204030204" pitchFamily="34" charset="0"/>
                <a:cs typeface="Times New Roman" panose="02020603050405020304" pitchFamily="18" charset="0"/>
              </a:rPr>
              <a:t>Jesús Añón Palmero</a:t>
            </a: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s-ES" sz="2800" b="0" i="0" u="none" strike="noStrike" kern="1200" cap="none" spc="0" normalizeH="0" baseline="0" noProof="0" dirty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Calibri" panose="020F0502020204030204"/>
                <a:ea typeface="Calibri" panose="020F0502020204030204" pitchFamily="34" charset="0"/>
                <a:cs typeface="Times New Roman" panose="02020603050405020304" pitchFamily="18" charset="0"/>
              </a:rPr>
              <a:t>José Carlos Rivero Oliva</a:t>
            </a: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s-ES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Calibri" panose="020F0502020204030204"/>
                <a:ea typeface="Calibri" panose="020F0502020204030204" pitchFamily="34" charset="0"/>
                <a:cs typeface="Times New Roman" panose="02020603050405020304" pitchFamily="18" charset="0"/>
              </a:rPr>
              <a:t>Lasnier</a:t>
            </a:r>
            <a:r>
              <a:rPr kumimoji="0" lang="es-ES" sz="2800" b="0" i="0" u="none" strike="noStrike" kern="1200" cap="none" spc="0" normalizeH="0" baseline="0" noProof="0" dirty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Calibri" panose="020F0502020204030204"/>
                <a:ea typeface="Calibri" panose="020F0502020204030204" pitchFamily="34" charset="0"/>
                <a:cs typeface="Times New Roman" panose="02020603050405020304" pitchFamily="18" charset="0"/>
              </a:rPr>
              <a:t> Lastre Ravelo</a:t>
            </a: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s-ES" sz="2800" b="0" i="0" u="none" strike="noStrike" kern="1200" cap="none" spc="0" normalizeH="0" baseline="0" noProof="0" dirty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Calibri" panose="020F0502020204030204"/>
                <a:ea typeface="Calibri" panose="020F0502020204030204" pitchFamily="34" charset="0"/>
                <a:cs typeface="Times New Roman" panose="02020603050405020304" pitchFamily="18" charset="0"/>
              </a:rPr>
              <a:t>Martha </a:t>
            </a:r>
            <a:r>
              <a:rPr kumimoji="0" lang="es-ES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Calibri" panose="020F0502020204030204"/>
                <a:ea typeface="Calibri" panose="020F0502020204030204" pitchFamily="34" charset="0"/>
                <a:cs typeface="Times New Roman" panose="02020603050405020304" pitchFamily="18" charset="0"/>
              </a:rPr>
              <a:t>Jeréz</a:t>
            </a:r>
            <a:r>
              <a:rPr kumimoji="0" lang="es-ES" sz="2800" b="0" i="0" u="none" strike="noStrike" kern="1200" cap="none" spc="0" normalizeH="0" baseline="0" noProof="0" dirty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Calibri" panose="020F0502020204030204"/>
                <a:ea typeface="Calibri" panose="020F0502020204030204" pitchFamily="34" charset="0"/>
                <a:cs typeface="Times New Roman" panose="02020603050405020304" pitchFamily="18" charset="0"/>
              </a:rPr>
              <a:t> Sablón</a:t>
            </a: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s-ES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Calibri" panose="020F0502020204030204"/>
                <a:ea typeface="Calibri" panose="020F0502020204030204" pitchFamily="34" charset="0"/>
                <a:cs typeface="Times New Roman" panose="02020603050405020304" pitchFamily="18" charset="0"/>
              </a:rPr>
              <a:t>Yeyson</a:t>
            </a:r>
            <a:r>
              <a:rPr kumimoji="0" lang="es-ES" sz="2800" b="0" i="0" u="none" strike="noStrike" kern="1200" cap="none" spc="0" normalizeH="0" baseline="0" noProof="0" dirty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Calibri" panose="020F0502020204030204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s-ES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Calibri" panose="020F0502020204030204"/>
                <a:ea typeface="Calibri" panose="020F0502020204030204" pitchFamily="34" charset="0"/>
                <a:cs typeface="Times New Roman" panose="02020603050405020304" pitchFamily="18" charset="0"/>
              </a:rPr>
              <a:t>Gioldis</a:t>
            </a:r>
            <a:r>
              <a:rPr kumimoji="0" lang="es-ES" sz="2800" b="0" i="0" u="none" strike="noStrike" kern="1200" cap="none" spc="0" normalizeH="0" baseline="0" noProof="0" dirty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Calibri" panose="020F0502020204030204"/>
                <a:ea typeface="Calibri" panose="020F0502020204030204" pitchFamily="34" charset="0"/>
                <a:cs typeface="Times New Roman" panose="02020603050405020304" pitchFamily="18" charset="0"/>
              </a:rPr>
              <a:t> Martínez Rojas</a:t>
            </a: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s-ES" sz="2800" b="0" i="0" u="none" strike="noStrike" kern="1200" cap="none" spc="0" normalizeH="0" baseline="0" noProof="0" dirty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Calibri" panose="020F0502020204030204"/>
                <a:ea typeface="Calibri" panose="020F0502020204030204" pitchFamily="34" charset="0"/>
                <a:cs typeface="Times New Roman" panose="02020603050405020304" pitchFamily="18" charset="0"/>
              </a:rPr>
              <a:t>Noah </a:t>
            </a:r>
            <a:r>
              <a:rPr kumimoji="0" lang="es-ES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Calibri" panose="020F0502020204030204"/>
                <a:ea typeface="Calibri" panose="020F0502020204030204" pitchFamily="34" charset="0"/>
                <a:cs typeface="Times New Roman" panose="02020603050405020304" pitchFamily="18" charset="0"/>
              </a:rPr>
              <a:t>Jasuak</a:t>
            </a:r>
            <a:endParaRPr kumimoji="0" lang="es-ES" sz="2800" b="0" i="0" u="none" strike="noStrike" kern="1200" cap="none" spc="0" normalizeH="0" baseline="0" noProof="0" dirty="0">
              <a:ln>
                <a:noFill/>
              </a:ln>
              <a:solidFill>
                <a:srgbClr val="44546A"/>
              </a:solidFill>
              <a:effectLst/>
              <a:uLnTx/>
              <a:uFillTx/>
              <a:latin typeface="Calibri" panose="020F0502020204030204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s-ES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Calibri" panose="020F0502020204030204"/>
                <a:ea typeface="Calibri" panose="020F0502020204030204" pitchFamily="34" charset="0"/>
                <a:cs typeface="Times New Roman" panose="02020603050405020304" pitchFamily="18" charset="0"/>
              </a:rPr>
              <a:t>Raicely</a:t>
            </a:r>
            <a:r>
              <a:rPr kumimoji="0" lang="es-ES" sz="2800" b="0" i="0" u="none" strike="noStrike" kern="1200" cap="none" spc="0" normalizeH="0" baseline="0" noProof="0" dirty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Calibri" panose="020F0502020204030204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s-ES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Calibri" panose="020F0502020204030204"/>
                <a:ea typeface="Calibri" panose="020F0502020204030204" pitchFamily="34" charset="0"/>
                <a:cs typeface="Times New Roman" panose="02020603050405020304" pitchFamily="18" charset="0"/>
              </a:rPr>
              <a:t>Truffin</a:t>
            </a:r>
            <a:r>
              <a:rPr kumimoji="0" lang="es-ES" sz="2800" b="0" i="0" u="none" strike="noStrike" kern="1200" cap="none" spc="0" normalizeH="0" baseline="0" noProof="0" dirty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Calibri" panose="020F0502020204030204"/>
                <a:ea typeface="Calibri" panose="020F0502020204030204" pitchFamily="34" charset="0"/>
                <a:cs typeface="Times New Roman" panose="02020603050405020304" pitchFamily="18" charset="0"/>
              </a:rPr>
              <a:t> Castillo</a:t>
            </a:r>
          </a:p>
        </p:txBody>
      </p:sp>
    </p:spTree>
    <p:extLst>
      <p:ext uri="{BB962C8B-B14F-4D97-AF65-F5344CB8AC3E}">
        <p14:creationId xmlns:p14="http://schemas.microsoft.com/office/powerpoint/2010/main" val="125693607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b="1" dirty="0">
                <a:solidFill>
                  <a:schemeClr val="accent1">
                    <a:lumMod val="50000"/>
                  </a:schemeClr>
                </a:solidFill>
              </a:rPr>
              <a:t>RESULTADOS</a:t>
            </a:r>
            <a:endParaRPr lang="es-ES" b="1" dirty="0"/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E5094F3C-F0B7-5560-6066-1B1803271505}"/>
              </a:ext>
            </a:extLst>
          </p:cNvPr>
          <p:cNvSpPr txBox="1"/>
          <p:nvPr/>
        </p:nvSpPr>
        <p:spPr>
          <a:xfrm>
            <a:off x="9956800" y="6222665"/>
            <a:ext cx="19812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algn="l" rtl="0" eaLnBrk="1" latinLnBrk="0" hangingPunct="1"/>
            <a:r>
              <a:rPr lang="es-ES" sz="1800" b="1" kern="1200" dirty="0">
                <a:solidFill>
                  <a:srgbClr val="FFFFFF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COSME 2025</a:t>
            </a:r>
            <a:endParaRPr lang="es-CU" dirty="0">
              <a:effectLst/>
            </a:endParaRP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C90A1D48-C57C-7FC6-CB1C-E053E9BF3790}"/>
              </a:ext>
            </a:extLst>
          </p:cNvPr>
          <p:cNvSpPr txBox="1"/>
          <p:nvPr/>
        </p:nvSpPr>
        <p:spPr>
          <a:xfrm>
            <a:off x="643464" y="2015070"/>
            <a:ext cx="10532534" cy="43550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s-ES" sz="2800" b="0" i="0" u="none" strike="noStrike" kern="1200" cap="none" spc="0" normalizeH="0" baseline="0" noProof="0" dirty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Diez profesores de la FCM-ME se encuentran pasando el entrenamiento virtual: Diseño y montaje de Entornos Virtuales de Enseñanza Aprendizaje (2024)</a:t>
            </a: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s-ES" sz="2800" b="0" i="0" u="none" strike="noStrike" kern="1200" cap="none" spc="0" normalizeH="0" baseline="0" noProof="0" dirty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Calibri" panose="020F0502020204030204"/>
                <a:ea typeface="Calibri" panose="020F0502020204030204" pitchFamily="34" charset="0"/>
                <a:cs typeface="Times New Roman" panose="02020603050405020304" pitchFamily="18" charset="0"/>
              </a:rPr>
              <a:t>Doctores en ciencia y profesores titulares con actividades docentes virtuales en la facultad</a:t>
            </a:r>
          </a:p>
          <a:p>
            <a:pPr marL="1428750" marR="0" lvl="2" indent="-5143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s-ES" sz="2800" b="0" i="0" u="none" strike="noStrike" kern="1200" cap="none" spc="0" normalizeH="0" baseline="0" noProof="0" dirty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Calibri" panose="020F0502020204030204"/>
                <a:ea typeface="Calibri" panose="020F0502020204030204" pitchFamily="34" charset="0"/>
                <a:cs typeface="Times New Roman" panose="02020603050405020304" pitchFamily="18" charset="0"/>
              </a:rPr>
              <a:t>Isidoro Alejandro Solernou Mesa</a:t>
            </a:r>
          </a:p>
          <a:p>
            <a:pPr marL="1428750" marR="0" lvl="2" indent="-5143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s-ES" sz="2800" b="0" i="0" u="none" strike="noStrike" kern="1200" cap="none" spc="0" normalizeH="0" baseline="0" noProof="0" dirty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Calibri" panose="020F0502020204030204"/>
                <a:ea typeface="Calibri" panose="020F0502020204030204" pitchFamily="34" charset="0"/>
                <a:cs typeface="Times New Roman" panose="02020603050405020304" pitchFamily="18" charset="0"/>
              </a:rPr>
              <a:t>Cruz María Frómeta Rodríguez</a:t>
            </a:r>
          </a:p>
          <a:p>
            <a:pPr marL="1428750" marR="0" lvl="2" indent="-5143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s-ES" sz="2800" b="0" i="0" u="none" strike="noStrike" kern="1200" cap="none" spc="0" normalizeH="0" baseline="0" noProof="0" dirty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Calibri" panose="020F0502020204030204"/>
                <a:ea typeface="Calibri" panose="020F0502020204030204" pitchFamily="34" charset="0"/>
                <a:cs typeface="Times New Roman" panose="02020603050405020304" pitchFamily="18" charset="0"/>
              </a:rPr>
              <a:t>Juan Carlos Fonden Calzadilla</a:t>
            </a:r>
          </a:p>
          <a:p>
            <a:pPr marL="1428750" marR="0" lvl="2" indent="-5143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s-ES" sz="2800" b="0" i="0" u="none" strike="noStrike" kern="1200" cap="none" spc="0" normalizeH="0" baseline="0" noProof="0" dirty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Calibri" panose="020F0502020204030204"/>
                <a:ea typeface="Calibri" panose="020F0502020204030204" pitchFamily="34" charset="0"/>
                <a:cs typeface="Times New Roman" panose="02020603050405020304" pitchFamily="18" charset="0"/>
              </a:rPr>
              <a:t>Pedro Gutiérrez Lazaga</a:t>
            </a:r>
          </a:p>
        </p:txBody>
      </p:sp>
    </p:spTree>
    <p:extLst>
      <p:ext uri="{BB962C8B-B14F-4D97-AF65-F5344CB8AC3E}">
        <p14:creationId xmlns:p14="http://schemas.microsoft.com/office/powerpoint/2010/main" val="388569006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b="1" dirty="0">
                <a:solidFill>
                  <a:schemeClr val="accent1">
                    <a:lumMod val="50000"/>
                  </a:schemeClr>
                </a:solidFill>
              </a:rPr>
              <a:t>CONCLUSIONES</a:t>
            </a:r>
            <a:endParaRPr lang="es-ES" b="1" dirty="0"/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E5094F3C-F0B7-5560-6066-1B1803271505}"/>
              </a:ext>
            </a:extLst>
          </p:cNvPr>
          <p:cNvSpPr txBox="1"/>
          <p:nvPr/>
        </p:nvSpPr>
        <p:spPr>
          <a:xfrm>
            <a:off x="9956800" y="6222665"/>
            <a:ext cx="19812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algn="l" rtl="0" eaLnBrk="1" latinLnBrk="0" hangingPunct="1"/>
            <a:r>
              <a:rPr lang="es-ES" sz="1800" b="1" kern="1200" dirty="0">
                <a:solidFill>
                  <a:srgbClr val="FFFFFF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COSME 2025</a:t>
            </a:r>
            <a:endParaRPr lang="es-CU" dirty="0">
              <a:effectLst/>
            </a:endParaRP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926D534F-1506-B72B-A024-22F8D8758C3F}"/>
              </a:ext>
            </a:extLst>
          </p:cNvPr>
          <p:cNvSpPr txBox="1"/>
          <p:nvPr/>
        </p:nvSpPr>
        <p:spPr>
          <a:xfrm>
            <a:off x="169336" y="2223731"/>
            <a:ext cx="11582400" cy="387798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571500" marR="0" lvl="0" indent="-57150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s-ES" sz="2800" b="0" i="0" u="none" strike="noStrike" kern="1200" cap="none" spc="0" normalizeH="0" baseline="0" noProof="0" dirty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Calibri" panose="020F0502020204030204"/>
                <a:ea typeface="Calibri" panose="020F0502020204030204" pitchFamily="34" charset="0"/>
                <a:cs typeface="Times New Roman" panose="02020603050405020304" pitchFamily="18" charset="0"/>
              </a:rPr>
              <a:t>Si se han dedicado al menos una hora durante cinco días de la semana</a:t>
            </a:r>
          </a:p>
          <a:p>
            <a:pPr marL="571500" marR="0" lvl="0" indent="-57150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s-ES" sz="2800" b="0" i="0" u="none" strike="noStrike" kern="1200" cap="none" spc="0" normalizeH="0" baseline="0" noProof="0" dirty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Calibri" panose="020F0502020204030204"/>
                <a:ea typeface="Calibri" panose="020F0502020204030204" pitchFamily="34" charset="0"/>
                <a:cs typeface="Times New Roman" panose="02020603050405020304" pitchFamily="18" charset="0"/>
              </a:rPr>
              <a:t>Promedio de semanas por actividad docente es seis</a:t>
            </a:r>
            <a:endParaRPr kumimoji="0" lang="es-CU" sz="2800" b="0" i="0" u="none" strike="noStrike" kern="1200" cap="none" spc="0" normalizeH="0" baseline="0" noProof="0" dirty="0">
              <a:ln>
                <a:noFill/>
              </a:ln>
              <a:solidFill>
                <a:srgbClr val="44546A"/>
              </a:solidFill>
              <a:effectLst/>
              <a:uLnTx/>
              <a:uFillTx/>
              <a:latin typeface="Calibri" panose="020F0502020204030204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571500" marR="0" lvl="0" indent="-57150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s-ES" sz="2800" b="0" i="0" u="none" strike="noStrike" kern="1200" cap="none" spc="0" normalizeH="0" baseline="0" noProof="0" dirty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Calibri" panose="020F0502020204030204"/>
                <a:ea typeface="Calibri" panose="020F0502020204030204" pitchFamily="34" charset="0"/>
                <a:cs typeface="Times New Roman" panose="02020603050405020304" pitchFamily="18" charset="0"/>
              </a:rPr>
              <a:t>Promedio de profesores por actividad docente es cuatro</a:t>
            </a:r>
          </a:p>
          <a:p>
            <a:pPr marL="571500" marR="0" lvl="0" indent="-57150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s-ES" sz="2800" b="0" i="0" u="none" strike="noStrike" kern="1200" cap="none" spc="0" normalizeH="0" baseline="0" noProof="0" dirty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Calibri" panose="020F0502020204030204"/>
                <a:ea typeface="Calibri" panose="020F0502020204030204" pitchFamily="34" charset="0"/>
                <a:cs typeface="Times New Roman" panose="02020603050405020304" pitchFamily="18" charset="0"/>
              </a:rPr>
              <a:t>Descontamos ocho actividades sin concluir</a:t>
            </a:r>
          </a:p>
          <a:p>
            <a:pPr marL="571500" marR="0" lvl="0" indent="-57150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s-ES" sz="2800" b="0" i="0" u="none" strike="noStrike" kern="1200" cap="none" spc="0" normalizeH="0" baseline="0" noProof="0" dirty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Calibri" panose="020F0502020204030204"/>
                <a:ea typeface="Calibri" panose="020F0502020204030204" pitchFamily="34" charset="0"/>
                <a:cs typeface="Times New Roman" panose="02020603050405020304" pitchFamily="18" charset="0"/>
              </a:rPr>
              <a:t>Calculamos en base a 21 actividades culminadas</a:t>
            </a:r>
          </a:p>
          <a:p>
            <a:pPr marL="571500" marR="0" lvl="0" indent="-57150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s-ES" sz="2800" b="0" i="0" u="none" strike="noStrike" kern="1200" cap="none" spc="0" normalizeH="0" baseline="0" noProof="0" dirty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Calibri" panose="020F0502020204030204"/>
                <a:ea typeface="Calibri" panose="020F0502020204030204" pitchFamily="34" charset="0"/>
                <a:cs typeface="Times New Roman" panose="02020603050405020304" pitchFamily="18" charset="0"/>
              </a:rPr>
              <a:t>El cómputo de horas docentes impartida es:</a:t>
            </a:r>
          </a:p>
          <a:p>
            <a:pPr marL="571500" marR="0" lvl="0" indent="-57150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s-CU" sz="2800" b="1" i="0" u="none" strike="noStrike" kern="1200" cap="none" spc="0" normalizeH="0" baseline="0" noProof="0" dirty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Calibri" panose="020F0502020204030204"/>
                <a:ea typeface="Calibri" panose="020F0502020204030204" pitchFamily="34" charset="0"/>
                <a:cs typeface="Times New Roman" panose="02020603050405020304" pitchFamily="18" charset="0"/>
              </a:rPr>
              <a:t>21</a:t>
            </a:r>
            <a:r>
              <a:rPr kumimoji="0" lang="es-CU" sz="2800" b="0" i="0" u="none" strike="noStrike" kern="1200" cap="none" spc="0" normalizeH="0" baseline="0" noProof="0" dirty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Calibri" panose="020F0502020204030204"/>
                <a:ea typeface="Calibri" panose="020F0502020204030204" pitchFamily="34" charset="0"/>
                <a:cs typeface="Times New Roman" panose="02020603050405020304" pitchFamily="18" charset="0"/>
              </a:rPr>
              <a:t> actividades x </a:t>
            </a:r>
            <a:r>
              <a:rPr kumimoji="0" lang="es-CU" sz="2800" b="1" i="0" u="none" strike="noStrike" kern="1200" cap="none" spc="0" normalizeH="0" baseline="0" noProof="0" dirty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Calibri" panose="020F0502020204030204"/>
                <a:ea typeface="Calibri" panose="020F0502020204030204" pitchFamily="34" charset="0"/>
                <a:cs typeface="Times New Roman" panose="02020603050405020304" pitchFamily="18" charset="0"/>
              </a:rPr>
              <a:t>30</a:t>
            </a:r>
            <a:r>
              <a:rPr kumimoji="0" lang="es-CU" sz="2800" b="0" i="0" u="none" strike="noStrike" kern="1200" cap="none" spc="0" normalizeH="0" baseline="0" noProof="0" dirty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Calibri" panose="020F0502020204030204"/>
                <a:ea typeface="Calibri" panose="020F0502020204030204" pitchFamily="34" charset="0"/>
                <a:cs typeface="Times New Roman" panose="02020603050405020304" pitchFamily="18" charset="0"/>
              </a:rPr>
              <a:t> horas x </a:t>
            </a:r>
            <a:r>
              <a:rPr kumimoji="0" lang="es-CU" sz="2800" b="1" i="0" u="none" strike="noStrike" kern="1200" cap="none" spc="0" normalizeH="0" baseline="0" noProof="0" dirty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Calibri" panose="020F0502020204030204"/>
                <a:ea typeface="Calibri" panose="020F0502020204030204" pitchFamily="34" charset="0"/>
                <a:cs typeface="Times New Roman" panose="02020603050405020304" pitchFamily="18" charset="0"/>
              </a:rPr>
              <a:t>4</a:t>
            </a:r>
            <a:r>
              <a:rPr kumimoji="0" lang="es-CU" sz="2800" b="0" i="0" u="none" strike="noStrike" kern="1200" cap="none" spc="0" normalizeH="0" baseline="0" noProof="0" dirty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Calibri" panose="020F0502020204030204"/>
                <a:ea typeface="Calibri" panose="020F0502020204030204" pitchFamily="34" charset="0"/>
                <a:cs typeface="Times New Roman" panose="02020603050405020304" pitchFamily="18" charset="0"/>
              </a:rPr>
              <a:t> profesores : </a:t>
            </a:r>
            <a:r>
              <a:rPr kumimoji="0" lang="es-CU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Calibri" panose="020F0502020204030204" pitchFamily="34" charset="0"/>
                <a:cs typeface="Times New Roman" panose="02020603050405020304" pitchFamily="18" charset="0"/>
              </a:rPr>
              <a:t>2,520</a:t>
            </a:r>
            <a:r>
              <a:rPr kumimoji="0" lang="es-CU" sz="2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Calibri" panose="020F0502020204030204" pitchFamily="34" charset="0"/>
                <a:cs typeface="Times New Roman" panose="02020603050405020304" pitchFamily="18" charset="0"/>
              </a:rPr>
              <a:t> horas docentes virtuales</a:t>
            </a:r>
          </a:p>
        </p:txBody>
      </p:sp>
    </p:spTree>
    <p:extLst>
      <p:ext uri="{BB962C8B-B14F-4D97-AF65-F5344CB8AC3E}">
        <p14:creationId xmlns:p14="http://schemas.microsoft.com/office/powerpoint/2010/main" val="42074655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b="1" dirty="0">
                <a:solidFill>
                  <a:schemeClr val="accent1">
                    <a:lumMod val="50000"/>
                  </a:schemeClr>
                </a:solidFill>
              </a:rPr>
              <a:t>INTRODUCCIÓN</a:t>
            </a:r>
            <a:endParaRPr lang="es-ES" b="1" dirty="0"/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E5094F3C-F0B7-5560-6066-1B1803271505}"/>
              </a:ext>
            </a:extLst>
          </p:cNvPr>
          <p:cNvSpPr txBox="1"/>
          <p:nvPr/>
        </p:nvSpPr>
        <p:spPr>
          <a:xfrm>
            <a:off x="9956800" y="6222665"/>
            <a:ext cx="19812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algn="l" rtl="0" eaLnBrk="1" latinLnBrk="0" hangingPunct="1"/>
            <a:r>
              <a:rPr lang="es-ES" sz="1800" b="1" kern="1200" dirty="0">
                <a:solidFill>
                  <a:srgbClr val="FFFFFF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COSME 2025</a:t>
            </a:r>
            <a:endParaRPr lang="es-CU" dirty="0">
              <a:effectLst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4B86C598-B402-C511-BBE5-D5FC09078D4A}"/>
              </a:ext>
            </a:extLst>
          </p:cNvPr>
          <p:cNvSpPr txBox="1"/>
          <p:nvPr/>
        </p:nvSpPr>
        <p:spPr>
          <a:xfrm>
            <a:off x="694267" y="2150533"/>
            <a:ext cx="1046480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s-ES" sz="2800" b="0" i="0" u="none" strike="noStrike" kern="1200" cap="none" spc="0" normalizeH="0" baseline="0" noProof="0" dirty="0">
                <a:ln>
                  <a:noFill/>
                </a:ln>
                <a:solidFill>
                  <a:srgbClr val="4472C4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Calibri" panose="020F0502020204030204" pitchFamily="34" charset="0"/>
                <a:cs typeface="Times New Roman" panose="02020603050405020304" pitchFamily="18" charset="0"/>
              </a:rPr>
              <a:t>Estudio que da continuidad al proyecto de investigación La Gestión Docente Virtual de la Faculta de Ciencias médicas Miguel Enríquez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s-ES" sz="2800" b="0" i="0" u="none" strike="noStrike" kern="1200" cap="none" spc="0" normalizeH="0" baseline="0" noProof="0" dirty="0">
                <a:ln>
                  <a:noFill/>
                </a:ln>
                <a:solidFill>
                  <a:srgbClr val="4472C4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Los centros de educación superior se responsabilizan con la formación de profesionales altamente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s-ES" sz="2800" b="0" i="0" u="none" strike="noStrike" kern="1200" cap="none" spc="0" normalizeH="0" baseline="0" noProof="0" dirty="0">
                <a:ln>
                  <a:noFill/>
                </a:ln>
                <a:solidFill>
                  <a:srgbClr val="4472C4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Las TIC son recursos que facilitan la enseñanza y el aprendizaje en las universidades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s-ES" sz="2800" b="0" i="0" u="none" strike="noStrike" kern="1200" cap="none" spc="0" normalizeH="0" baseline="0" noProof="0" dirty="0">
                <a:ln>
                  <a:noFill/>
                </a:ln>
                <a:solidFill>
                  <a:srgbClr val="4472C4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Son medios de los que se necesita apropiarse los claustros y desarrollar las habilidades suficiente para su utilización durante los periodos lectivos</a:t>
            </a:r>
          </a:p>
        </p:txBody>
      </p:sp>
    </p:spTree>
    <p:extLst>
      <p:ext uri="{BB962C8B-B14F-4D97-AF65-F5344CB8AC3E}">
        <p14:creationId xmlns:p14="http://schemas.microsoft.com/office/powerpoint/2010/main" val="25120804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b="1" dirty="0">
                <a:solidFill>
                  <a:schemeClr val="accent1">
                    <a:lumMod val="50000"/>
                  </a:schemeClr>
                </a:solidFill>
              </a:rPr>
              <a:t>INTRODUCCIÓN</a:t>
            </a:r>
            <a:endParaRPr lang="es-ES" b="1" dirty="0"/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E5094F3C-F0B7-5560-6066-1B1803271505}"/>
              </a:ext>
            </a:extLst>
          </p:cNvPr>
          <p:cNvSpPr txBox="1"/>
          <p:nvPr/>
        </p:nvSpPr>
        <p:spPr>
          <a:xfrm>
            <a:off x="9956800" y="6222665"/>
            <a:ext cx="19812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ES" sz="1800" b="1" kern="1200" dirty="0">
                <a:solidFill>
                  <a:srgbClr val="FFFFFF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COSME 2025</a:t>
            </a:r>
            <a:endParaRPr lang="es-CU" dirty="0">
              <a:effectLst/>
            </a:endParaRP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90DE179B-8C84-5906-FA69-651EB486CBD1}"/>
              </a:ext>
            </a:extLst>
          </p:cNvPr>
          <p:cNvSpPr txBox="1"/>
          <p:nvPr/>
        </p:nvSpPr>
        <p:spPr>
          <a:xfrm>
            <a:off x="287867" y="2082800"/>
            <a:ext cx="1132840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marR="0" lvl="0" indent="-5715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s-ES" sz="3600" b="0" i="0" u="none" strike="noStrike" kern="1200" cap="none" spc="0" normalizeH="0" baseline="0" noProof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Calibri" panose="020F0502020204030204"/>
                <a:ea typeface="Calibri" panose="020F0502020204030204" pitchFamily="34" charset="0"/>
                <a:cs typeface="+mn-cs"/>
              </a:rPr>
              <a:t>Entre los recursos de las TIC,  se encuentran las aulas virtuales  en la plataforma Moodle</a:t>
            </a:r>
          </a:p>
          <a:p>
            <a:pPr marL="571500" marR="0" lvl="0" indent="-5715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s-ES" sz="3600" b="0" i="0" u="none" strike="noStrike" kern="1200" cap="none" spc="0" normalizeH="0" baseline="0" noProof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Calibri" panose="020F0502020204030204"/>
                <a:ea typeface="Calibri" panose="020F0502020204030204" pitchFamily="34" charset="0"/>
                <a:cs typeface="+mn-cs"/>
              </a:rPr>
              <a:t>Sistema altamente eficiente para impartir clases y cursos a distancia</a:t>
            </a:r>
          </a:p>
          <a:p>
            <a:pPr marL="571500" marR="0" lvl="0" indent="-5715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s-ES" sz="3600" b="0" i="0" u="none" strike="noStrike" kern="1200" cap="none" spc="0" normalizeH="0" baseline="0" noProof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Calibri" panose="020F0502020204030204"/>
                <a:ea typeface="Calibri" panose="020F0502020204030204" pitchFamily="34" charset="0"/>
                <a:cs typeface="+mn-cs"/>
              </a:rPr>
              <a:t>Facilitando de forma exponencial las actividades docentes, incluyendo el sistema de evaluaciones que estas conllevan</a:t>
            </a:r>
            <a:endParaRPr kumimoji="0" lang="es-CU" sz="3600" b="0" i="0" u="none" strike="noStrike" kern="1200" cap="none" spc="0" normalizeH="0" baseline="0" noProof="0" dirty="0">
              <a:ln>
                <a:noFill/>
              </a:ln>
              <a:solidFill>
                <a:srgbClr val="44546A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233289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b="1" dirty="0">
                <a:solidFill>
                  <a:schemeClr val="accent1">
                    <a:lumMod val="50000"/>
                  </a:schemeClr>
                </a:solidFill>
              </a:rPr>
              <a:t>MÉTODO</a:t>
            </a:r>
            <a:endParaRPr lang="es-ES" b="1" dirty="0"/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E5094F3C-F0B7-5560-6066-1B1803271505}"/>
              </a:ext>
            </a:extLst>
          </p:cNvPr>
          <p:cNvSpPr txBox="1"/>
          <p:nvPr/>
        </p:nvSpPr>
        <p:spPr>
          <a:xfrm>
            <a:off x="9956800" y="6222665"/>
            <a:ext cx="19812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algn="l" rtl="0" eaLnBrk="1" latinLnBrk="0" hangingPunct="1"/>
            <a:r>
              <a:rPr lang="es-ES" sz="1800" b="1" kern="1200" dirty="0">
                <a:solidFill>
                  <a:srgbClr val="FFFFFF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COSME 2025</a:t>
            </a:r>
            <a:endParaRPr lang="es-CU" dirty="0">
              <a:effectLst/>
            </a:endParaRP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80B88CC9-7EE9-1533-30CD-0CA9CA32C013}"/>
              </a:ext>
            </a:extLst>
          </p:cNvPr>
          <p:cNvSpPr txBox="1"/>
          <p:nvPr/>
        </p:nvSpPr>
        <p:spPr>
          <a:xfrm>
            <a:off x="254001" y="2167467"/>
            <a:ext cx="1097280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marR="0" lvl="0" indent="-5715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s-ES" sz="3600" b="1" i="0" u="none" strike="noStrike" kern="1200" cap="none" spc="0" normalizeH="0" baseline="0" noProof="0" dirty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Objetivo:  </a:t>
            </a:r>
            <a:r>
              <a:rPr kumimoji="0" lang="es-ES" sz="3600" b="0" i="0" u="none" strike="noStrike" kern="1200" cap="none" spc="0" normalizeH="0" baseline="0" noProof="0" dirty="0">
                <a:ln>
                  <a:noFill/>
                </a:ln>
                <a:solidFill>
                  <a:srgbClr val="4472C4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Conocer el uso </a:t>
            </a:r>
            <a:r>
              <a:rPr kumimoji="0" lang="es-ES" sz="3600" b="0" i="0" u="none" strike="noStrike" kern="1200" cap="none" spc="0" normalizeH="0" baseline="0" noProof="0" dirty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del aula virtual de la FCMME en los dos últimos dos años comparado con un periodo anterior similar</a:t>
            </a:r>
          </a:p>
          <a:p>
            <a:pPr marL="571500" marR="0" lvl="0" indent="-5715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s-ES" sz="3600" b="1" i="0" u="none" strike="noStrike" kern="1200" cap="none" spc="0" normalizeH="0" baseline="0" noProof="0" dirty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Tipo de estudio: </a:t>
            </a:r>
            <a:r>
              <a:rPr kumimoji="0" lang="es-ES" sz="3600" b="0" i="0" u="none" strike="noStrike" kern="1200" cap="none" spc="0" normalizeH="0" baseline="0" noProof="0" dirty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descriptivo y transversal</a:t>
            </a:r>
          </a:p>
          <a:p>
            <a:pPr marL="571500" marR="0" lvl="0" indent="-5715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s-ES" sz="3600" b="1" i="0" u="none" strike="noStrike" kern="1200" cap="none" spc="0" normalizeH="0" baseline="0" noProof="0" dirty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Universo:</a:t>
            </a:r>
            <a:r>
              <a:rPr kumimoji="0" lang="es-ES" sz="3600" b="0" i="0" u="none" strike="noStrike" kern="1200" cap="none" spc="0" normalizeH="0" baseline="0" noProof="0" dirty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Todas las actividades docentes propuestas entre abril de 2020 y abril 2024.</a:t>
            </a:r>
          </a:p>
          <a:p>
            <a:pPr marL="571500" marR="0" lvl="0" indent="-5715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s-ES" sz="3600" b="1" i="0" u="none" strike="noStrike" kern="1200" cap="none" spc="0" normalizeH="0" baseline="0" noProof="0" dirty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Método : </a:t>
            </a:r>
            <a:r>
              <a:rPr kumimoji="0" lang="es-ES" sz="3600" b="0" i="0" u="none" strike="noStrike" kern="1200" cap="none" spc="0" normalizeH="0" baseline="0" noProof="0" dirty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Revisar las actividades docentes del Aula virtual en este periodo</a:t>
            </a:r>
          </a:p>
        </p:txBody>
      </p:sp>
    </p:spTree>
    <p:extLst>
      <p:ext uri="{BB962C8B-B14F-4D97-AF65-F5344CB8AC3E}">
        <p14:creationId xmlns:p14="http://schemas.microsoft.com/office/powerpoint/2010/main" val="4261181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b="1" dirty="0">
                <a:solidFill>
                  <a:schemeClr val="accent1">
                    <a:lumMod val="50000"/>
                  </a:schemeClr>
                </a:solidFill>
              </a:rPr>
              <a:t>RESULTADO</a:t>
            </a:r>
            <a:endParaRPr lang="es-ES" b="1" dirty="0"/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E5094F3C-F0B7-5560-6066-1B1803271505}"/>
              </a:ext>
            </a:extLst>
          </p:cNvPr>
          <p:cNvSpPr txBox="1"/>
          <p:nvPr/>
        </p:nvSpPr>
        <p:spPr>
          <a:xfrm>
            <a:off x="9956800" y="6222665"/>
            <a:ext cx="19812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algn="l" rtl="0" eaLnBrk="1" latinLnBrk="0" hangingPunct="1"/>
            <a:r>
              <a:rPr lang="es-ES" sz="1800" b="1" kern="1200" dirty="0">
                <a:solidFill>
                  <a:srgbClr val="FFFFFF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COSME 2025</a:t>
            </a:r>
            <a:endParaRPr lang="es-CU" dirty="0">
              <a:effectLst/>
            </a:endParaRP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F4FE3BAE-CBBC-7512-EB57-11FEFFD011D7}"/>
              </a:ext>
            </a:extLst>
          </p:cNvPr>
          <p:cNvSpPr txBox="1"/>
          <p:nvPr/>
        </p:nvSpPr>
        <p:spPr>
          <a:xfrm>
            <a:off x="321733" y="2184400"/>
            <a:ext cx="11260667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marR="0" lvl="0" indent="-5715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s-ES" sz="2800" b="0" i="0" u="none" strike="noStrike" kern="1200" cap="none" spc="0" normalizeH="0" baseline="0" noProof="0" dirty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El aula virtual de la Facultad de Ciencias Médicas Miguel Enríquez se encuentra incluida en la Universidad Virtual de Salud de Cuba desde 2018.</a:t>
            </a:r>
          </a:p>
          <a:p>
            <a:pPr marL="571500" marR="0" lvl="0" indent="-5715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s-ES" sz="2800" b="0" i="0" u="none" strike="noStrike" kern="1200" cap="none" spc="0" normalizeH="0" baseline="0" noProof="0" dirty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Hasta el año 2020 se habían propuesto un pequeño grupo de actividades docentes a distancia con una participación irregular de los profesores y alumnos.</a:t>
            </a:r>
          </a:p>
          <a:p>
            <a:pPr marL="571500" marR="0" lvl="0" indent="-5715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s-ES" sz="2800" b="0" i="0" u="none" strike="noStrike" kern="1200" cap="none" spc="0" normalizeH="0" baseline="0" noProof="0" dirty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Para el año 2022 estaban planificadas 17 actividades docentes, de ellas 11 se habían concluido donde participaron un total de 32 profesores de la facultad. </a:t>
            </a:r>
          </a:p>
          <a:p>
            <a:pPr marL="571500" marR="0" lvl="0" indent="-5715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s-ES" sz="2800" b="0" i="0" u="none" strike="noStrike" kern="1200" cap="none" spc="0" normalizeH="0" baseline="0" noProof="0" dirty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Para el año 2024, 46 actividades docente virtuales </a:t>
            </a:r>
          </a:p>
        </p:txBody>
      </p:sp>
    </p:spTree>
    <p:extLst>
      <p:ext uri="{BB962C8B-B14F-4D97-AF65-F5344CB8AC3E}">
        <p14:creationId xmlns:p14="http://schemas.microsoft.com/office/powerpoint/2010/main" val="28447343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b="1" dirty="0">
                <a:solidFill>
                  <a:schemeClr val="accent1">
                    <a:lumMod val="50000"/>
                  </a:schemeClr>
                </a:solidFill>
              </a:rPr>
              <a:t>RESULTADO</a:t>
            </a:r>
            <a:endParaRPr lang="es-ES" b="1" dirty="0"/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E5094F3C-F0B7-5560-6066-1B1803271505}"/>
              </a:ext>
            </a:extLst>
          </p:cNvPr>
          <p:cNvSpPr txBox="1"/>
          <p:nvPr/>
        </p:nvSpPr>
        <p:spPr>
          <a:xfrm>
            <a:off x="9956800" y="6222665"/>
            <a:ext cx="19812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800" b="1" i="0" u="none" strike="noStrike" kern="1200" cap="none" spc="0" normalizeH="0" baseline="0" noProof="0" dirty="0">
                <a:ln>
                  <a:noFill/>
                </a:ln>
                <a:solidFill>
                  <a:srgbClr val="4472C4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CIENTIME 2024</a:t>
            </a: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CB5A089E-4C27-DA67-49F7-E51757BF9D6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8391"/>
            <a:ext cx="12344400" cy="69403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249756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b="1" dirty="0">
                <a:solidFill>
                  <a:schemeClr val="accent1">
                    <a:lumMod val="50000"/>
                  </a:schemeClr>
                </a:solidFill>
              </a:rPr>
              <a:t>RESULTADO</a:t>
            </a:r>
            <a:endParaRPr lang="es-ES" b="1" dirty="0"/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E5094F3C-F0B7-5560-6066-1B1803271505}"/>
              </a:ext>
            </a:extLst>
          </p:cNvPr>
          <p:cNvSpPr txBox="1"/>
          <p:nvPr/>
        </p:nvSpPr>
        <p:spPr>
          <a:xfrm>
            <a:off x="9956800" y="6222665"/>
            <a:ext cx="19812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algn="l" rtl="0" eaLnBrk="1" latinLnBrk="0" hangingPunct="1"/>
            <a:r>
              <a:rPr lang="es-ES" sz="1800" b="1" kern="1200" dirty="0">
                <a:solidFill>
                  <a:srgbClr val="FFFFFF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COSME 2025</a:t>
            </a:r>
            <a:endParaRPr lang="es-CU" dirty="0">
              <a:effectLst/>
            </a:endParaRPr>
          </a:p>
        </p:txBody>
      </p:sp>
      <p:graphicFrame>
        <p:nvGraphicFramePr>
          <p:cNvPr id="7" name="Tabla 6">
            <a:extLst>
              <a:ext uri="{FF2B5EF4-FFF2-40B4-BE49-F238E27FC236}">
                <a16:creationId xmlns:a16="http://schemas.microsoft.com/office/drawing/2014/main" id="{6CE62C88-AB21-6B27-3EFD-B10B4B6EC029}"/>
              </a:ext>
            </a:extLst>
          </p:cNvPr>
          <p:cNvGraphicFramePr>
            <a:graphicFrameLocks noGrp="1"/>
          </p:cNvGraphicFramePr>
          <p:nvPr/>
        </p:nvGraphicFramePr>
        <p:xfrm>
          <a:off x="1305831" y="2622122"/>
          <a:ext cx="9226701" cy="1424941"/>
        </p:xfrm>
        <a:graphic>
          <a:graphicData uri="http://schemas.openxmlformats.org/drawingml/2006/table">
            <a:tbl>
              <a:tblPr firstRow="1" firstCol="1" bandRow="1"/>
              <a:tblGrid>
                <a:gridCol w="3774169">
                  <a:extLst>
                    <a:ext uri="{9D8B030D-6E8A-4147-A177-3AD203B41FA5}">
                      <a16:colId xmlns:a16="http://schemas.microsoft.com/office/drawing/2014/main" val="2645307532"/>
                    </a:ext>
                  </a:extLst>
                </a:gridCol>
                <a:gridCol w="2404533">
                  <a:extLst>
                    <a:ext uri="{9D8B030D-6E8A-4147-A177-3AD203B41FA5}">
                      <a16:colId xmlns:a16="http://schemas.microsoft.com/office/drawing/2014/main" val="3354263497"/>
                    </a:ext>
                  </a:extLst>
                </a:gridCol>
                <a:gridCol w="2015067">
                  <a:extLst>
                    <a:ext uri="{9D8B030D-6E8A-4147-A177-3AD203B41FA5}">
                      <a16:colId xmlns:a16="http://schemas.microsoft.com/office/drawing/2014/main" val="2817969925"/>
                    </a:ext>
                  </a:extLst>
                </a:gridCol>
                <a:gridCol w="1032932">
                  <a:extLst>
                    <a:ext uri="{9D8B030D-6E8A-4147-A177-3AD203B41FA5}">
                      <a16:colId xmlns:a16="http://schemas.microsoft.com/office/drawing/2014/main" val="3583708325"/>
                    </a:ext>
                  </a:extLst>
                </a:gridCol>
              </a:tblGrid>
              <a:tr h="40830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_tradnl" sz="2800" kern="100" dirty="0">
                          <a:solidFill>
                            <a:srgbClr val="44546A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s-CU" sz="12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_tradnl" sz="2800" b="1" kern="100" dirty="0">
                          <a:solidFill>
                            <a:srgbClr val="44546A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No.</a:t>
                      </a:r>
                      <a:endParaRPr lang="es-CU" sz="1200" b="1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_tradnl" sz="2800" b="1" kern="100" dirty="0">
                          <a:solidFill>
                            <a:srgbClr val="44546A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No.</a:t>
                      </a:r>
                      <a:endParaRPr lang="es-CU" sz="1200" b="1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_tradnl" sz="2800" b="1" kern="100" dirty="0">
                          <a:solidFill>
                            <a:srgbClr val="44546A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Total</a:t>
                      </a:r>
                      <a:endParaRPr lang="es-CU" sz="1200" b="1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63757317"/>
                  </a:ext>
                </a:extLst>
              </a:tr>
              <a:tr h="45910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_tradnl" sz="2800" kern="100">
                          <a:solidFill>
                            <a:srgbClr val="44546A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s-CU" sz="12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_tradnl" sz="2800" kern="100" dirty="0">
                          <a:solidFill>
                            <a:srgbClr val="44546A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2020-2022</a:t>
                      </a:r>
                      <a:endParaRPr lang="es-CU" sz="12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_tradnl" sz="2800" kern="100" dirty="0">
                          <a:solidFill>
                            <a:srgbClr val="44546A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2022-2024</a:t>
                      </a:r>
                      <a:endParaRPr lang="es-CU" sz="12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_tradnl" sz="2800" kern="100">
                          <a:solidFill>
                            <a:srgbClr val="44546A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s-CU" sz="12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57728780"/>
                  </a:ext>
                </a:extLst>
              </a:tr>
              <a:tr h="53181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" sz="2800" kern="100" dirty="0">
                          <a:solidFill>
                            <a:srgbClr val="44546A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Actividades Planificadas</a:t>
                      </a:r>
                      <a:endParaRPr lang="es-CU" sz="12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_tradnl" sz="2800" kern="100" dirty="0">
                          <a:solidFill>
                            <a:srgbClr val="44546A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17</a:t>
                      </a:r>
                      <a:endParaRPr lang="es-CU" sz="12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_tradnl" sz="2800" kern="100" dirty="0">
                          <a:solidFill>
                            <a:srgbClr val="44546A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29</a:t>
                      </a:r>
                      <a:endParaRPr lang="es-CU" sz="12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_tradnl" sz="2800" kern="100" dirty="0">
                          <a:solidFill>
                            <a:srgbClr val="44546A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46</a:t>
                      </a:r>
                      <a:endParaRPr lang="es-CU" sz="12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2241887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4503675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b="1" dirty="0">
                <a:solidFill>
                  <a:schemeClr val="accent1">
                    <a:lumMod val="50000"/>
                  </a:schemeClr>
                </a:solidFill>
              </a:rPr>
              <a:t>INTRODUCCIÓN</a:t>
            </a:r>
            <a:endParaRPr lang="es-ES" b="1" dirty="0"/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E5094F3C-F0B7-5560-6066-1B1803271505}"/>
              </a:ext>
            </a:extLst>
          </p:cNvPr>
          <p:cNvSpPr txBox="1"/>
          <p:nvPr/>
        </p:nvSpPr>
        <p:spPr>
          <a:xfrm>
            <a:off x="9956800" y="6222665"/>
            <a:ext cx="19812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algn="l" rtl="0" eaLnBrk="1" latinLnBrk="0" hangingPunct="1"/>
            <a:r>
              <a:rPr lang="es-ES" sz="1800" b="1" kern="1200" dirty="0">
                <a:solidFill>
                  <a:srgbClr val="FFFFFF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COSME 2025</a:t>
            </a:r>
            <a:endParaRPr lang="es-CU" dirty="0">
              <a:effectLst/>
            </a:endParaRPr>
          </a:p>
        </p:txBody>
      </p:sp>
      <p:graphicFrame>
        <p:nvGraphicFramePr>
          <p:cNvPr id="3" name="Tabla 2">
            <a:extLst>
              <a:ext uri="{FF2B5EF4-FFF2-40B4-BE49-F238E27FC236}">
                <a16:creationId xmlns:a16="http://schemas.microsoft.com/office/drawing/2014/main" id="{2EDFB0C8-2169-6C1D-AD56-5B98899C7D1E}"/>
              </a:ext>
            </a:extLst>
          </p:cNvPr>
          <p:cNvGraphicFramePr>
            <a:graphicFrameLocks noGrp="1"/>
          </p:cNvGraphicFramePr>
          <p:nvPr/>
        </p:nvGraphicFramePr>
        <p:xfrm>
          <a:off x="897467" y="2811759"/>
          <a:ext cx="7964644" cy="3233293"/>
        </p:xfrm>
        <a:graphic>
          <a:graphicData uri="http://schemas.openxmlformats.org/drawingml/2006/table">
            <a:tbl>
              <a:tblPr firstRow="1" firstCol="1" bandRow="1"/>
              <a:tblGrid>
                <a:gridCol w="3895116">
                  <a:extLst>
                    <a:ext uri="{9D8B030D-6E8A-4147-A177-3AD203B41FA5}">
                      <a16:colId xmlns:a16="http://schemas.microsoft.com/office/drawing/2014/main" val="3555279606"/>
                    </a:ext>
                  </a:extLst>
                </a:gridCol>
                <a:gridCol w="2146293">
                  <a:extLst>
                    <a:ext uri="{9D8B030D-6E8A-4147-A177-3AD203B41FA5}">
                      <a16:colId xmlns:a16="http://schemas.microsoft.com/office/drawing/2014/main" val="1100460201"/>
                    </a:ext>
                  </a:extLst>
                </a:gridCol>
                <a:gridCol w="1923235">
                  <a:extLst>
                    <a:ext uri="{9D8B030D-6E8A-4147-A177-3AD203B41FA5}">
                      <a16:colId xmlns:a16="http://schemas.microsoft.com/office/drawing/2014/main" val="2587896679"/>
                    </a:ext>
                  </a:extLst>
                </a:gridCol>
              </a:tblGrid>
              <a:tr h="42539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ES" sz="2800" b="1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Actividades virtuales</a:t>
                      </a:r>
                      <a:endParaRPr lang="es-CU" sz="2800" b="1" dirty="0">
                        <a:solidFill>
                          <a:schemeClr val="tx2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ES" sz="2800" b="1">
                          <a:solidFill>
                            <a:schemeClr val="tx2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No.</a:t>
                      </a:r>
                      <a:endParaRPr lang="es-CU" sz="2800" b="1">
                        <a:solidFill>
                          <a:schemeClr val="tx2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ES" sz="2800" b="1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  <a:endParaRPr lang="es-CU" sz="2800" b="1" dirty="0">
                        <a:solidFill>
                          <a:schemeClr val="tx2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51647241"/>
                  </a:ext>
                </a:extLst>
              </a:tr>
              <a:tr h="33660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ES" sz="28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Talleres</a:t>
                      </a:r>
                      <a:endParaRPr lang="es-CU" sz="2800" dirty="0">
                        <a:solidFill>
                          <a:schemeClr val="tx2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ES" sz="2800">
                          <a:solidFill>
                            <a:schemeClr val="tx2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es-CU" sz="2800">
                        <a:solidFill>
                          <a:schemeClr val="tx2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ES" sz="280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23.5</a:t>
                      </a:r>
                      <a:endParaRPr lang="es-CU" sz="2800">
                        <a:solidFill>
                          <a:schemeClr val="tx2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3519959"/>
                  </a:ext>
                </a:extLst>
              </a:tr>
              <a:tr h="42539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ES" sz="28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Entrenamientos</a:t>
                      </a:r>
                      <a:endParaRPr lang="es-CU" sz="2800" dirty="0">
                        <a:solidFill>
                          <a:schemeClr val="tx2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ES" sz="28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s-CU" sz="2800" dirty="0">
                        <a:solidFill>
                          <a:schemeClr val="tx2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ES" sz="280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5.9</a:t>
                      </a:r>
                      <a:endParaRPr lang="es-CU" sz="2800">
                        <a:solidFill>
                          <a:schemeClr val="tx2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89116002"/>
                  </a:ext>
                </a:extLst>
              </a:tr>
              <a:tr h="42539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ES" sz="28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Cursos</a:t>
                      </a:r>
                      <a:endParaRPr lang="es-CU" sz="2800" dirty="0">
                        <a:solidFill>
                          <a:schemeClr val="tx2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ES" sz="2800">
                          <a:solidFill>
                            <a:schemeClr val="tx2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es-CU" sz="2800">
                        <a:solidFill>
                          <a:schemeClr val="tx2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ES" sz="28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58.8</a:t>
                      </a:r>
                      <a:endParaRPr lang="es-CU" sz="2800" dirty="0">
                        <a:solidFill>
                          <a:schemeClr val="tx2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03948948"/>
                  </a:ext>
                </a:extLst>
              </a:tr>
              <a:tr h="42539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ES" sz="28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Maestrías</a:t>
                      </a:r>
                      <a:endParaRPr lang="es-CU" sz="2800" dirty="0">
                        <a:solidFill>
                          <a:schemeClr val="tx2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ES" sz="2800">
                          <a:solidFill>
                            <a:schemeClr val="tx2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s-CU" sz="2800">
                        <a:solidFill>
                          <a:schemeClr val="tx2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ES" sz="280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5.9</a:t>
                      </a:r>
                      <a:endParaRPr lang="es-CU" sz="2800">
                        <a:solidFill>
                          <a:schemeClr val="tx2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71453108"/>
                  </a:ext>
                </a:extLst>
              </a:tr>
              <a:tr h="42539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ES" sz="28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Eventos</a:t>
                      </a:r>
                      <a:endParaRPr lang="es-CU" sz="2800" dirty="0">
                        <a:solidFill>
                          <a:schemeClr val="tx2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ES" sz="28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s-CU" sz="2800" dirty="0">
                        <a:solidFill>
                          <a:schemeClr val="tx2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ES" sz="280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5.9</a:t>
                      </a:r>
                      <a:endParaRPr lang="es-CU" sz="2800">
                        <a:solidFill>
                          <a:schemeClr val="tx2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48828572"/>
                  </a:ext>
                </a:extLst>
              </a:tr>
              <a:tr h="34689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ES" sz="28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Total</a:t>
                      </a:r>
                      <a:endParaRPr lang="es-CU" sz="2800" dirty="0">
                        <a:solidFill>
                          <a:schemeClr val="tx2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ES" sz="28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17</a:t>
                      </a:r>
                      <a:endParaRPr lang="es-CU" sz="2800" dirty="0">
                        <a:solidFill>
                          <a:schemeClr val="tx2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ES" sz="28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100.0</a:t>
                      </a:r>
                      <a:endParaRPr lang="es-CU" sz="2800" dirty="0">
                        <a:solidFill>
                          <a:schemeClr val="tx2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02579739"/>
                  </a:ext>
                </a:extLst>
              </a:tr>
            </a:tbl>
          </a:graphicData>
        </a:graphic>
      </p:graphicFrame>
      <p:sp>
        <p:nvSpPr>
          <p:cNvPr id="5" name="CuadroTexto 4">
            <a:extLst>
              <a:ext uri="{FF2B5EF4-FFF2-40B4-BE49-F238E27FC236}">
                <a16:creationId xmlns:a16="http://schemas.microsoft.com/office/drawing/2014/main" id="{12CD73DA-3609-45EF-A228-AC57AF39DF15}"/>
              </a:ext>
            </a:extLst>
          </p:cNvPr>
          <p:cNvSpPr txBox="1"/>
          <p:nvPr/>
        </p:nvSpPr>
        <p:spPr>
          <a:xfrm>
            <a:off x="1085700" y="1964268"/>
            <a:ext cx="758416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3200" b="1" i="0" u="none" strike="noStrike" kern="1200" cap="none" spc="0" normalizeH="0" baseline="0" noProof="0" dirty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Calibri" panose="020F0502020204030204"/>
                <a:ea typeface="Times New Roman" panose="02020603050405020304" pitchFamily="18" charset="0"/>
                <a:cs typeface="Times New Roman" panose="02020603050405020304" pitchFamily="18" charset="0"/>
              </a:rPr>
              <a:t>Actividades virtuales periodo 2020-2022</a:t>
            </a:r>
            <a:endParaRPr kumimoji="0" lang="es-CU" sz="3200" b="1" i="0" u="none" strike="noStrike" kern="1200" cap="none" spc="0" normalizeH="0" baseline="0" noProof="0" dirty="0">
              <a:ln>
                <a:noFill/>
              </a:ln>
              <a:solidFill>
                <a:srgbClr val="44546A"/>
              </a:solidFill>
              <a:effectLst/>
              <a:uLnTx/>
              <a:uFillTx/>
              <a:latin typeface="Calibri" panose="020F0502020204030204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8572398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b="1" dirty="0">
                <a:solidFill>
                  <a:schemeClr val="accent1">
                    <a:lumMod val="50000"/>
                  </a:schemeClr>
                </a:solidFill>
              </a:rPr>
              <a:t>RESULTADOS</a:t>
            </a:r>
            <a:endParaRPr lang="es-ES" b="1" dirty="0"/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E5094F3C-F0B7-5560-6066-1B1803271505}"/>
              </a:ext>
            </a:extLst>
          </p:cNvPr>
          <p:cNvSpPr txBox="1"/>
          <p:nvPr/>
        </p:nvSpPr>
        <p:spPr>
          <a:xfrm>
            <a:off x="9956800" y="6222665"/>
            <a:ext cx="19812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algn="l" rtl="0" eaLnBrk="1" latinLnBrk="0" hangingPunct="1"/>
            <a:r>
              <a:rPr lang="es-ES" sz="1800" b="1" kern="1200" dirty="0">
                <a:solidFill>
                  <a:srgbClr val="FFFFFF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COSME 2025</a:t>
            </a:r>
            <a:endParaRPr lang="es-CU" dirty="0">
              <a:effectLst/>
            </a:endParaRPr>
          </a:p>
        </p:txBody>
      </p:sp>
      <p:graphicFrame>
        <p:nvGraphicFramePr>
          <p:cNvPr id="3" name="Tabla 2">
            <a:extLst>
              <a:ext uri="{FF2B5EF4-FFF2-40B4-BE49-F238E27FC236}">
                <a16:creationId xmlns:a16="http://schemas.microsoft.com/office/drawing/2014/main" id="{8AFC0E79-F2C4-13A7-77A7-91625EC6CBFA}"/>
              </a:ext>
            </a:extLst>
          </p:cNvPr>
          <p:cNvGraphicFramePr>
            <a:graphicFrameLocks noGrp="1"/>
          </p:cNvGraphicFramePr>
          <p:nvPr/>
        </p:nvGraphicFramePr>
        <p:xfrm>
          <a:off x="1303867" y="2604557"/>
          <a:ext cx="8197701" cy="375145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602225">
                  <a:extLst>
                    <a:ext uri="{9D8B030D-6E8A-4147-A177-3AD203B41FA5}">
                      <a16:colId xmlns:a16="http://schemas.microsoft.com/office/drawing/2014/main" val="2906724274"/>
                    </a:ext>
                  </a:extLst>
                </a:gridCol>
                <a:gridCol w="2302703">
                  <a:extLst>
                    <a:ext uri="{9D8B030D-6E8A-4147-A177-3AD203B41FA5}">
                      <a16:colId xmlns:a16="http://schemas.microsoft.com/office/drawing/2014/main" val="2660108632"/>
                    </a:ext>
                  </a:extLst>
                </a:gridCol>
                <a:gridCol w="1292773">
                  <a:extLst>
                    <a:ext uri="{9D8B030D-6E8A-4147-A177-3AD203B41FA5}">
                      <a16:colId xmlns:a16="http://schemas.microsoft.com/office/drawing/2014/main" val="212439592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ES" sz="2800" b="1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Actividades virtuales</a:t>
                      </a:r>
                      <a:endParaRPr lang="es-CU" sz="2800" b="1" dirty="0">
                        <a:solidFill>
                          <a:schemeClr val="tx2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ES" sz="2800" b="1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No.</a:t>
                      </a:r>
                      <a:endParaRPr lang="es-CU" sz="2800" b="1" dirty="0">
                        <a:solidFill>
                          <a:schemeClr val="tx2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ES" sz="2800" b="1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  <a:endParaRPr lang="es-CU" sz="2800" b="1" dirty="0">
                        <a:solidFill>
                          <a:schemeClr val="tx2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extLst>
                  <a:ext uri="{0D108BD9-81ED-4DB2-BD59-A6C34878D82A}">
                    <a16:rowId xmlns:a16="http://schemas.microsoft.com/office/drawing/2014/main" val="427132917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ES" sz="28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Talleres</a:t>
                      </a:r>
                      <a:endParaRPr lang="es-CU" sz="2800" dirty="0">
                        <a:solidFill>
                          <a:schemeClr val="tx2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ES" sz="28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es-CU" sz="2800" dirty="0">
                        <a:solidFill>
                          <a:schemeClr val="tx2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ES" sz="28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13.5</a:t>
                      </a:r>
                      <a:endParaRPr lang="es-CU" sz="2800" dirty="0">
                        <a:solidFill>
                          <a:schemeClr val="tx2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284678761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ES" sz="28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Entrenamientos</a:t>
                      </a:r>
                      <a:endParaRPr lang="es-CU" sz="2800" dirty="0">
                        <a:solidFill>
                          <a:schemeClr val="tx2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ES" sz="28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s-CU" sz="2800" dirty="0">
                        <a:solidFill>
                          <a:schemeClr val="tx2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ES" sz="28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20.5</a:t>
                      </a:r>
                      <a:endParaRPr lang="es-CU" sz="2800" dirty="0">
                        <a:solidFill>
                          <a:schemeClr val="tx2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86730907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ES" sz="28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Cursos</a:t>
                      </a:r>
                      <a:endParaRPr lang="es-CU" sz="2800" dirty="0">
                        <a:solidFill>
                          <a:schemeClr val="tx2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ES" sz="28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es-CU" sz="2800" dirty="0">
                        <a:solidFill>
                          <a:schemeClr val="tx2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ES" sz="28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24</a:t>
                      </a:r>
                      <a:endParaRPr lang="es-CU" sz="2800" dirty="0">
                        <a:solidFill>
                          <a:schemeClr val="tx2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67843244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ES" sz="2800" dirty="0">
                          <a:solidFill>
                            <a:schemeClr val="tx2"/>
                          </a:solidFill>
                        </a:rPr>
                        <a:t>Eventos y foros científicos </a:t>
                      </a:r>
                      <a:endParaRPr lang="es-CU" sz="2800" dirty="0">
                        <a:solidFill>
                          <a:schemeClr val="tx2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ES" sz="28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es-CU" sz="2800" dirty="0">
                        <a:solidFill>
                          <a:schemeClr val="tx2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ES" sz="28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13.5</a:t>
                      </a:r>
                      <a:endParaRPr lang="es-CU" sz="2800" dirty="0">
                        <a:solidFill>
                          <a:schemeClr val="tx2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371028355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" sz="2800" kern="100" dirty="0">
                          <a:solidFill>
                            <a:srgbClr val="44546A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Maestrías</a:t>
                      </a:r>
                      <a:endParaRPr lang="es-CU" sz="28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ES" sz="28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s-CU" sz="2800" dirty="0">
                        <a:solidFill>
                          <a:schemeClr val="tx2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ES" sz="28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  <a:endParaRPr lang="es-CU" sz="2800" dirty="0">
                        <a:solidFill>
                          <a:schemeClr val="tx2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275411053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ES" sz="2800" b="1" dirty="0">
                          <a:solidFill>
                            <a:srgbClr val="FF0000"/>
                          </a:solidFill>
                        </a:rPr>
                        <a:t>Casos clínicos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2800" b="1" dirty="0">
                          <a:solidFill>
                            <a:srgbClr val="FF0000"/>
                          </a:solidFill>
                        </a:rPr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2800" b="1" dirty="0">
                          <a:solidFill>
                            <a:srgbClr val="FF0000"/>
                          </a:solidFill>
                        </a:rPr>
                        <a:t>31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66870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ES" sz="28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Total</a:t>
                      </a:r>
                      <a:endParaRPr lang="es-CU" sz="2800" dirty="0">
                        <a:solidFill>
                          <a:schemeClr val="tx2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ES" sz="28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29</a:t>
                      </a:r>
                      <a:endParaRPr lang="es-CU" sz="2800" dirty="0">
                        <a:solidFill>
                          <a:schemeClr val="tx2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ES" sz="28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100.0</a:t>
                      </a:r>
                      <a:endParaRPr lang="es-CU" sz="2800" dirty="0">
                        <a:solidFill>
                          <a:schemeClr val="tx2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1610020961"/>
                  </a:ext>
                </a:extLst>
              </a:tr>
            </a:tbl>
          </a:graphicData>
        </a:graphic>
      </p:graphicFrame>
      <p:sp>
        <p:nvSpPr>
          <p:cNvPr id="5" name="CuadroTexto 4">
            <a:extLst>
              <a:ext uri="{FF2B5EF4-FFF2-40B4-BE49-F238E27FC236}">
                <a16:creationId xmlns:a16="http://schemas.microsoft.com/office/drawing/2014/main" id="{4DE1869B-F069-7643-0A38-2A9AD91D1B30}"/>
              </a:ext>
            </a:extLst>
          </p:cNvPr>
          <p:cNvSpPr txBox="1"/>
          <p:nvPr/>
        </p:nvSpPr>
        <p:spPr>
          <a:xfrm>
            <a:off x="1524000" y="1879605"/>
            <a:ext cx="768773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3200" b="1" i="0" u="none" strike="noStrike" kern="1200" cap="none" spc="0" normalizeH="0" baseline="0" noProof="0" dirty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Calibri" panose="020F0502020204030204"/>
                <a:ea typeface="Times New Roman" panose="02020603050405020304" pitchFamily="18" charset="0"/>
                <a:cs typeface="Times New Roman" panose="02020603050405020304" pitchFamily="18" charset="0"/>
              </a:rPr>
              <a:t>Actividades virtuales periodo 2022-2024</a:t>
            </a:r>
            <a:endParaRPr kumimoji="0" lang="es-CU" sz="3200" b="1" i="0" u="none" strike="noStrike" kern="1200" cap="none" spc="0" normalizeH="0" baseline="0" noProof="0" dirty="0">
              <a:ln>
                <a:noFill/>
              </a:ln>
              <a:solidFill>
                <a:srgbClr val="44546A"/>
              </a:solidFill>
              <a:effectLst/>
              <a:uLnTx/>
              <a:uFillTx/>
              <a:latin typeface="Calibri" panose="020F0502020204030204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7835797"/>
      </p:ext>
    </p:extLst>
  </p:cSld>
  <p:clrMapOvr>
    <a:masterClrMapping/>
  </p:clrMapOvr>
</p:sld>
</file>

<file path=ppt/theme/theme1.xml><?xml version="1.0" encoding="utf-8"?>
<a:theme xmlns:a="http://schemas.openxmlformats.org/drawingml/2006/main" name="1_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2045</Words>
  <Application>Microsoft Office PowerPoint</Application>
  <PresentationFormat>Panorámica</PresentationFormat>
  <Paragraphs>263</Paragraphs>
  <Slides>14</Slides>
  <Notes>14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14</vt:i4>
      </vt:variant>
    </vt:vector>
  </HeadingPairs>
  <TitlesOfParts>
    <vt:vector size="20" baseType="lpstr">
      <vt:lpstr>Arial</vt:lpstr>
      <vt:lpstr>Arvo</vt:lpstr>
      <vt:lpstr>Calibri</vt:lpstr>
      <vt:lpstr>Calibri Light</vt:lpstr>
      <vt:lpstr>Times New Roman</vt:lpstr>
      <vt:lpstr>1_Tema de Office</vt:lpstr>
      <vt:lpstr>  </vt:lpstr>
      <vt:lpstr>INTRODUCCIÓN</vt:lpstr>
      <vt:lpstr>INTRODUCCIÓN</vt:lpstr>
      <vt:lpstr>MÉTODO</vt:lpstr>
      <vt:lpstr>RESULTADO</vt:lpstr>
      <vt:lpstr>RESULTADO</vt:lpstr>
      <vt:lpstr>RESULTADO</vt:lpstr>
      <vt:lpstr>INTRODUCCIÓN</vt:lpstr>
      <vt:lpstr>RESULTADOS</vt:lpstr>
      <vt:lpstr>RESULTADOS</vt:lpstr>
      <vt:lpstr>RESULTADOS</vt:lpstr>
      <vt:lpstr>RESULTADOS</vt:lpstr>
      <vt:lpstr>RESULTADOS</vt:lpstr>
      <vt:lpstr>CONCLUSIONES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José Martínez</dc:creator>
  <cp:lastModifiedBy>José Martínez</cp:lastModifiedBy>
  <cp:revision>4</cp:revision>
  <dcterms:created xsi:type="dcterms:W3CDTF">2025-04-02T04:20:12Z</dcterms:created>
  <dcterms:modified xsi:type="dcterms:W3CDTF">2025-04-03T16:25:16Z</dcterms:modified>
</cp:coreProperties>
</file>