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82" r:id="rId3"/>
    <p:sldId id="281" r:id="rId4"/>
    <p:sldId id="283" r:id="rId5"/>
    <p:sldId id="260" r:id="rId6"/>
    <p:sldId id="276" r:id="rId7"/>
    <p:sldId id="261" r:id="rId8"/>
    <p:sldId id="277" r:id="rId9"/>
    <p:sldId id="278" r:id="rId10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3" autoAdjust="0"/>
    <p:restoredTop sz="94660"/>
  </p:normalViewPr>
  <p:slideViewPr>
    <p:cSldViewPr snapToGrid="0">
      <p:cViewPr varScale="1">
        <p:scale>
          <a:sx n="57" d="100"/>
          <a:sy n="57" d="100"/>
        </p:scale>
        <p:origin x="3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2A55C-6899-4A8E-8452-F98AF06198EC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57D8A-8130-4713-BD50-19E6B07A51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2648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4012116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472650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409809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016413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915206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7647634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137807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131839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763198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3E0F7F-454D-C315-10D8-9E1D1E89B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80ACA4-A462-D87E-7C32-84DC517A9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7E415D-0084-8D44-9D4C-AD40FB950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B7CEB6-94D8-8ABA-50F7-892FE2CBC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1885B0-AB37-16C8-8056-433060E3A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14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527FEA-0C9D-7EF7-79E5-B3D3DD75E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3B9946-1FDD-F472-09F2-DD9B948ED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5B8162-516E-D132-B19D-673423E0D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B4957B-486D-6A61-1C08-CD63C1048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656FC1-76D8-F4D6-21F2-880D8146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4620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5090ED3-F4B1-0AB7-EA8D-F1CB20EA7B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AF73ED-21DB-327F-78B1-720529FDA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BB4790-DC0F-272F-8280-655AA02F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3080E6-B5A1-1026-8B63-0901BC050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380AD2-6DC2-BF92-4B80-3321B56E2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1687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1085700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5861497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65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0529F-852C-F280-301D-D490E5E70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EBBBDE-CE27-0AF1-E51B-2FF9D5C85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A4FFC9-7FF0-DD96-8DA9-238CE4D13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1BC23E-9A3A-283A-306A-C7E00FCB2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4957EE-4AD0-A2CE-097D-9B463C2E7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27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357175-D83E-A507-6162-95ED00C3F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B9E78C-E047-DC0A-6643-0ACAA7A12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6F64C6-800F-FA65-948E-960AB6903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EF1C79-5D9B-5DB8-FCBB-35531F391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030261-F480-71EB-8164-F71FAC43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46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7A6FF-0005-D4BC-CFF5-4E1B87FF1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3E2FAD-C5AA-09E1-21A5-DA935FA9C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2CDCB9-60D0-7E0A-2792-F0464C68A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FD3894-A76E-51FE-18B7-240424056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05EB61-3374-BA26-9F43-E2E4C9BC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6CE073-D572-D3D6-6362-5FBE36BD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1412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973168-3D2F-97DE-55A2-6CC161475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A643EE-1903-A8DA-5247-2198F99BB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3BC97B-4440-DC12-990B-476AC6E10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0562C2B-EDD1-9E82-53AC-672C7A517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69EE6B-5470-D098-E6BC-8F47F6425F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5F7DD70-E191-D9F4-5460-E9AB4A787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0C98A95-A0A1-0153-88F4-870972B4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E4B14CC-10BD-F169-6D7F-66292C6EF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4682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071BF-A685-B57F-8CD9-2592FE770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BBC2B96-CE98-138C-F754-30E5D0C85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294E4B8-F07F-C45C-1A40-A616B6026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B554CB4-9062-3105-4A32-6688BC4AA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393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9D11925-5EF8-AD76-5854-8605D41F5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EB189BC-B4EC-3BA4-739C-4FB17A6EB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CA46D02-415A-C0ED-A759-7664D0970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475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E5CB4B-73A8-629D-54A0-12D666E89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D5DD26-0E54-53E1-0B2D-A3E74A0F0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AC9375-4A32-8E76-D1CB-458ED3B876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927141-9DE0-0213-1403-26CB38A4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43A89B-D73B-AA11-60CD-5BB57DB6F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0C68EB-80C5-A186-1760-CFB39E46F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6981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8045D-D70D-5F3A-FAA4-EC0D27316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84BD232-E311-A1DB-811D-6C5F40CDB9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0A760D-A0D0-BBC8-3FC8-0AA4A52F75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AD22D9-4BF4-A146-C15B-FD29F1CA2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815B1E-E725-A9F4-3CBF-3CEBC841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AD6885-AC81-66DB-D032-863F97C41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16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7C048C1-63E2-1A6A-6D58-9ECB79BB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C4DD91-4900-632C-8E4A-B5D927015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F6C4CC-C25C-E167-97D2-8D778BFB3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F3319-3689-46BE-BB6C-DE7323EA31BF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C5FDC0-8CB2-7B95-094E-652A16EE1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56C626-B30C-9D50-D7B8-54AC4D37BE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9DEB7-63B9-44F5-8DB5-872D743089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7605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D76B52E-3627-425F-8F10-528F40759C6D}"/>
              </a:ext>
            </a:extLst>
          </p:cNvPr>
          <p:cNvSpPr txBox="1"/>
          <p:nvPr/>
        </p:nvSpPr>
        <p:spPr>
          <a:xfrm>
            <a:off x="160638" y="1838873"/>
            <a:ext cx="1187896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Faculta de Ciencias médicas Miguel Enríquez</a:t>
            </a:r>
          </a:p>
          <a:p>
            <a:pPr algn="ctr"/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Laboratorio Central de Líquido Cefalorraquídeo (LABCEL)</a:t>
            </a:r>
          </a:p>
          <a:p>
            <a:pPr algn="ctr"/>
            <a:endParaRPr lang="es-ES" sz="2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dirty="0"/>
          </a:p>
          <a:p>
            <a:pPr algn="ctr"/>
            <a:r>
              <a:rPr lang="es-ES" sz="3600" b="1" dirty="0">
                <a:solidFill>
                  <a:schemeClr val="accent1">
                    <a:lumMod val="50000"/>
                  </a:schemeClr>
                </a:solidFill>
              </a:rPr>
              <a:t>Índice neutrófilo/linfocitos como predictor de gravedad en pacientes con lupus eritematoso sistémico: serie de casos</a:t>
            </a:r>
          </a:p>
          <a:p>
            <a:endParaRPr lang="es-ES" dirty="0"/>
          </a:p>
          <a:p>
            <a:endParaRPr lang="es-ES" dirty="0"/>
          </a:p>
          <a:p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Dr. José pedro Martínez Larrarte</a:t>
            </a:r>
          </a:p>
          <a:p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Dra. Silvia María pozo Abreu</a:t>
            </a:r>
          </a:p>
          <a:p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Dra. Eneida Barrios Lamoth</a:t>
            </a:r>
          </a:p>
          <a:p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Lic. Roberto Quesada Guillén</a:t>
            </a:r>
          </a:p>
          <a:p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Lic. Ismenia Fernández Hernández</a:t>
            </a:r>
          </a:p>
        </p:txBody>
      </p:sp>
    </p:spTree>
    <p:extLst>
      <p:ext uri="{BB962C8B-B14F-4D97-AF65-F5344CB8AC3E}">
        <p14:creationId xmlns:p14="http://schemas.microsoft.com/office/powerpoint/2010/main" val="1248447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906F576-66F7-3A6B-3B8B-5A21FF271812}"/>
              </a:ext>
            </a:extLst>
          </p:cNvPr>
          <p:cNvSpPr txBox="1"/>
          <p:nvPr/>
        </p:nvSpPr>
        <p:spPr>
          <a:xfrm>
            <a:off x="259492" y="1848025"/>
            <a:ext cx="1160299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U" sz="3600" b="1" kern="0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Lupus Eritematoso Sistémico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Enfermedad autoinmune.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Falla el reconocimiento de lo propio.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Se generan autoanticuerpos contra todos los órganos y sistemas del cuerpo.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Manifestaciones clínicas graves y potencialmente mortal.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AE8C710-0A75-2EC3-B43D-02285B6CBAF5}"/>
              </a:ext>
            </a:extLst>
          </p:cNvPr>
          <p:cNvSpPr txBox="1"/>
          <p:nvPr/>
        </p:nvSpPr>
        <p:spPr>
          <a:xfrm>
            <a:off x="10008973" y="6215445"/>
            <a:ext cx="20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0364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906F576-66F7-3A6B-3B8B-5A21FF271812}"/>
              </a:ext>
            </a:extLst>
          </p:cNvPr>
          <p:cNvSpPr txBox="1"/>
          <p:nvPr/>
        </p:nvSpPr>
        <p:spPr>
          <a:xfrm>
            <a:off x="287867" y="1848025"/>
            <a:ext cx="11759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kern="0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Criterios para la clasificación de la ARA para el 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AE8C710-0A75-2EC3-B43D-02285B6CBAF5}"/>
              </a:ext>
            </a:extLst>
          </p:cNvPr>
          <p:cNvSpPr txBox="1"/>
          <p:nvPr/>
        </p:nvSpPr>
        <p:spPr>
          <a:xfrm>
            <a:off x="10008973" y="6215445"/>
            <a:ext cx="20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DFCDDE05-F8DC-6D28-8546-0FFAE9012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193151"/>
              </p:ext>
            </p:extLst>
          </p:nvPr>
        </p:nvGraphicFramePr>
        <p:xfrm>
          <a:off x="677333" y="2557970"/>
          <a:ext cx="8619067" cy="4026807"/>
        </p:xfrm>
        <a:graphic>
          <a:graphicData uri="http://schemas.openxmlformats.org/drawingml/2006/table">
            <a:tbl>
              <a:tblPr firstRow="1" firstCol="1" bandRow="1"/>
              <a:tblGrid>
                <a:gridCol w="3877734">
                  <a:extLst>
                    <a:ext uri="{9D8B030D-6E8A-4147-A177-3AD203B41FA5}">
                      <a16:colId xmlns:a16="http://schemas.microsoft.com/office/drawing/2014/main" val="1868511265"/>
                    </a:ext>
                  </a:extLst>
                </a:gridCol>
                <a:gridCol w="4741333">
                  <a:extLst>
                    <a:ext uri="{9D8B030D-6E8A-4147-A177-3AD203B41FA5}">
                      <a16:colId xmlns:a16="http://schemas.microsoft.com/office/drawing/2014/main" val="2374343948"/>
                    </a:ext>
                  </a:extLst>
                </a:gridCol>
              </a:tblGrid>
              <a:tr h="40268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Eritema malar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Lupus discoide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CU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Fotosensibilidad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CU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Úlceras orales 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CU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Artritis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CU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Serositis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Nefritis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Manifestaciones neurológica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CU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Trastorno hematológico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Células LE positivas</a:t>
                      </a:r>
                      <a:endParaRPr lang="es-CU" sz="28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es-ES" sz="28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Anti-DNA: Anticuerpos antinucleares</a:t>
                      </a:r>
                      <a:endParaRPr lang="es-CU" sz="2800" b="1" kern="10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839555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0716FBF1-0420-7A42-946D-C6B975AC1A64}"/>
              </a:ext>
            </a:extLst>
          </p:cNvPr>
          <p:cNvSpPr txBox="1"/>
          <p:nvPr/>
        </p:nvSpPr>
        <p:spPr>
          <a:xfrm>
            <a:off x="9533467" y="2573872"/>
            <a:ext cx="25143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Se necesitan cuatro criterios para el diagnóstico de LES, excepto los anticuerpos </a:t>
            </a:r>
            <a:r>
              <a:rPr lang="es-ES" sz="2400" dirty="0" err="1">
                <a:solidFill>
                  <a:schemeClr val="accent1">
                    <a:lumMod val="50000"/>
                  </a:schemeClr>
                </a:solidFill>
              </a:rPr>
              <a:t>antinucleres</a:t>
            </a:r>
            <a:endParaRPr lang="es-E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035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906F576-66F7-3A6B-3B8B-5A21FF271812}"/>
              </a:ext>
            </a:extLst>
          </p:cNvPr>
          <p:cNvSpPr txBox="1"/>
          <p:nvPr/>
        </p:nvSpPr>
        <p:spPr>
          <a:xfrm>
            <a:off x="287867" y="1848025"/>
            <a:ext cx="11759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kern="0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Costo de los anticuerpos antinucleares en el 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AE8C710-0A75-2EC3-B43D-02285B6CBAF5}"/>
              </a:ext>
            </a:extLst>
          </p:cNvPr>
          <p:cNvSpPr txBox="1"/>
          <p:nvPr/>
        </p:nvSpPr>
        <p:spPr>
          <a:xfrm>
            <a:off x="10008973" y="6215445"/>
            <a:ext cx="20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368BB7B8-5383-5C5B-DF8A-CA4BAB7D3A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185144"/>
              </p:ext>
            </p:extLst>
          </p:nvPr>
        </p:nvGraphicFramePr>
        <p:xfrm>
          <a:off x="1693332" y="2599192"/>
          <a:ext cx="8432800" cy="20726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6479941">
                  <a:extLst>
                    <a:ext uri="{9D8B030D-6E8A-4147-A177-3AD203B41FA5}">
                      <a16:colId xmlns:a16="http://schemas.microsoft.com/office/drawing/2014/main" val="1761217160"/>
                    </a:ext>
                  </a:extLst>
                </a:gridCol>
                <a:gridCol w="1952859">
                  <a:extLst>
                    <a:ext uri="{9D8B030D-6E8A-4147-A177-3AD203B41FA5}">
                      <a16:colId xmlns:a16="http://schemas.microsoft.com/office/drawing/2014/main" val="488447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2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Anticuerpos anti-DNA de cadena simple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$ 80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585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Anticuerpos anti-DNA de doble cadena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$ 120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046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Anticuerpos antinuclear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$ 200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746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Anticuerpos anti ribonuicleo 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$ 250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248225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8580A24C-65BF-27DE-7DD5-C74A3603EA73}"/>
              </a:ext>
            </a:extLst>
          </p:cNvPr>
          <p:cNvSpPr txBox="1"/>
          <p:nvPr/>
        </p:nvSpPr>
        <p:spPr>
          <a:xfrm>
            <a:off x="1085700" y="4893737"/>
            <a:ext cx="9616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6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endParaRPr lang="es-ES" dirty="0"/>
          </a:p>
        </p:txBody>
      </p: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0D633BA8-B3A9-74AA-D088-19EF1A447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345588"/>
              </p:ext>
            </p:extLst>
          </p:nvPr>
        </p:nvGraphicFramePr>
        <p:xfrm>
          <a:off x="1693332" y="4984562"/>
          <a:ext cx="8398935" cy="5181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485468">
                  <a:extLst>
                    <a:ext uri="{9D8B030D-6E8A-4147-A177-3AD203B41FA5}">
                      <a16:colId xmlns:a16="http://schemas.microsoft.com/office/drawing/2014/main" val="2088964273"/>
                    </a:ext>
                  </a:extLst>
                </a:gridCol>
                <a:gridCol w="1913467">
                  <a:extLst>
                    <a:ext uri="{9D8B030D-6E8A-4147-A177-3AD203B41FA5}">
                      <a16:colId xmlns:a16="http://schemas.microsoft.com/office/drawing/2014/main" val="21424119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Costo de hemograma con diferencial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 </a:t>
                      </a:r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$ 0.25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331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05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906F576-66F7-3A6B-3B8B-5A21FF271812}"/>
              </a:ext>
            </a:extLst>
          </p:cNvPr>
          <p:cNvSpPr txBox="1"/>
          <p:nvPr/>
        </p:nvSpPr>
        <p:spPr>
          <a:xfrm>
            <a:off x="259492" y="1797224"/>
            <a:ext cx="1160299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chemeClr val="accent1">
                    <a:lumMod val="50000"/>
                  </a:schemeClr>
                </a:solidFill>
              </a:rPr>
              <a:t>El índice neutrófilos/linfocitos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se calcula dividiendo los recuentos de neutrófilos entre los linfocitos circulantes.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En el proceso inflamatorio los metabolitos del ácido araquidónico activan las plaquetas dando como resultado neutrofilia.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Por otro lado, el estrés inducido por cortisol produce un efecto de linfopenia relativa.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Expresando esta relación neutrófilos -linfocitos con relativa exactitud el proceso inflamatorio</a:t>
            </a:r>
            <a:r>
              <a:rPr lang="es-ES" dirty="0"/>
              <a:t>.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AE8C710-0A75-2EC3-B43D-02285B6CBAF5}"/>
              </a:ext>
            </a:extLst>
          </p:cNvPr>
          <p:cNvSpPr txBox="1"/>
          <p:nvPr/>
        </p:nvSpPr>
        <p:spPr>
          <a:xfrm>
            <a:off x="10008973" y="6215445"/>
            <a:ext cx="20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2080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MÉTODO</a:t>
            </a:r>
            <a:endParaRPr lang="es-ES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906F576-66F7-3A6B-3B8B-5A21FF271812}"/>
              </a:ext>
            </a:extLst>
          </p:cNvPr>
          <p:cNvSpPr txBox="1"/>
          <p:nvPr/>
        </p:nvSpPr>
        <p:spPr>
          <a:xfrm>
            <a:off x="259492" y="2051222"/>
            <a:ext cx="116029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presentan tres pacientes con lupus eritematoso sistémico diagnosticado según los criterios de ACR que ingresaron el Centro de Reumatología año 2024.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 actividad de la enfermedad, con manifestaciones articulares, dermatológicas, cardiovasculares y neurológicas.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Se les cálculo el índice neutrófilo /linfocitos.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AE8C710-0A75-2EC3-B43D-02285B6CBAF5}"/>
              </a:ext>
            </a:extLst>
          </p:cNvPr>
          <p:cNvSpPr txBox="1"/>
          <p:nvPr/>
        </p:nvSpPr>
        <p:spPr>
          <a:xfrm>
            <a:off x="10008973" y="6215445"/>
            <a:ext cx="20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9714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B2432990-6688-05F3-3D66-C04B5C3C3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62334"/>
              </p:ext>
            </p:extLst>
          </p:nvPr>
        </p:nvGraphicFramePr>
        <p:xfrm>
          <a:off x="270932" y="1955802"/>
          <a:ext cx="11565467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999">
                  <a:extLst>
                    <a:ext uri="{9D8B030D-6E8A-4147-A177-3AD203B41FA5}">
                      <a16:colId xmlns:a16="http://schemas.microsoft.com/office/drawing/2014/main" val="757299648"/>
                    </a:ext>
                  </a:extLst>
                </a:gridCol>
                <a:gridCol w="5149402">
                  <a:extLst>
                    <a:ext uri="{9D8B030D-6E8A-4147-A177-3AD203B41FA5}">
                      <a16:colId xmlns:a16="http://schemas.microsoft.com/office/drawing/2014/main" val="2714763869"/>
                    </a:ext>
                  </a:extLst>
                </a:gridCol>
                <a:gridCol w="4555066">
                  <a:extLst>
                    <a:ext uri="{9D8B030D-6E8A-4147-A177-3AD203B41FA5}">
                      <a16:colId xmlns:a16="http://schemas.microsoft.com/office/drawing/2014/main" val="40308527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800" dirty="0"/>
                        <a:t>Paciente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dirty="0"/>
                        <a:t>Manifestaciones clínicas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dirty="0"/>
                        <a:t>Índice neutrófilo/linfocitos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561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Convulsiones generalizadas y carditis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255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Hemiplejia derecha en el curso del ingreso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623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Poliartritis de manos y muñecas y lesiones dermatológicas en zonas expuestas al sol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291243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A7C64FA-F241-D4BB-AD03-E990E30F9E28}"/>
              </a:ext>
            </a:extLst>
          </p:cNvPr>
          <p:cNvSpPr txBox="1"/>
          <p:nvPr/>
        </p:nvSpPr>
        <p:spPr>
          <a:xfrm>
            <a:off x="10058400" y="6231470"/>
            <a:ext cx="1913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</a:p>
        </p:txBody>
      </p:sp>
    </p:spTree>
    <p:extLst>
      <p:ext uri="{BB962C8B-B14F-4D97-AF65-F5344CB8AC3E}">
        <p14:creationId xmlns:p14="http://schemas.microsoft.com/office/powerpoint/2010/main" val="944924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A7C64FA-F241-D4BB-AD03-E990E30F9E28}"/>
              </a:ext>
            </a:extLst>
          </p:cNvPr>
          <p:cNvSpPr txBox="1"/>
          <p:nvPr/>
        </p:nvSpPr>
        <p:spPr>
          <a:xfrm>
            <a:off x="10058400" y="6231470"/>
            <a:ext cx="1913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24BC12A-C0C0-27B3-B6E1-AAAD3D6802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91568"/>
              </p:ext>
            </p:extLst>
          </p:nvPr>
        </p:nvGraphicFramePr>
        <p:xfrm>
          <a:off x="270932" y="1955802"/>
          <a:ext cx="11565467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999">
                  <a:extLst>
                    <a:ext uri="{9D8B030D-6E8A-4147-A177-3AD203B41FA5}">
                      <a16:colId xmlns:a16="http://schemas.microsoft.com/office/drawing/2014/main" val="757299648"/>
                    </a:ext>
                  </a:extLst>
                </a:gridCol>
                <a:gridCol w="4455136">
                  <a:extLst>
                    <a:ext uri="{9D8B030D-6E8A-4147-A177-3AD203B41FA5}">
                      <a16:colId xmlns:a16="http://schemas.microsoft.com/office/drawing/2014/main" val="2714763869"/>
                    </a:ext>
                  </a:extLst>
                </a:gridCol>
                <a:gridCol w="5249332">
                  <a:extLst>
                    <a:ext uri="{9D8B030D-6E8A-4147-A177-3AD203B41FA5}">
                      <a16:colId xmlns:a16="http://schemas.microsoft.com/office/drawing/2014/main" val="40308527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800" dirty="0"/>
                        <a:t>Paciente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/>
                        <a:t>Tratamiento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/>
                        <a:t>Resultados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561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 Bolos de metilprednisolona 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Falleció con un taponamiento cardiaco a los 9 días del ingreso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255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Ciclofosfamida + Prednisolona 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Quedó como secuela una hemiparesia residual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623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Prednisona a dosis antinflamatorias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Paciente de alta reincorporada a su vida normal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291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646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CONCLUSIONES</a:t>
            </a: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A7C64FA-F241-D4BB-AD03-E990E30F9E28}"/>
              </a:ext>
            </a:extLst>
          </p:cNvPr>
          <p:cNvSpPr txBox="1"/>
          <p:nvPr/>
        </p:nvSpPr>
        <p:spPr>
          <a:xfrm>
            <a:off x="10058400" y="6231470"/>
            <a:ext cx="1913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4F1CE4E-0FB8-1B70-899D-67858B002D2A}"/>
              </a:ext>
            </a:extLst>
          </p:cNvPr>
          <p:cNvSpPr txBox="1"/>
          <p:nvPr/>
        </p:nvSpPr>
        <p:spPr>
          <a:xfrm>
            <a:off x="575733" y="2422899"/>
            <a:ext cx="112437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</a:rPr>
              <a:t>Índice neutrófilo/linfocitos resultó útil en el tratamiento y pronóstico de los tres pacientes con LES presentados.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</a:rPr>
              <a:t>El bajo costo de los elementos necesarios para realizar el calculo del Índice neutrófilo/linfocitos lo hace una herramienta útil para el seguimiento clínico y decisiones terapéuticas en pacientes con LES.</a:t>
            </a:r>
          </a:p>
        </p:txBody>
      </p:sp>
    </p:spTree>
    <p:extLst>
      <p:ext uri="{BB962C8B-B14F-4D97-AF65-F5344CB8AC3E}">
        <p14:creationId xmlns:p14="http://schemas.microsoft.com/office/powerpoint/2010/main" val="5095652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1354</Words>
  <Application>Microsoft Office PowerPoint</Application>
  <PresentationFormat>Panorámica</PresentationFormat>
  <Paragraphs>128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Arvo</vt:lpstr>
      <vt:lpstr>Calibri</vt:lpstr>
      <vt:lpstr>Calibri Light</vt:lpstr>
      <vt:lpstr>Times New Roman</vt:lpstr>
      <vt:lpstr>Tema de Office</vt:lpstr>
      <vt:lpstr>CIENTIME 2024</vt:lpstr>
      <vt:lpstr>INTRODUCCIÓN</vt:lpstr>
      <vt:lpstr>INTRODUCCIÓN</vt:lpstr>
      <vt:lpstr>INTRODUCCIÓN</vt:lpstr>
      <vt:lpstr>INTRODUCCIÓN</vt:lpstr>
      <vt:lpstr>MÉTODO</vt:lpstr>
      <vt:lpstr>RESULTADOS</vt:lpstr>
      <vt:lpstr>RESULTADOS</vt:lpstr>
      <vt:lpstr>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CIENTIME 2024</dc:title>
  <dc:creator>José</dc:creator>
  <cp:lastModifiedBy>José Martínez</cp:lastModifiedBy>
  <cp:revision>5</cp:revision>
  <dcterms:created xsi:type="dcterms:W3CDTF">2024-04-26T00:53:07Z</dcterms:created>
  <dcterms:modified xsi:type="dcterms:W3CDTF">2025-04-03T17:12:49Z</dcterms:modified>
</cp:coreProperties>
</file>