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64" autoAdjust="0"/>
  </p:normalViewPr>
  <p:slideViewPr>
    <p:cSldViewPr snapToGrid="0">
      <p:cViewPr varScale="1">
        <p:scale>
          <a:sx n="44" d="100"/>
          <a:sy n="44" d="100"/>
        </p:scale>
        <p:origin x="82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6/6/2024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marL="0"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6/6/2024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ES" sz="4000" dirty="0">
                <a:solidFill>
                  <a:schemeClr val="tx1"/>
                </a:solidFill>
              </a:rPr>
              <a:t> Un caso en derrame pleural, clasificación/evaluación desde el laboratorio clínico con marcadores bioquímicos. revisión </a:t>
            </a:r>
            <a:br>
              <a:rPr lang="es-ES" sz="4000" dirty="0">
                <a:solidFill>
                  <a:schemeClr val="tx1"/>
                </a:solidFill>
              </a:rPr>
            </a:br>
            <a:br>
              <a:rPr lang="es-ES" sz="4000" dirty="0">
                <a:solidFill>
                  <a:schemeClr val="tx1"/>
                </a:solidFill>
              </a:rPr>
            </a:br>
            <a:endParaRPr lang="es-ES" sz="4000" dirty="0">
              <a:solidFill>
                <a:schemeClr val="tx1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2170948"/>
          </a:xfrm>
        </p:spPr>
        <p:txBody>
          <a:bodyPr>
            <a:normAutofit fontScale="85000" lnSpcReduction="20000"/>
          </a:bodyPr>
          <a:lstStyle/>
          <a:p>
            <a:r>
              <a:rPr lang="es-ES" sz="2800" dirty="0">
                <a:solidFill>
                  <a:schemeClr val="tx1"/>
                </a:solidFill>
              </a:rPr>
              <a:t>Roberto R Quesada Guillen. Vivian Pozo Rodríguez .</a:t>
            </a:r>
          </a:p>
          <a:p>
            <a:r>
              <a:rPr lang="es-ES" sz="2800" dirty="0">
                <a:solidFill>
                  <a:schemeClr val="tx1"/>
                </a:solidFill>
              </a:rPr>
              <a:t> José P Martínez Larrarte .</a:t>
            </a:r>
          </a:p>
          <a:p>
            <a:r>
              <a:rPr lang="es-ES" sz="2800" dirty="0">
                <a:solidFill>
                  <a:schemeClr val="tx1"/>
                </a:solidFill>
              </a:rPr>
              <a:t>Universidad de ciencias médicas de la Habana .LabCel. </a:t>
            </a:r>
          </a:p>
          <a:p>
            <a:r>
              <a:rPr lang="es-ES" sz="2800" dirty="0">
                <a:solidFill>
                  <a:schemeClr val="tx1"/>
                </a:solidFill>
              </a:rPr>
              <a:t>Facultad de ciencias Médicas Miguel Enríquez</a:t>
            </a:r>
          </a:p>
          <a:p>
            <a:r>
              <a:rPr lang="es-ES" sz="2800" dirty="0">
                <a:solidFill>
                  <a:schemeClr val="tx1"/>
                </a:solidFill>
              </a:rPr>
              <a:t>XXVII Jornada  Cientime abril 2024</a:t>
            </a:r>
          </a:p>
          <a:p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169408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Estudio citológico.</a:t>
            </a:r>
            <a:br>
              <a:rPr lang="es-ES" dirty="0"/>
            </a:b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3200" dirty="0"/>
              <a:t>Extendido con abundantes histiocitos, linfocitos y células mesoteliales reactivas y presencia de dos nichos aislados sospechosos de malignidad. Se sugiere estudio de citología evolutivo. </a:t>
            </a:r>
          </a:p>
          <a:p>
            <a:r>
              <a:rPr lang="es-ES" sz="3200" dirty="0"/>
              <a:t>El estudio citológico no se reevaluó en los posteriores ingresos hospitalarios, con igual etiología médica: IC    </a:t>
            </a:r>
          </a:p>
          <a:p>
            <a:endParaRPr lang="es-ES" sz="32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349628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23415"/>
          </a:xfrm>
        </p:spPr>
        <p:txBody>
          <a:bodyPr>
            <a:normAutofit fontScale="90000"/>
          </a:bodyPr>
          <a:lstStyle/>
          <a:p>
            <a:r>
              <a:rPr lang="es-ES" dirty="0"/>
              <a:t>Conclusiones.</a:t>
            </a:r>
            <a:br>
              <a:rPr lang="es-ES" dirty="0"/>
            </a:b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43000" y="1323833"/>
            <a:ext cx="9872871" cy="4772167"/>
          </a:xfrm>
        </p:spPr>
        <p:txBody>
          <a:bodyPr anchor="ctr">
            <a:noAutofit/>
          </a:bodyPr>
          <a:lstStyle/>
          <a:p>
            <a:pPr marL="45720" indent="0">
              <a:buNone/>
            </a:pPr>
            <a:endParaRPr lang="es-ES" sz="3200" dirty="0"/>
          </a:p>
          <a:p>
            <a:pPr marL="45720" indent="0">
              <a:buNone/>
            </a:pPr>
            <a:r>
              <a:rPr lang="es-ES" sz="3200" dirty="0"/>
              <a:t>-</a:t>
            </a:r>
            <a:r>
              <a:rPr lang="es-ES" sz="3200" dirty="0">
                <a:solidFill>
                  <a:schemeClr val="tx1"/>
                </a:solidFill>
              </a:rPr>
              <a:t>Los criterios bioquímicos de Light y los enriquecedores posteriores, son eficientes y superiores al criterio clínico en la clasificación de un LP, y en el caso en presentación descartó un posible exudado que se clasificó trasudado.</a:t>
            </a:r>
          </a:p>
          <a:p>
            <a:pPr marL="45720" indent="0">
              <a:buNone/>
            </a:pPr>
            <a:r>
              <a:rPr lang="es-ES" sz="3200" dirty="0">
                <a:solidFill>
                  <a:schemeClr val="tx1"/>
                </a:solidFill>
              </a:rPr>
              <a:t>-El informe orientador, emitido por el laboratorio clínico, coincide con el diagnóstico médico final al egreso del paciente</a:t>
            </a:r>
            <a:r>
              <a:rPr lang="es-ES" sz="3200" dirty="0"/>
              <a:t>.  </a:t>
            </a:r>
            <a:endParaRPr lang="es-ES" sz="32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es-ES" sz="3200" dirty="0">
                <a:solidFill>
                  <a:schemeClr val="tx1"/>
                </a:solidFill>
              </a:rPr>
              <a:t>-El Dimero-D, con estudio de  un valor de corte,  puede ser un marcador útil de orientación diagnóstico de un derrame pleural.  </a:t>
            </a:r>
          </a:p>
          <a:p>
            <a:pPr marL="45720" indent="0">
              <a:buNone/>
            </a:pP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2058404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43000" y="1965960"/>
            <a:ext cx="9872871" cy="413004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s-ES" sz="6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GRACIAS </a:t>
            </a:r>
          </a:p>
          <a:p>
            <a:pPr marL="45720" indent="0">
              <a:buNone/>
            </a:pPr>
            <a:r>
              <a:rPr lang="es-ES" sz="6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TENGAN BUENOS DÍAS </a:t>
            </a:r>
          </a:p>
        </p:txBody>
      </p:sp>
    </p:spTree>
    <p:extLst>
      <p:ext uri="{BB962C8B-B14F-4D97-AF65-F5344CB8AC3E}">
        <p14:creationId xmlns:p14="http://schemas.microsoft.com/office/powerpoint/2010/main" val="3549217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Clasificación del derrame pleural. Datos generales caso en presentación 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43000" y="1449977"/>
            <a:ext cx="9872871" cy="4646023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endParaRPr lang="es-ES" sz="2400" dirty="0"/>
          </a:p>
          <a:p>
            <a:endParaRPr lang="es-ES" sz="2400" dirty="0"/>
          </a:p>
          <a:p>
            <a:r>
              <a:rPr lang="es-ES" sz="2800" dirty="0">
                <a:solidFill>
                  <a:schemeClr val="tx1"/>
                </a:solidFill>
              </a:rPr>
              <a:t>Clasificar un trasudado de un exudado es el punto inicial para diferenciar el diagnóstico etiológico del derrame pleural (DP).</a:t>
            </a:r>
          </a:p>
          <a:p>
            <a:r>
              <a:rPr lang="es-ES" sz="2800" dirty="0">
                <a:solidFill>
                  <a:schemeClr val="tx1"/>
                </a:solidFill>
              </a:rPr>
              <a:t>Paciente masculino de 55 años de edad que ingresa en Hospital Clínico Quirúrgico docente Miguel Enríquez</a:t>
            </a:r>
          </a:p>
          <a:p>
            <a:r>
              <a:rPr lang="es-ES" sz="2800" dirty="0">
                <a:solidFill>
                  <a:schemeClr val="tx1"/>
                </a:solidFill>
              </a:rPr>
              <a:t>Presenta decaimiento agudo como motivo de ingreso.</a:t>
            </a:r>
          </a:p>
          <a:p>
            <a:r>
              <a:rPr lang="es-ES" sz="2800" dirty="0">
                <a:solidFill>
                  <a:schemeClr val="tx1"/>
                </a:solidFill>
              </a:rPr>
              <a:t>Radiografía, que muestra opacidad homogénea de los 2/3 inferior del campo pulmonar derecho por derrame pleural </a:t>
            </a:r>
            <a:r>
              <a:rPr lang="es-ES" sz="2800" dirty="0">
                <a:solidFill>
                  <a:srgbClr val="FF0000"/>
                </a:solidFill>
              </a:rPr>
              <a:t>.¿Exudado? </a:t>
            </a:r>
          </a:p>
          <a:p>
            <a:endParaRPr lang="es-ES" sz="2800" dirty="0">
              <a:solidFill>
                <a:schemeClr val="tx1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3048000" y="31058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79130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3000" y="457200"/>
            <a:ext cx="9875520" cy="1508760"/>
          </a:xfrm>
        </p:spPr>
        <p:txBody>
          <a:bodyPr>
            <a:normAutofit fontScale="90000"/>
          </a:bodyPr>
          <a:lstStyle/>
          <a:p>
            <a:r>
              <a:rPr lang="es-ES" sz="4000" dirty="0">
                <a:solidFill>
                  <a:schemeClr val="tx1"/>
                </a:solidFill>
              </a:rPr>
              <a:t>Clasificación del derrame pleural. Criterios de Light</a:t>
            </a:r>
            <a:br>
              <a:rPr lang="es-ES" dirty="0">
                <a:solidFill>
                  <a:schemeClr val="tx1"/>
                </a:solidFill>
              </a:rPr>
            </a:br>
            <a:endParaRPr lang="es-ES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0959564"/>
              </p:ext>
            </p:extLst>
          </p:nvPr>
        </p:nvGraphicFramePr>
        <p:xfrm>
          <a:off x="554182" y="1345476"/>
          <a:ext cx="10945090" cy="6038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25165">
                  <a:extLst>
                    <a:ext uri="{9D8B030D-6E8A-4147-A177-3AD203B41FA5}">
                      <a16:colId xmlns:a16="http://schemas.microsoft.com/office/drawing/2014/main" val="510082309"/>
                    </a:ext>
                  </a:extLst>
                </a:gridCol>
                <a:gridCol w="2747380">
                  <a:extLst>
                    <a:ext uri="{9D8B030D-6E8A-4147-A177-3AD203B41FA5}">
                      <a16:colId xmlns:a16="http://schemas.microsoft.com/office/drawing/2014/main" val="3322550577"/>
                    </a:ext>
                  </a:extLst>
                </a:gridCol>
                <a:gridCol w="2735629">
                  <a:extLst>
                    <a:ext uri="{9D8B030D-6E8A-4147-A177-3AD203B41FA5}">
                      <a16:colId xmlns:a16="http://schemas.microsoft.com/office/drawing/2014/main" val="58226098"/>
                    </a:ext>
                  </a:extLst>
                </a:gridCol>
                <a:gridCol w="2736916">
                  <a:extLst>
                    <a:ext uri="{9D8B030D-6E8A-4147-A177-3AD203B41FA5}">
                      <a16:colId xmlns:a16="http://schemas.microsoft.com/office/drawing/2014/main" val="720193703"/>
                    </a:ext>
                  </a:extLst>
                </a:gridCol>
              </a:tblGrid>
              <a:tr h="129929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</a:rPr>
                        <a:t>Marcador </a:t>
                      </a:r>
                      <a:endParaRPr lang="es-E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</a:rPr>
                        <a:t>Cociente L/P</a:t>
                      </a:r>
                      <a:endParaRPr lang="es-E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</a:rPr>
                        <a:t>Valor de corte </a:t>
                      </a:r>
                      <a:endParaRPr lang="es-E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400">
                          <a:effectLst/>
                        </a:rPr>
                        <a:t>Clasifica </a:t>
                      </a:r>
                      <a:endParaRPr lang="es-E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21916274"/>
                  </a:ext>
                </a:extLst>
              </a:tr>
              <a:tr h="129929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</a:rPr>
                        <a:t>Proteínas totales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g/L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14,9 / 54</a:t>
                      </a:r>
                      <a:endParaRPr lang="es-E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0.27 &lt;  0.50</a:t>
                      </a:r>
                      <a:endParaRPr lang="es-E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Trasudado</a:t>
                      </a:r>
                      <a:endParaRPr lang="es-E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6245014"/>
                  </a:ext>
                </a:extLst>
              </a:tr>
              <a:tr h="84182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</a:rPr>
                        <a:t>LDH    U/L</a:t>
                      </a:r>
                      <a:endParaRPr lang="es-E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  106 / 413</a:t>
                      </a:r>
                      <a:endParaRPr lang="es-E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0.25 &lt; 0.60</a:t>
                      </a:r>
                      <a:endParaRPr lang="es-E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</a:rPr>
                        <a:t>Trasudado</a:t>
                      </a:r>
                      <a:endParaRPr lang="es-E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56503"/>
                  </a:ext>
                </a:extLst>
              </a:tr>
              <a:tr h="129929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</a:rPr>
                        <a:t>colesterol total 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mmol/L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0.77 / 3.58</a:t>
                      </a:r>
                      <a:endParaRPr lang="es-E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0.21 &lt; 0.30</a:t>
                      </a:r>
                      <a:endParaRPr lang="es-E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</a:rPr>
                        <a:t>Trasudado</a:t>
                      </a:r>
                      <a:endParaRPr lang="es-E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6056067"/>
                  </a:ext>
                </a:extLst>
              </a:tr>
              <a:tr h="129929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400">
                          <a:effectLst/>
                        </a:rPr>
                        <a:t>LDH en líquido </a:t>
                      </a:r>
                      <a:endParaRPr lang="es-E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106</a:t>
                      </a:r>
                      <a:endParaRPr lang="es-E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Menor 260 </a:t>
                      </a:r>
                      <a:endParaRPr lang="es-E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Trasudado </a:t>
                      </a:r>
                      <a:endParaRPr lang="es-E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087132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322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>
                <a:solidFill>
                  <a:schemeClr val="tx1"/>
                </a:solidFill>
              </a:rPr>
              <a:t>Clasificación del derrame pleural. Criterios de gradiente </a:t>
            </a:r>
            <a:endParaRPr lang="es-ES" sz="3600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272055"/>
              </p:ext>
            </p:extLst>
          </p:nvPr>
        </p:nvGraphicFramePr>
        <p:xfrm>
          <a:off x="1143002" y="1965961"/>
          <a:ext cx="9875517" cy="44245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91451">
                  <a:extLst>
                    <a:ext uri="{9D8B030D-6E8A-4147-A177-3AD203B41FA5}">
                      <a16:colId xmlns:a16="http://schemas.microsoft.com/office/drawing/2014/main" val="2252244163"/>
                    </a:ext>
                  </a:extLst>
                </a:gridCol>
                <a:gridCol w="3291451">
                  <a:extLst>
                    <a:ext uri="{9D8B030D-6E8A-4147-A177-3AD203B41FA5}">
                      <a16:colId xmlns:a16="http://schemas.microsoft.com/office/drawing/2014/main" val="3962656682"/>
                    </a:ext>
                  </a:extLst>
                </a:gridCol>
                <a:gridCol w="3292615">
                  <a:extLst>
                    <a:ext uri="{9D8B030D-6E8A-4147-A177-3AD203B41FA5}">
                      <a16:colId xmlns:a16="http://schemas.microsoft.com/office/drawing/2014/main" val="1544331021"/>
                    </a:ext>
                  </a:extLst>
                </a:gridCol>
              </a:tblGrid>
              <a:tr h="127550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</a:rPr>
                        <a:t>Marcador gradiente </a:t>
                      </a:r>
                      <a:endParaRPr lang="es-E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Cálculo /Valor de corte </a:t>
                      </a:r>
                      <a:endParaRPr lang="es-E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</a:rPr>
                        <a:t>Clasifica </a:t>
                      </a:r>
                      <a:endParaRPr lang="es-E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3662918"/>
                  </a:ext>
                </a:extLst>
              </a:tr>
              <a:tr h="157219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</a:rPr>
                        <a:t>Albumina plasma -albumina líquido </a:t>
                      </a:r>
                      <a:endParaRPr lang="es-E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26-8 ꞊ 18         &gt; 12 </a:t>
                      </a:r>
                      <a:r>
                        <a:rPr lang="es-ES" sz="2800" dirty="0">
                          <a:effectLst/>
                          <a:latin typeface="Times New Roman" panose="02020603050405020304" pitchFamily="18" charset="0"/>
                        </a:rPr>
                        <a:t>g/L</a:t>
                      </a:r>
                      <a:endParaRPr lang="es-ES" sz="28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</a:rPr>
                        <a:t>Trasudado </a:t>
                      </a:r>
                      <a:endParaRPr lang="es-E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2109820"/>
                  </a:ext>
                </a:extLst>
              </a:tr>
              <a:tr h="157219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</a:rPr>
                        <a:t>Proteínas plasma -proteínas líquido </a:t>
                      </a:r>
                      <a:endParaRPr lang="es-E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800" dirty="0">
                          <a:effectLst/>
                        </a:rPr>
                        <a:t>54-14.9 ꞊ 39.1  &gt; 31 </a:t>
                      </a:r>
                      <a:r>
                        <a:rPr lang="es-ES" sz="2800" dirty="0">
                          <a:effectLst/>
                          <a:latin typeface="Times New Roman" panose="02020603050405020304" pitchFamily="18" charset="0"/>
                        </a:rPr>
                        <a:t>g/L</a:t>
                      </a:r>
                      <a:endParaRPr lang="es-ES" sz="28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Trasudado</a:t>
                      </a:r>
                      <a:endParaRPr lang="es-E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64897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1329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Otros marcadores bioquímicos cuantificados en LP y plasma sanguíneo </a:t>
            </a:r>
            <a:br>
              <a:rPr lang="es-ES" dirty="0"/>
            </a:b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es-ES" dirty="0">
                <a:solidFill>
                  <a:schemeClr val="tx1"/>
                </a:solidFill>
              </a:rPr>
              <a:t>Dímero D </a:t>
            </a:r>
          </a:p>
          <a:p>
            <a:r>
              <a:rPr lang="es-ES" sz="2800" dirty="0">
                <a:solidFill>
                  <a:schemeClr val="tx1"/>
                </a:solidFill>
              </a:rPr>
              <a:t>Aumentos del Dimero D (D-D)  cuantificado en plasma   en  : </a:t>
            </a:r>
            <a:r>
              <a:rPr lang="es-ES" sz="2800" dirty="0" err="1">
                <a:solidFill>
                  <a:schemeClr val="tx1"/>
                </a:solidFill>
              </a:rPr>
              <a:t>coagulopatias</a:t>
            </a:r>
            <a:r>
              <a:rPr lang="es-ES" sz="2800" dirty="0">
                <a:solidFill>
                  <a:schemeClr val="tx1"/>
                </a:solidFill>
              </a:rPr>
              <a:t>  , en lesiones pulmonares, agentes pro inflamatorio  </a:t>
            </a:r>
          </a:p>
          <a:p>
            <a:r>
              <a:rPr lang="es-ES" sz="2800" dirty="0">
                <a:solidFill>
                  <a:srgbClr val="FF0000"/>
                </a:solidFill>
              </a:rPr>
              <a:t>En líquido pleural </a:t>
            </a:r>
            <a:r>
              <a:rPr lang="es-ES" sz="2800" dirty="0">
                <a:solidFill>
                  <a:schemeClr val="tx1"/>
                </a:solidFill>
              </a:rPr>
              <a:t>,  altos niveles de D-D en derrames  malignos relacionados con mayor número de lesiones en las hojas pleurales y mal pronóstico</a:t>
            </a:r>
            <a:r>
              <a:rPr lang="es-ES" sz="2800" baseline="30000" dirty="0">
                <a:solidFill>
                  <a:schemeClr val="tx1"/>
                </a:solidFill>
              </a:rPr>
              <a:t> </a:t>
            </a:r>
          </a:p>
          <a:p>
            <a:r>
              <a:rPr lang="es-ES" sz="2800" dirty="0">
                <a:solidFill>
                  <a:schemeClr val="tx1"/>
                </a:solidFill>
              </a:rPr>
              <a:t>El D-D también presenta valor diagnóstico en enfermedades cardiovasculares como : infarto agudo de miocardio, enfermedad cerebro vascular y </a:t>
            </a:r>
            <a:r>
              <a:rPr lang="es-ES" sz="2800" dirty="0">
                <a:solidFill>
                  <a:srgbClr val="FF0000"/>
                </a:solidFill>
              </a:rPr>
              <a:t>esclarecedor de causas de la IC </a:t>
            </a:r>
          </a:p>
        </p:txBody>
      </p:sp>
    </p:spTree>
    <p:extLst>
      <p:ext uri="{BB962C8B-B14F-4D97-AF65-F5344CB8AC3E}">
        <p14:creationId xmlns:p14="http://schemas.microsoft.com/office/powerpoint/2010/main" val="2955160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95618"/>
          </a:xfrm>
        </p:spPr>
        <p:txBody>
          <a:bodyPr>
            <a:normAutofit fontScale="90000"/>
          </a:bodyPr>
          <a:lstStyle/>
          <a:p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43000" y="1364776"/>
            <a:ext cx="9872871" cy="4995081"/>
          </a:xfrm>
        </p:spPr>
        <p:txBody>
          <a:bodyPr>
            <a:normAutofit fontScale="92500"/>
          </a:bodyPr>
          <a:lstStyle/>
          <a:p>
            <a:pPr algn="ctr"/>
            <a:r>
              <a:rPr lang="es-ES" sz="2800" b="1" dirty="0"/>
              <a:t>Proteína c reactiva.</a:t>
            </a:r>
          </a:p>
          <a:p>
            <a:pPr>
              <a:lnSpc>
                <a:spcPct val="120000"/>
              </a:lnSpc>
            </a:pPr>
            <a:r>
              <a:rPr lang="es-ES" sz="3000" dirty="0">
                <a:solidFill>
                  <a:schemeClr val="tx1"/>
                </a:solidFill>
              </a:rPr>
              <a:t>La PCR en plasma sanguíneo eleva niveles en estados inflamatorios ,  infecciosos y pronóstico de mortalidad</a:t>
            </a:r>
            <a:r>
              <a:rPr lang="es-ES" sz="3000" baseline="30000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s-DO" sz="3200" dirty="0">
                <a:solidFill>
                  <a:schemeClr val="tx1"/>
                </a:solidFill>
              </a:rPr>
              <a:t>se eleva también </a:t>
            </a:r>
            <a:r>
              <a:rPr lang="es-DO" sz="3200" b="1" dirty="0">
                <a:solidFill>
                  <a:schemeClr val="tx1"/>
                </a:solidFill>
              </a:rPr>
              <a:t>en Líquido Pleural  </a:t>
            </a:r>
            <a:r>
              <a:rPr lang="es-DO" sz="3200" dirty="0">
                <a:solidFill>
                  <a:schemeClr val="tx1"/>
                </a:solidFill>
              </a:rPr>
              <a:t>en derrames paraneumónico, TB o neoplasias  </a:t>
            </a:r>
          </a:p>
          <a:p>
            <a:pPr marL="45720" indent="0">
              <a:buNone/>
            </a:pPr>
            <a:r>
              <a:rPr lang="es-DO" sz="3200" dirty="0">
                <a:solidFill>
                  <a:schemeClr val="tx1"/>
                </a:solidFill>
              </a:rPr>
              <a:t>                              </a:t>
            </a:r>
            <a:r>
              <a:rPr lang="es-ES" sz="2800" b="1" dirty="0"/>
              <a:t>Gamma glutamiltransferasa.</a:t>
            </a:r>
          </a:p>
          <a:p>
            <a:r>
              <a:rPr lang="es-ES" sz="3000" dirty="0">
                <a:solidFill>
                  <a:schemeClr val="tx1"/>
                </a:solidFill>
              </a:rPr>
              <a:t>GGT  valor diagnóstico en enfermedades hepatobiliares, pulmonares y </a:t>
            </a:r>
            <a:r>
              <a:rPr lang="es-ES" sz="3200" dirty="0">
                <a:solidFill>
                  <a:schemeClr val="tx1"/>
                </a:solidFill>
              </a:rPr>
              <a:t>enfermedades cardiovasculares como la </a:t>
            </a:r>
            <a:r>
              <a:rPr lang="es-ES" sz="3200" dirty="0"/>
              <a:t>insuficiencia cardiaca con valor pronóstico independiente</a:t>
            </a:r>
            <a:endParaRPr lang="es-ES" sz="3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928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0351" y="-678180"/>
            <a:ext cx="9875520" cy="135636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40351" y="1031852"/>
            <a:ext cx="9872871" cy="5123288"/>
          </a:xfrm>
        </p:spPr>
        <p:txBody>
          <a:bodyPr>
            <a:noAutofit/>
          </a:bodyPr>
          <a:lstStyle/>
          <a:p>
            <a:pPr algn="ctr"/>
            <a:r>
              <a:rPr lang="es-DO" sz="2400" b="1" dirty="0"/>
              <a:t>Creatinquinasa MB</a:t>
            </a:r>
            <a:endParaRPr lang="es-ES" sz="2400" b="1" dirty="0"/>
          </a:p>
          <a:p>
            <a:r>
              <a:rPr lang="es-ES" sz="2800" dirty="0">
                <a:solidFill>
                  <a:schemeClr val="tx1"/>
                </a:solidFill>
              </a:rPr>
              <a:t>eleva  niveles plasmáticos en :  infarto al miocardio, ejercicio prolongado, tóxicos, suplementos o alcohol, </a:t>
            </a:r>
            <a:r>
              <a:rPr lang="es-ES" sz="2800" dirty="0">
                <a:solidFill>
                  <a:srgbClr val="FF0000"/>
                </a:solidFill>
              </a:rPr>
              <a:t>ocasionando insuficiencia cardiaca e insuficiencia renal, y se plantea puede predecir daño miocárdico en la IC.</a:t>
            </a:r>
          </a:p>
          <a:p>
            <a:pPr algn="ctr"/>
            <a:r>
              <a:rPr lang="es-ES" sz="2400" dirty="0"/>
              <a:t>Lactato.</a:t>
            </a:r>
          </a:p>
          <a:p>
            <a:r>
              <a:rPr lang="es-ES" sz="2800" dirty="0">
                <a:solidFill>
                  <a:schemeClr val="tx1"/>
                </a:solidFill>
              </a:rPr>
              <a:t>concentración plasmática de lactato ≥ 2 mmol/L está considerado un pronóstico no favorable en las cardiopatías agudas, shock circulatorio, estados sépticos y enfermedades neurológicas criticas.</a:t>
            </a:r>
          </a:p>
          <a:p>
            <a:r>
              <a:rPr lang="es-ES" sz="2800" dirty="0">
                <a:solidFill>
                  <a:schemeClr val="tx1"/>
                </a:solidFill>
              </a:rPr>
              <a:t>En cuanto a LP los niveles de lactato son </a:t>
            </a:r>
            <a:r>
              <a:rPr lang="es-ES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más altos en los exudados que en los trasudados,</a:t>
            </a:r>
            <a:r>
              <a:rPr lang="es-ES" sz="2800" dirty="0">
                <a:solidFill>
                  <a:schemeClr val="accent4"/>
                </a:solidFill>
              </a:rPr>
              <a:t> </a:t>
            </a:r>
            <a:r>
              <a:rPr lang="es-ES" sz="2800" dirty="0">
                <a:solidFill>
                  <a:schemeClr val="tx1"/>
                </a:solidFill>
              </a:rPr>
              <a:t>con nivel de corte ≥ 6.4 mmol/L </a:t>
            </a:r>
          </a:p>
        </p:txBody>
      </p:sp>
    </p:spTree>
    <p:extLst>
      <p:ext uri="{BB962C8B-B14F-4D97-AF65-F5344CB8AC3E}">
        <p14:creationId xmlns:p14="http://schemas.microsoft.com/office/powerpoint/2010/main" val="1435403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5968788"/>
              </p:ext>
            </p:extLst>
          </p:nvPr>
        </p:nvGraphicFramePr>
        <p:xfrm>
          <a:off x="872216" y="900754"/>
          <a:ext cx="10146303" cy="53772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81325">
                  <a:extLst>
                    <a:ext uri="{9D8B030D-6E8A-4147-A177-3AD203B41FA5}">
                      <a16:colId xmlns:a16="http://schemas.microsoft.com/office/drawing/2014/main" val="3160576693"/>
                    </a:ext>
                  </a:extLst>
                </a:gridCol>
                <a:gridCol w="3382489">
                  <a:extLst>
                    <a:ext uri="{9D8B030D-6E8A-4147-A177-3AD203B41FA5}">
                      <a16:colId xmlns:a16="http://schemas.microsoft.com/office/drawing/2014/main" val="3592220180"/>
                    </a:ext>
                  </a:extLst>
                </a:gridCol>
                <a:gridCol w="3382489">
                  <a:extLst>
                    <a:ext uri="{9D8B030D-6E8A-4147-A177-3AD203B41FA5}">
                      <a16:colId xmlns:a16="http://schemas.microsoft.com/office/drawing/2014/main" val="3310791864"/>
                    </a:ext>
                  </a:extLst>
                </a:gridCol>
              </a:tblGrid>
              <a:tr h="152959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</a:rPr>
                        <a:t>Marcadores bioquímicos</a:t>
                      </a:r>
                      <a:endParaRPr lang="es-E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Líquido pleural. </a:t>
                      </a:r>
                      <a:endParaRPr lang="es-E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</a:rPr>
                        <a:t>Plasma sanguíneo. VR</a:t>
                      </a:r>
                      <a:endParaRPr lang="es-E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6669952"/>
                  </a:ext>
                </a:extLst>
              </a:tr>
              <a:tr h="7695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Dímero D</a:t>
                      </a:r>
                      <a:endParaRPr lang="es-E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5.95   (11.9 veces</a:t>
                      </a:r>
                      <a:r>
                        <a:rPr lang="es-ES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↑)</a:t>
                      </a:r>
                      <a:r>
                        <a:rPr lang="es-ES" sz="2800" dirty="0">
                          <a:effectLst/>
                        </a:rPr>
                        <a:t> </a:t>
                      </a:r>
                      <a:endParaRPr lang="es-E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0.90  (0.00-0.50 </a:t>
                      </a: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µg/ml </a:t>
                      </a:r>
                      <a:r>
                        <a:rPr lang="es-ES" sz="2800" dirty="0">
                          <a:effectLst/>
                        </a:rPr>
                        <a:t>)</a:t>
                      </a:r>
                      <a:endParaRPr lang="es-E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8491911"/>
                  </a:ext>
                </a:extLst>
              </a:tr>
              <a:tr h="7695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</a:rPr>
                        <a:t>PCR</a:t>
                      </a:r>
                      <a:endParaRPr lang="es-E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2,17     </a:t>
                      </a:r>
                      <a:r>
                        <a:rPr lang="es-ES" sz="2800" dirty="0">
                          <a:effectLst/>
                          <a:latin typeface="Centaur" panose="02030504050205020304" pitchFamily="18" charset="0"/>
                        </a:rPr>
                        <a:t>&lt;   </a:t>
                      </a:r>
                      <a:r>
                        <a:rPr lang="es-DO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3,73 </a:t>
                      </a:r>
                      <a:r>
                        <a:rPr lang="es-DO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mg/L</a:t>
                      </a:r>
                      <a:endParaRPr lang="es-E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78   (0.00-6.00)</a:t>
                      </a:r>
                      <a:endParaRPr lang="es-E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26455240"/>
                  </a:ext>
                </a:extLst>
              </a:tr>
              <a:tr h="7695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</a:rPr>
                        <a:t>CK-MB</a:t>
                      </a:r>
                      <a:endParaRPr lang="es-E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1.90</a:t>
                      </a:r>
                      <a:endParaRPr lang="es-E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38 ( hasta 24</a:t>
                      </a: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U/L</a:t>
                      </a:r>
                      <a:r>
                        <a:rPr lang="es-ES" sz="2800" dirty="0">
                          <a:effectLst/>
                        </a:rPr>
                        <a:t>)</a:t>
                      </a:r>
                      <a:endParaRPr lang="es-E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08245801"/>
                  </a:ext>
                </a:extLst>
              </a:tr>
              <a:tr h="7695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</a:rPr>
                        <a:t>Lactato</a:t>
                      </a:r>
                      <a:endParaRPr lang="es-E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1.52 </a:t>
                      </a:r>
                      <a:r>
                        <a:rPr lang="es-ES" sz="2800" dirty="0">
                          <a:effectLst/>
                          <a:latin typeface="+mn-lt"/>
                        </a:rPr>
                        <a:t>&lt; </a:t>
                      </a:r>
                      <a:r>
                        <a:rPr lang="es-E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6.4</a:t>
                      </a:r>
                      <a:r>
                        <a:rPr lang="es-ES" sz="2800" dirty="0">
                          <a:effectLst/>
                          <a:latin typeface="+mn-lt"/>
                        </a:rPr>
                        <a:t> </a:t>
                      </a:r>
                      <a:r>
                        <a:rPr lang="es-E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mmol/L</a:t>
                      </a:r>
                      <a:endParaRPr lang="es-ES" sz="2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</a:rPr>
                        <a:t>2.35 (0.50-2.20)</a:t>
                      </a:r>
                      <a:endParaRPr lang="es-E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90358327"/>
                  </a:ext>
                </a:extLst>
              </a:tr>
              <a:tr h="7695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</a:rPr>
                        <a:t>GGT</a:t>
                      </a:r>
                      <a:endParaRPr lang="es-E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33</a:t>
                      </a:r>
                      <a:endParaRPr lang="es-E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231 (5.3</a:t>
                      </a:r>
                      <a:r>
                        <a:rPr lang="es-ES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↑) </a:t>
                      </a:r>
                      <a:r>
                        <a:rPr lang="es-ES" sz="2800" dirty="0">
                          <a:effectLst/>
                        </a:rPr>
                        <a:t>(10-45</a:t>
                      </a:r>
                      <a:r>
                        <a:rPr lang="es-E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U/L</a:t>
                      </a:r>
                      <a:r>
                        <a:rPr lang="es-ES" sz="2800" dirty="0">
                          <a:effectLst/>
                        </a:rPr>
                        <a:t>)</a:t>
                      </a:r>
                      <a:endParaRPr lang="es-E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81394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3881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68322"/>
          </a:xfrm>
        </p:spPr>
        <p:txBody>
          <a:bodyPr>
            <a:normAutofit fontScale="90000"/>
          </a:bodyPr>
          <a:lstStyle/>
          <a:p>
            <a:endParaRPr lang="es-ES" sz="16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45649" y="1088409"/>
            <a:ext cx="9872871" cy="4711890"/>
          </a:xfrm>
        </p:spPr>
        <p:txBody>
          <a:bodyPr>
            <a:normAutofit/>
          </a:bodyPr>
          <a:lstStyle/>
          <a:p>
            <a:r>
              <a:rPr lang="es-ES" sz="3200" dirty="0"/>
              <a:t>informe orientador del laboratorio clínico  al grupo médico de trabajo : </a:t>
            </a:r>
          </a:p>
          <a:p>
            <a:pPr marL="45720" indent="0" algn="ctr">
              <a:buNone/>
            </a:pPr>
            <a:r>
              <a:rPr lang="es-ES" sz="3600" dirty="0">
                <a:solidFill>
                  <a:schemeClr val="tx1"/>
                </a:solidFill>
              </a:rPr>
              <a:t>Evaluar derrame pleural trasudado con fuertes criterios de IC descompensada o congestiva.</a:t>
            </a:r>
          </a:p>
          <a:p>
            <a:endParaRPr lang="es-ES" sz="3200" dirty="0"/>
          </a:p>
          <a:p>
            <a:r>
              <a:rPr lang="es-ES" sz="3200" dirty="0"/>
              <a:t>En posterior revisión de la historia clínica diagnóstico final al egreso hospitalario del paciente :</a:t>
            </a:r>
          </a:p>
          <a:p>
            <a:pPr marL="45720" indent="0" algn="ctr">
              <a:buNone/>
            </a:pPr>
            <a:r>
              <a:rPr lang="es-ES" sz="3200" dirty="0"/>
              <a:t>          </a:t>
            </a:r>
            <a:r>
              <a:rPr lang="es-ES" sz="3600" dirty="0">
                <a:solidFill>
                  <a:schemeClr val="tx1"/>
                </a:solidFill>
              </a:rPr>
              <a:t>insuficiencia cardíaca descompensada. </a:t>
            </a:r>
          </a:p>
          <a:p>
            <a:pPr marL="45720" indent="0">
              <a:buNone/>
            </a:pPr>
            <a:endParaRPr lang="es-ES" sz="3200" dirty="0"/>
          </a:p>
          <a:p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4103078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ase">
  <a:themeElements>
    <a:clrScheme name="Basis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F5327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TM03457444[[fn=Base]]</Template>
  <TotalTime>318</TotalTime>
  <Words>731</Words>
  <Application>Microsoft Office PowerPoint</Application>
  <PresentationFormat>Panorámica</PresentationFormat>
  <Paragraphs>95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Calibri</vt:lpstr>
      <vt:lpstr>Centaur</vt:lpstr>
      <vt:lpstr>Corbel</vt:lpstr>
      <vt:lpstr>Times New Roman</vt:lpstr>
      <vt:lpstr>Base</vt:lpstr>
      <vt:lpstr> Un caso en derrame pleural, clasificación/evaluación desde el laboratorio clínico con marcadores bioquímicos. revisión   </vt:lpstr>
      <vt:lpstr>Clasificación del derrame pleural. Datos generales caso en presentación  </vt:lpstr>
      <vt:lpstr>Clasificación del derrame pleural. Criterios de Light </vt:lpstr>
      <vt:lpstr>Clasificación del derrame pleural. Criterios de gradiente </vt:lpstr>
      <vt:lpstr>Otros marcadores bioquímicos cuantificados en LP y plasma sanguíneo  </vt:lpstr>
      <vt:lpstr>Presentación de PowerPoint</vt:lpstr>
      <vt:lpstr>Presentación de PowerPoint</vt:lpstr>
      <vt:lpstr>Presentación de PowerPoint</vt:lpstr>
      <vt:lpstr>Presentación de PowerPoint</vt:lpstr>
      <vt:lpstr>Estudio citológico. </vt:lpstr>
      <vt:lpstr>Conclusiones.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 caso en derrame pleural, clasificación/evaluación desde el laboratorio clínico con marcadores bioquímicos. Cientime 2024</dc:title>
  <dc:creator>Roberto</dc:creator>
  <cp:lastModifiedBy>jpmtzl@infomed.sld.cu</cp:lastModifiedBy>
  <cp:revision>59</cp:revision>
  <dcterms:created xsi:type="dcterms:W3CDTF">2024-04-20T03:05:04Z</dcterms:created>
  <dcterms:modified xsi:type="dcterms:W3CDTF">2024-06-06T16:41:45Z</dcterms:modified>
</cp:coreProperties>
</file>