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74" r:id="rId11"/>
    <p:sldId id="275" r:id="rId12"/>
    <p:sldId id="281" r:id="rId13"/>
    <p:sldId id="280" r:id="rId14"/>
    <p:sldId id="277" r:id="rId15"/>
    <p:sldId id="278" r:id="rId16"/>
    <p:sldId id="257" r:id="rId17"/>
    <p:sldId id="258" r:id="rId18"/>
    <p:sldId id="260" r:id="rId19"/>
    <p:sldId id="270" r:id="rId20"/>
    <p:sldId id="268" r:id="rId21"/>
    <p:sldId id="279" r:id="rId22"/>
    <p:sldId id="272" r:id="rId23"/>
    <p:sldId id="271" r:id="rId24"/>
    <p:sldId id="273" r:id="rId25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1" autoAdjust="0"/>
    <p:restoredTop sz="94660"/>
  </p:normalViewPr>
  <p:slideViewPr>
    <p:cSldViewPr snapToGrid="0">
      <p:cViewPr varScale="1">
        <p:scale>
          <a:sx n="78" d="100"/>
          <a:sy n="78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3127-E991-F438-E8D0-683974D04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1FCDBD-18B2-EFE3-64FE-56EBAF76F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786D9-FCD1-7883-6B90-65263B16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59661-8439-54B1-B85C-F34421E06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418ED8-53FA-228F-D032-7E3D0A37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6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C4700-8DCF-4364-8017-529FB10E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8F0CC01-7A37-3663-1A41-49A8872F3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E7415-2CD6-730B-03E6-2F29EED9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24A7E5-AF4C-1089-BABF-BEB1A7ADB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8A4A5-CDC1-7129-60A9-3637719A9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63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4D3029B-F26D-5203-0BC2-2CF031338F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FDD102C-95AC-CEE1-5A7A-DFF43D138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FF285F-ED1D-085B-94D3-51D4B343A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0FB14A-406F-D1B5-8EFC-0D107869E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7B239A-7C33-F447-1234-56E2B986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95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F6AAE-4489-120A-F4D1-4CBA29DD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6D939-9B54-DA1D-C669-6F4865588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5CCEC6-11D2-D09F-B724-5720507B1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360746-DF9B-354F-1A71-9C58C5173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7A65B0-D471-C92D-505C-A6B558B0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9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0E34F-A518-6933-B66C-BF8D7A9B5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C428F4-3E77-9C86-11AE-D80DAC79B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953C9F-026A-7BA6-2D29-5350E199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F0A2CF-CD3D-96BA-79A3-2B9B384E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DE27A-0DC4-5DB5-905B-4731C4DB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07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2DF1E-8185-580D-FE48-A99D3983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282847-88C3-2ABE-3A5D-8F6CC97F2B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C9EFB5-B649-48DF-024D-C0C088C03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F2C76EB-3431-D73F-5DC6-641E6250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9B185E-9B3E-D21C-F275-15242003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121957-6918-A0E4-7FED-EB2E95046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77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723D9-4A85-DAD8-C020-8FC7AA8B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F7445C-F7B5-F633-B078-EE2346C4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AC1DAA-07F6-A710-18E6-4F7C00579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9232E6-2FAF-3CD9-468D-99EE6C8DF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679CF7-CFA9-4FA8-705F-0CBD76E64C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E04E799-4C71-7F82-9421-F5BDE227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845FD07-04A6-C3B5-06E1-15BD2C8D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03E326-608F-909B-767F-D43DC6A0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273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94B7-90DD-7DA7-D000-31A416090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1BDB76-4A26-C7E8-7B3F-D43A4D3B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8CFA10B-B493-98EA-82C6-6A9844A7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FA14DD-1EDF-5FE4-1A19-B80638373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4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4B2758-66D4-C673-7E3D-A45CB13C1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79130F-1ADC-0FF3-3170-590FEFEEC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F4CAAA-DA69-7FBE-DD4D-DBFEB914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8436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D2C75-B34C-F9C0-4FB9-2695A2D75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728FE-4FA9-4AD7-C78A-3083F030A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C109C52-85EC-A9DE-8759-D30FD1AB9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D6AB7C-CFD8-3A4D-8831-B81DD544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3A0AAB-A92C-BF14-8E6C-C1B676F7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E78F2D-9632-996F-00C0-67822658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8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C8B44-E2FA-804D-E926-8DB1637B0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E094197-48AB-90D7-BA0F-0AF7E859B8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E9410E-B7B9-2D0B-5635-B28C75A35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4AA7C1-67AB-5B28-ED4D-09E8D8DE6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99A09F-4CD4-AB7A-4F50-434B35E3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8A426B-FB64-59C4-B88C-0287A7ED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52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FD28B29-768E-C58E-5075-7577A013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FEE1AA-46EB-7302-F51D-6D7442936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D2B9D-97C7-BCFB-B40B-7CEAC7D6F5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A2D5-6C55-444D-A022-4057A040FD6B}" type="datetimeFigureOut">
              <a:rPr lang="es-ES" smtClean="0"/>
              <a:t>28/04/2023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9336DD-BB87-BD52-72D7-CC834B06A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EF5B5-364C-60D3-23C7-F01B18C37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C0E58-E873-4B5A-BE42-991C04ED17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2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A46E59A-0919-2870-9528-CA299020AF1D}"/>
              </a:ext>
            </a:extLst>
          </p:cNvPr>
          <p:cNvSpPr txBox="1"/>
          <p:nvPr/>
        </p:nvSpPr>
        <p:spPr>
          <a:xfrm>
            <a:off x="482138" y="1463048"/>
            <a:ext cx="11188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Patrones de reibergrama coincidentes asociados a las manifestaciones neuropsiquiátricas del lupus eritematoso sistémico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8E67940-7DF6-2B18-5F3F-3E66A48E16FC}"/>
              </a:ext>
            </a:extLst>
          </p:cNvPr>
          <p:cNvSpPr txBox="1"/>
          <p:nvPr/>
        </p:nvSpPr>
        <p:spPr>
          <a:xfrm>
            <a:off x="482138" y="4971003"/>
            <a:ext cx="8911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Dr. José Pedro Martínez Larrarte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Dra. Silvia María Pozo Abreu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Dra. Eneida Barrios Lamout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Laboratorio central de líquido cefalorraquídeo</a:t>
            </a:r>
          </a:p>
        </p:txBody>
      </p:sp>
    </p:spTree>
    <p:extLst>
      <p:ext uri="{BB962C8B-B14F-4D97-AF65-F5344CB8AC3E}">
        <p14:creationId xmlns:p14="http://schemas.microsoft.com/office/powerpoint/2010/main" val="27066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FA3E303-0C43-E69C-6695-BEECACD7409C}"/>
              </a:ext>
            </a:extLst>
          </p:cNvPr>
          <p:cNvSpPr txBox="1"/>
          <p:nvPr/>
        </p:nvSpPr>
        <p:spPr>
          <a:xfrm>
            <a:off x="482138" y="1754061"/>
            <a:ext cx="1152144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ts val="300"/>
              </a:spcBef>
              <a:buFont typeface="Arial" charset="0"/>
              <a:buChar char="•"/>
              <a:defRPr/>
            </a:pPr>
            <a:r>
              <a:rPr lang="es-ES" sz="3200" b="1" dirty="0">
                <a:solidFill>
                  <a:srgbClr val="44546A"/>
                </a:solidFill>
                <a:latin typeface="+mn-lt"/>
                <a:cs typeface="Arial" charset="0"/>
              </a:rPr>
              <a:t>Es la representación gráfica de la fórmula de Hansotto Reiber</a:t>
            </a:r>
          </a:p>
          <a:p>
            <a:pPr eaLnBrk="1" hangingPunct="1">
              <a:spcBef>
                <a:spcPts val="300"/>
              </a:spcBef>
              <a:buFont typeface="Arial" charset="0"/>
              <a:buChar char="•"/>
              <a:defRPr/>
            </a:pPr>
            <a:endParaRPr lang="es-ES" sz="3200" b="1" dirty="0">
              <a:solidFill>
                <a:srgbClr val="44546A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300"/>
              </a:spcBef>
              <a:buFont typeface="Arial" charset="0"/>
              <a:buChar char="•"/>
              <a:defRPr/>
            </a:pPr>
            <a:endParaRPr lang="es-ES" sz="3200" b="1" dirty="0">
              <a:solidFill>
                <a:srgbClr val="44546A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300"/>
              </a:spcBef>
              <a:buFont typeface="Arial" charset="0"/>
              <a:buChar char="•"/>
              <a:defRPr/>
            </a:pPr>
            <a:endParaRPr lang="es-ES" sz="3200" b="1" dirty="0">
              <a:solidFill>
                <a:srgbClr val="44546A"/>
              </a:solidFill>
              <a:latin typeface="Arial" charset="0"/>
              <a:cs typeface="Arial" charset="0"/>
            </a:endParaRPr>
          </a:p>
          <a:p>
            <a:pPr eaLnBrk="1" hangingPunct="1">
              <a:spcBef>
                <a:spcPts val="300"/>
              </a:spcBef>
              <a:buFont typeface="Arial" charset="0"/>
              <a:buChar char="•"/>
              <a:defRPr/>
            </a:pPr>
            <a:r>
              <a:rPr lang="es-ES" sz="3200" b="1" dirty="0">
                <a:solidFill>
                  <a:srgbClr val="44546A"/>
                </a:solidFill>
                <a:latin typeface="+mn-lt"/>
                <a:cs typeface="Arial" charset="0"/>
              </a:rPr>
              <a:t>El  Reibergrama permite conocer la condición  de la barrera sangre/ LCR y si hay específicamente síntesis intratecal de inmunoglobulinas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1DB72B-5A48-5463-ABC0-7AAC6E78A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92" y="2522859"/>
            <a:ext cx="10510415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01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944A303-4658-5FDA-86A8-09BF3050D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587" y="1684220"/>
            <a:ext cx="4346825" cy="485283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7E30AF-B75A-5C21-D7AF-83039FFABF83}"/>
              </a:ext>
            </a:extLst>
          </p:cNvPr>
          <p:cNvSpPr txBox="1"/>
          <p:nvPr/>
        </p:nvSpPr>
        <p:spPr>
          <a:xfrm>
            <a:off x="3046615" y="846113"/>
            <a:ext cx="609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Php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 Hansotto Reiber</a:t>
            </a:r>
          </a:p>
        </p:txBody>
      </p:sp>
    </p:spTree>
    <p:extLst>
      <p:ext uri="{BB962C8B-B14F-4D97-AF65-F5344CB8AC3E}">
        <p14:creationId xmlns:p14="http://schemas.microsoft.com/office/powerpoint/2010/main" val="1044765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accent1">
                    <a:lumMod val="50000"/>
                  </a:schemeClr>
                </a:solidFill>
              </a:rPr>
              <a:t>Alberto Dorta Contreras</a:t>
            </a:r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A3D51E6-B7BA-8796-5DBE-47E0BFABB1F4}"/>
              </a:ext>
            </a:extLst>
          </p:cNvPr>
          <p:cNvSpPr txBox="1"/>
          <p:nvPr/>
        </p:nvSpPr>
        <p:spPr>
          <a:xfrm>
            <a:off x="2767906" y="644457"/>
            <a:ext cx="60688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</a:rPr>
              <a:t>Php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</a:rPr>
              <a:t>. Alberto Juan Dorta Contreras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D442D6-2423-F9D4-16EF-04D9819E1E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36" y="1643449"/>
            <a:ext cx="4143493" cy="45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B7D3852-D933-E2DC-74D8-06009D40F6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255" y="998023"/>
            <a:ext cx="3883489" cy="555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55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8A5B5E-DFB9-9D13-53E4-19C05F389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8980" y="850129"/>
            <a:ext cx="7834039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2" name="Imagen 2">
            <a:extLst>
              <a:ext uri="{FF2B5EF4-FFF2-40B4-BE49-F238E27FC236}">
                <a16:creationId xmlns:a16="http://schemas.microsoft.com/office/drawing/2014/main" id="{A83A1049-5098-8D9D-CF9C-A9C7EDB09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8" y="908000"/>
            <a:ext cx="10591800" cy="556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72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24A6B54-7070-5427-45B7-D40490214B42}"/>
              </a:ext>
            </a:extLst>
          </p:cNvPr>
          <p:cNvSpPr txBox="1"/>
          <p:nvPr/>
        </p:nvSpPr>
        <p:spPr>
          <a:xfrm>
            <a:off x="482137" y="964276"/>
            <a:ext cx="11388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Verdana" pitchFamily="34" charset="0"/>
                <a:cs typeface="Verdana" pitchFamily="34" charset="0"/>
              </a:rPr>
              <a:t>Relación de los patrones de reibergrama con los elementos patogénicos  del neurales</a:t>
            </a:r>
          </a:p>
        </p:txBody>
      </p:sp>
      <p:graphicFrame>
        <p:nvGraphicFramePr>
          <p:cNvPr id="3" name="1 Tabla">
            <a:extLst>
              <a:ext uri="{FF2B5EF4-FFF2-40B4-BE49-F238E27FC236}">
                <a16:creationId xmlns:a16="http://schemas.microsoft.com/office/drawing/2014/main" id="{748BFFB4-FE85-F7C8-ACFC-B552797D4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7341"/>
              </p:ext>
            </p:extLst>
          </p:nvPr>
        </p:nvGraphicFramePr>
        <p:xfrm>
          <a:off x="581891" y="1989139"/>
          <a:ext cx="10922923" cy="416229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9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3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06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1040">
                <a:tc>
                  <a:txBody>
                    <a:bodyPr/>
                    <a:lstStyle/>
                    <a:p>
                      <a:pPr algn="l"/>
                      <a:endParaRPr lang="es-ES" sz="1800" dirty="0"/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Anticuerpos contra neuronas</a:t>
                      </a:r>
                    </a:p>
                    <a:p>
                      <a:pPr algn="l"/>
                      <a:endParaRPr lang="es-E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Lesiones microvasculares</a:t>
                      </a:r>
                    </a:p>
                    <a:p>
                      <a:pPr algn="l"/>
                      <a:endParaRPr lang="es-ES" sz="2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8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síntesis intratecal de IgG, IgA e IgM</a:t>
                      </a:r>
                      <a:endParaRPr lang="es-ES" sz="28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algn="l"/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Y disfunción de la barrera sangre/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LCR</a:t>
                      </a: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S" sz="28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4</a:t>
                      </a:r>
                    </a:p>
                  </a:txBody>
                  <a:tcPr marL="91449" marR="9144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síntesis intratecal de IgG, IgA e IgM sin disfunción de la barrera sangre/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LCR</a:t>
                      </a: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S" sz="28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8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síntesis intratecal de solo de  IgG y disfunción de la barrera sangre/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LCR</a:t>
                      </a:r>
                      <a:r>
                        <a:rPr lang="es-ES" sz="2800" b="0" i="0" u="none" strike="noStrike" kern="1200" baseline="0" dirty="0">
                          <a:solidFill>
                            <a:schemeClr val="tx2"/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es-ES" sz="2800" dirty="0">
                        <a:solidFill>
                          <a:schemeClr val="tx2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3</a:t>
                      </a:r>
                    </a:p>
                  </a:txBody>
                  <a:tcPr marL="91449" marR="91449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175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4124786-0C55-54E4-9959-3AC268485419}"/>
              </a:ext>
            </a:extLst>
          </p:cNvPr>
          <p:cNvSpPr txBox="1"/>
          <p:nvPr/>
        </p:nvSpPr>
        <p:spPr>
          <a:xfrm>
            <a:off x="365760" y="795967"/>
            <a:ext cx="11188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s-ES" sz="2800" b="1" dirty="0">
                <a:solidFill>
                  <a:schemeClr val="tx2"/>
                </a:solidFill>
                <a:ea typeface="Verdana" pitchFamily="34" charset="0"/>
                <a:cs typeface="Verdana" pitchFamily="34" charset="0"/>
              </a:rPr>
              <a:t>Manifestaciones clínicas y de laboratorio de pacientes con LES</a:t>
            </a:r>
          </a:p>
        </p:txBody>
      </p:sp>
      <p:graphicFrame>
        <p:nvGraphicFramePr>
          <p:cNvPr id="4" name="1 Tabla">
            <a:extLst>
              <a:ext uri="{FF2B5EF4-FFF2-40B4-BE49-F238E27FC236}">
                <a16:creationId xmlns:a16="http://schemas.microsoft.com/office/drawing/2014/main" id="{EAF250A6-DF0D-9C9A-E9C3-DD6EBCCD3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7877"/>
              </p:ext>
            </p:extLst>
          </p:nvPr>
        </p:nvGraphicFramePr>
        <p:xfrm>
          <a:off x="1999096" y="1550563"/>
          <a:ext cx="8179711" cy="4572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91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8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2831">
                <a:tc>
                  <a:txBody>
                    <a:bodyPr/>
                    <a:lstStyle/>
                    <a:p>
                      <a:endParaRPr lang="es-E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1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2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3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4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anemia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artritis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neutropenia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dermatitis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serositis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nefritis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91254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neurológicas</a:t>
                      </a:r>
                    </a:p>
                  </a:txBody>
                  <a:tcPr marL="91444" marR="9144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ANA +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0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anti DNA +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4" marR="9144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17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0E528B7-1F6F-97AF-5C2F-7C8842F5A2F4}"/>
              </a:ext>
            </a:extLst>
          </p:cNvPr>
          <p:cNvSpPr txBox="1"/>
          <p:nvPr/>
        </p:nvSpPr>
        <p:spPr>
          <a:xfrm>
            <a:off x="1130532" y="790739"/>
            <a:ext cx="101470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s-ES" sz="2400" b="1" dirty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Manifestaciones neuropsiquiatrías en nuestro estudio</a:t>
            </a:r>
          </a:p>
        </p:txBody>
      </p:sp>
      <p:graphicFrame>
        <p:nvGraphicFramePr>
          <p:cNvPr id="4" name="5 Tabla">
            <a:extLst>
              <a:ext uri="{FF2B5EF4-FFF2-40B4-BE49-F238E27FC236}">
                <a16:creationId xmlns:a16="http://schemas.microsoft.com/office/drawing/2014/main" id="{896098FC-498D-7AE0-4E77-7B16F151A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79600"/>
              </p:ext>
            </p:extLst>
          </p:nvPr>
        </p:nvGraphicFramePr>
        <p:xfrm>
          <a:off x="1496291" y="1571847"/>
          <a:ext cx="8545470" cy="42355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5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4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2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6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s-ES" sz="2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1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2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3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Caso 4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Cefalea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Ansiedad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Meningitis</a:t>
                      </a:r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Neuritis óptica</a:t>
                      </a:r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Mielitis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64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Corea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Convulsiones (T/C/)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s-ES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Psicosis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+mn-lt"/>
                          <a:ea typeface="Verdana" pitchFamily="34" charset="0"/>
                          <a:cs typeface="Verdana" pitchFamily="34" charset="0"/>
                        </a:rPr>
                        <a:t>X</a:t>
                      </a:r>
                    </a:p>
                  </a:txBody>
                  <a:tcPr marL="91441" marR="91441" marT="45723" marB="45723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77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0CE5D8-ECD7-D078-770F-283FF35C0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4650"/>
              </p:ext>
            </p:extLst>
          </p:nvPr>
        </p:nvGraphicFramePr>
        <p:xfrm>
          <a:off x="195263" y="2039794"/>
          <a:ext cx="11672886" cy="3894978"/>
        </p:xfrm>
        <a:graphic>
          <a:graphicData uri="http://schemas.openxmlformats.org/drawingml/2006/table">
            <a:tbl>
              <a:tblPr firstRow="1" firstCol="1" bandRow="1"/>
              <a:tblGrid>
                <a:gridCol w="110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0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9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62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74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11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06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 de criterios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ANA +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Manifestaciones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neuropsiquiátricas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Sínt.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IgG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Sínt.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IgA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Sínt.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IgM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Disfunción de barrera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Prednisona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Caso 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2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</a:t>
                      </a: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convulsiones,</a:t>
                      </a:r>
                      <a:r>
                        <a:rPr lang="es-ES" sz="2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psicosis (alucinaciones visuales), cefalea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mg/Kg/dia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ciclofosfamida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Caso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2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</a:t>
                      </a: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convulsiones, cefalea 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mg/Kg/dia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ciclofosfamida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Caso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2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</a:t>
                      </a: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psicosis (alucinaciones auditivas), cefalea 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mg/Kg/dia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ciclofosfamida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Caso 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2200" b="1" dirty="0" err="1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fem</a:t>
                      </a:r>
                      <a:r>
                        <a:rPr lang="es-ES_tradnl" sz="2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  <a:endParaRPr lang="es-ES" sz="2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Convulsiones, delirio, cefalea 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si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 mg/Kg/dia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ciclofosfamida</a:t>
                      </a:r>
                      <a:endParaRPr lang="es-ES" sz="2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4" marR="36194" marT="17777" marB="1777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EE117E39-4D44-C164-30FF-7BA88B0316DE}"/>
              </a:ext>
            </a:extLst>
          </p:cNvPr>
          <p:cNvSpPr txBox="1"/>
          <p:nvPr/>
        </p:nvSpPr>
        <p:spPr>
          <a:xfrm>
            <a:off x="1014152" y="962497"/>
            <a:ext cx="9526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Resultados del reibergrama en 4 pacientes con neurolupus</a:t>
            </a:r>
          </a:p>
        </p:txBody>
      </p:sp>
    </p:spTree>
    <p:extLst>
      <p:ext uri="{BB962C8B-B14F-4D97-AF65-F5344CB8AC3E}">
        <p14:creationId xmlns:p14="http://schemas.microsoft.com/office/powerpoint/2010/main" val="38003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E028DA-0EE9-356B-1792-567DB490204C}"/>
              </a:ext>
            </a:extLst>
          </p:cNvPr>
          <p:cNvSpPr txBox="1"/>
          <p:nvPr/>
        </p:nvSpPr>
        <p:spPr>
          <a:xfrm>
            <a:off x="648392" y="944554"/>
            <a:ext cx="1085642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El lupus eritematoso sistémico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dirty="0">
              <a:solidFill>
                <a:schemeClr val="tx2"/>
              </a:solidFill>
              <a:latin typeface="+mn-lt"/>
            </a:endParaRPr>
          </a:p>
          <a:p>
            <a:pPr marL="571500" indent="-5715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Es una enfermedad sistémica</a:t>
            </a:r>
          </a:p>
          <a:p>
            <a:pPr marL="571500" indent="-5715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Falla el reconocimiento de los tejidos propios</a:t>
            </a:r>
          </a:p>
          <a:p>
            <a:pPr marL="571500" indent="-5715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El sistema inmune crea autoanticuerpos contra cualquieras de las estructuras del organismo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3200" dirty="0">
              <a:solidFill>
                <a:schemeClr val="tx2"/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i="1" dirty="0">
                <a:solidFill>
                  <a:srgbClr val="C00000"/>
                </a:solidFill>
                <a:latin typeface="+mn-lt"/>
              </a:rPr>
              <a:t>ENFERMAD SISTÉMICA AUTOINMUNE CRÓNICA</a:t>
            </a:r>
          </a:p>
        </p:txBody>
      </p:sp>
    </p:spTree>
    <p:extLst>
      <p:ext uri="{BB962C8B-B14F-4D97-AF65-F5344CB8AC3E}">
        <p14:creationId xmlns:p14="http://schemas.microsoft.com/office/powerpoint/2010/main" val="268644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F05FC7-A619-74D8-EB9C-A126E5B098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0"/>
            <a:ext cx="3308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B6C3D724-CC46-E2A7-C49C-10992E39C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30388"/>
            <a:ext cx="8926512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C69153-0F24-C59D-6283-805264F25C8D}"/>
              </a:ext>
            </a:extLst>
          </p:cNvPr>
          <p:cNvSpPr txBox="1"/>
          <p:nvPr/>
        </p:nvSpPr>
        <p:spPr>
          <a:xfrm>
            <a:off x="615142" y="129567"/>
            <a:ext cx="68954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neuroLES</a:t>
            </a:r>
            <a:r>
              <a:rPr kumimoji="0" lang="es-ES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1 reibergrama con disfunción barrera sangre-LCR y síntesis intratecal de inmunoglobulinas</a:t>
            </a:r>
          </a:p>
        </p:txBody>
      </p:sp>
    </p:spTree>
    <p:extLst>
      <p:ext uri="{BB962C8B-B14F-4D97-AF65-F5344CB8AC3E}">
        <p14:creationId xmlns:p14="http://schemas.microsoft.com/office/powerpoint/2010/main" val="3177838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3" name="Imagen 3">
            <a:extLst>
              <a:ext uri="{FF2B5EF4-FFF2-40B4-BE49-F238E27FC236}">
                <a16:creationId xmlns:a16="http://schemas.microsoft.com/office/drawing/2014/main" id="{B6C3D724-CC46-E2A7-C49C-10992E39C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1830388"/>
            <a:ext cx="8926512" cy="468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3C69153-0F24-C59D-6283-805264F25C8D}"/>
              </a:ext>
            </a:extLst>
          </p:cNvPr>
          <p:cNvSpPr txBox="1"/>
          <p:nvPr/>
        </p:nvSpPr>
        <p:spPr>
          <a:xfrm>
            <a:off x="1417329" y="129567"/>
            <a:ext cx="68455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neuroLES</a:t>
            </a:r>
            <a:r>
              <a:rPr kumimoji="0" lang="es-ES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2 reibergrama con disfunción barrera sangre-LCR y síntesis intratecal de inmunoglobulinas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E755DC6-FBE7-91A2-E224-812DF25B5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128" y="-36056"/>
            <a:ext cx="2859566" cy="691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778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9CF831-777A-FB19-1B25-50EC27A2EC16}"/>
              </a:ext>
            </a:extLst>
          </p:cNvPr>
          <p:cNvSpPr txBox="1"/>
          <p:nvPr/>
        </p:nvSpPr>
        <p:spPr>
          <a:xfrm>
            <a:off x="814646" y="1478025"/>
            <a:ext cx="1046295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/>
                </a:solidFill>
                <a:latin typeface="+mn-lt"/>
              </a:rPr>
              <a:t>Resultado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Las cuatro pacientes presentan disfunción de la barrera sangre /LCR con producción intratecal de las tres inmunoglobulinas mayores IgG, IgA, IgM.</a:t>
            </a:r>
          </a:p>
        </p:txBody>
      </p:sp>
    </p:spTree>
    <p:extLst>
      <p:ext uri="{BB962C8B-B14F-4D97-AF65-F5344CB8AC3E}">
        <p14:creationId xmlns:p14="http://schemas.microsoft.com/office/powerpoint/2010/main" val="3204235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9CF831-777A-FB19-1B25-50EC27A2EC16}"/>
              </a:ext>
            </a:extLst>
          </p:cNvPr>
          <p:cNvSpPr txBox="1"/>
          <p:nvPr/>
        </p:nvSpPr>
        <p:spPr>
          <a:xfrm>
            <a:off x="482138" y="563620"/>
            <a:ext cx="1118893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/>
                </a:solidFill>
                <a:latin typeface="+mn-lt"/>
              </a:rPr>
              <a:t>Conclusiones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  <a:latin typeface="+mn-lt"/>
              </a:rPr>
              <a:t>Se observó un patrón de disfunción de la barrera sangre/LCR con producción de las tres inmunoglobulinas mayores intratecal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3200" dirty="0">
                <a:solidFill>
                  <a:schemeClr val="tx2"/>
                </a:solidFill>
              </a:rPr>
              <a:t>Ayuda al diagnóstico diferencial con otras enfermedades del SNC: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2"/>
                </a:solidFill>
              </a:rPr>
              <a:t>Psicosis esteroidea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2"/>
                </a:solidFill>
              </a:rPr>
              <a:t>Otras enfermedades neurológicas autoinmunes como el neuro Behçet y las manifestaciones neurológicas de la artritis reumatoide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sz="3200" dirty="0">
                <a:solidFill>
                  <a:schemeClr val="tx2"/>
                </a:solidFill>
              </a:rPr>
              <a:t>Lesiones vasculares como trombosis o hemorragias del SNC</a:t>
            </a:r>
          </a:p>
        </p:txBody>
      </p:sp>
    </p:spTree>
    <p:extLst>
      <p:ext uri="{BB962C8B-B14F-4D97-AF65-F5344CB8AC3E}">
        <p14:creationId xmlns:p14="http://schemas.microsoft.com/office/powerpoint/2010/main" val="910877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A9CF831-777A-FB19-1B25-50EC27A2EC16}"/>
              </a:ext>
            </a:extLst>
          </p:cNvPr>
          <p:cNvSpPr txBox="1"/>
          <p:nvPr/>
        </p:nvSpPr>
        <p:spPr>
          <a:xfrm>
            <a:off x="847898" y="1478025"/>
            <a:ext cx="10429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2"/>
                </a:solidFill>
                <a:latin typeface="+mn-lt"/>
              </a:rPr>
              <a:t>Gracias</a:t>
            </a:r>
            <a:endParaRPr lang="es-ES" sz="32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442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14C9EB3-9CA5-8BE9-4362-104E0345063C}"/>
              </a:ext>
            </a:extLst>
          </p:cNvPr>
          <p:cNvSpPr txBox="1"/>
          <p:nvPr/>
        </p:nvSpPr>
        <p:spPr>
          <a:xfrm>
            <a:off x="482138" y="747878"/>
            <a:ext cx="115214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Criterios del </a:t>
            </a:r>
            <a:r>
              <a:rPr kumimoji="0" lang="es-ES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Colegio Americano de Reumatología de 1982 revisados en 1997  </a:t>
            </a:r>
            <a:r>
              <a:rPr kumimoji="0" lang="es-ES_tradnl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para el diagnósticos de lupus eritematoso sistémico </a:t>
            </a:r>
            <a:r>
              <a:rPr kumimoji="0" lang="es-ES" altLang="es-CU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9A2DC79-D7D1-AC30-8B5D-256E118859D0}"/>
              </a:ext>
            </a:extLst>
          </p:cNvPr>
          <p:cNvGraphicFramePr>
            <a:graphicFrameLocks noGrp="1"/>
          </p:cNvGraphicFramePr>
          <p:nvPr/>
        </p:nvGraphicFramePr>
        <p:xfrm>
          <a:off x="334963" y="2171700"/>
          <a:ext cx="11682412" cy="3832225"/>
        </p:xfrm>
        <a:graphic>
          <a:graphicData uri="http://schemas.openxmlformats.org/drawingml/2006/table">
            <a:tbl>
              <a:tblPr firstRow="1" bandRow="1"/>
              <a:tblGrid>
                <a:gridCol w="5440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41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2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Eritema malar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 Lupus discoide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Fotosensibilidad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Úlceras  orales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Artritis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 Serositis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Afección renal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s-ES_tradnl" sz="36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es-ES_tradnl" sz="3600" b="1" i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ALTERACIÓN NEUROLÓGICA</a:t>
                      </a:r>
                      <a:endParaRPr lang="es-ES" sz="3600" b="1" i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 Trastorno hematológico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 Alteraciones inmunológicas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600" b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 Anticuerpos antinucleares</a:t>
                      </a:r>
                      <a:endParaRPr lang="es-ES" sz="36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91439" marR="91439" marT="45725" marB="457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848F41E-202D-7993-FE5B-497C6C7BF078}"/>
              </a:ext>
            </a:extLst>
          </p:cNvPr>
          <p:cNvSpPr txBox="1"/>
          <p:nvPr/>
        </p:nvSpPr>
        <p:spPr>
          <a:xfrm>
            <a:off x="814647" y="6218948"/>
            <a:ext cx="10324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U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*Se debe tener cuatro criterios en simultáneamente para diagnosticar un LES</a:t>
            </a:r>
          </a:p>
        </p:txBody>
      </p:sp>
    </p:spTree>
    <p:extLst>
      <p:ext uri="{BB962C8B-B14F-4D97-AF65-F5344CB8AC3E}">
        <p14:creationId xmlns:p14="http://schemas.microsoft.com/office/powerpoint/2010/main" val="3422471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6B88B6B-F8B7-A8EF-79E1-F30DE5435E71}"/>
              </a:ext>
            </a:extLst>
          </p:cNvPr>
          <p:cNvSpPr txBox="1"/>
          <p:nvPr/>
        </p:nvSpPr>
        <p:spPr>
          <a:xfrm>
            <a:off x="482138" y="641123"/>
            <a:ext cx="1150481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CU" sz="2200" dirty="0">
                <a:solidFill>
                  <a:schemeClr val="tx2"/>
                </a:solidFill>
              </a:rPr>
              <a:t>Criterios de clasificación para LES 2012 del Grupo de Colaboración Clínica  Internacional (SLICC)</a:t>
            </a:r>
            <a:endParaRPr lang="es-ES" altLang="es-CU" sz="22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6799D3E-0FF1-1B7B-DDF5-FC6FFD369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515066"/>
              </p:ext>
            </p:extLst>
          </p:nvPr>
        </p:nvGraphicFramePr>
        <p:xfrm>
          <a:off x="311150" y="1238250"/>
          <a:ext cx="11693525" cy="4389438"/>
        </p:xfrm>
        <a:graphic>
          <a:graphicData uri="http://schemas.openxmlformats.org/drawingml/2006/table">
            <a:tbl>
              <a:tblPr firstRow="1" firstCol="1" bandRow="1"/>
              <a:tblGrid>
                <a:gridCol w="522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7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9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</a:t>
                      </a: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Lupus cutáneo agudo</a:t>
                      </a:r>
                      <a:endParaRPr lang="es-ES" sz="3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  <a:r>
                        <a:rPr lang="es-ES_tradnl" sz="3200" b="1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Lupus cutáneo crónico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3. Úlceras orales</a:t>
                      </a:r>
                      <a:endParaRPr lang="es-ES" sz="3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4. Alopecia no cicatricial</a:t>
                      </a:r>
                      <a:endParaRPr lang="es-ES" sz="3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5. Artritis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6.</a:t>
                      </a:r>
                      <a:r>
                        <a:rPr lang="es-ES_tradnl" sz="3200" b="1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Serositis</a:t>
                      </a:r>
                      <a:endParaRPr lang="es-ES" sz="3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7. Nefritis</a:t>
                      </a:r>
                      <a:endParaRPr lang="es-ES" sz="32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8. </a:t>
                      </a:r>
                      <a:r>
                        <a:rPr lang="es-ES_tradnl" sz="3200" b="1" i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NEUROLÓGICO</a:t>
                      </a:r>
                      <a:endParaRPr lang="es-ES" sz="3200" b="1" i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9. </a:t>
                      </a:r>
                      <a:r>
                        <a:rPr lang="es-ES" sz="32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Anemia hemolítica</a:t>
                      </a: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10. Leucopenia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11.</a:t>
                      </a:r>
                      <a:r>
                        <a:rPr lang="es-ES" sz="3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Linfopenia</a:t>
                      </a:r>
                      <a:endParaRPr lang="es-ES" sz="3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12.</a:t>
                      </a:r>
                      <a:r>
                        <a:rPr lang="es-ES_tradnl" sz="3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Trombocitopenia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13. ANA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14. anti-DNA de doble cadena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15. Anticuerpos anti-Sm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16.</a:t>
                      </a:r>
                      <a:r>
                        <a:rPr lang="es-ES_tradnl" sz="3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Anticuerpos antifosfolípido </a:t>
                      </a:r>
                      <a:endParaRPr lang="es-ES" sz="3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17.</a:t>
                      </a:r>
                      <a:r>
                        <a:rPr lang="es-ES_tradnl" sz="3200" baseline="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Complemento bajo C3, C4, CH50</a:t>
                      </a:r>
                      <a:endParaRPr lang="es-ES" sz="3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3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18. Test de Coombs directo positivo </a:t>
                      </a:r>
                      <a:endParaRPr lang="es-ES" sz="320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E8A9D954-C2C2-E00D-0754-A28B56E372DD}"/>
              </a:ext>
            </a:extLst>
          </p:cNvPr>
          <p:cNvSpPr txBox="1"/>
          <p:nvPr/>
        </p:nvSpPr>
        <p:spPr>
          <a:xfrm>
            <a:off x="1529534" y="5883750"/>
            <a:ext cx="97480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CU" sz="2400" dirty="0">
                <a:solidFill>
                  <a:schemeClr val="tx2"/>
                </a:solidFill>
              </a:rPr>
              <a:t>Cuatro de criterios acumulativos: al menos uno clínico y uno inmunológico</a:t>
            </a:r>
            <a:endParaRPr lang="es-ES" altLang="es-CU" sz="24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s-ES_tradnl" altLang="es-CU" sz="2400" dirty="0">
                <a:solidFill>
                  <a:schemeClr val="tx2"/>
                </a:solidFill>
              </a:rPr>
              <a:t>Biopsia renal con nefritis lúpica asociada a unos ANA o anti-DNA positivos</a:t>
            </a:r>
            <a:endParaRPr lang="es-ES" altLang="es-C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F48A9D-558A-6241-8B7A-C6445DFA9153}"/>
              </a:ext>
            </a:extLst>
          </p:cNvPr>
          <p:cNvSpPr txBox="1"/>
          <p:nvPr/>
        </p:nvSpPr>
        <p:spPr>
          <a:xfrm>
            <a:off x="652231" y="558006"/>
            <a:ext cx="111889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CU" sz="2400" dirty="0">
                <a:solidFill>
                  <a:schemeClr val="tx2"/>
                </a:solidFill>
              </a:rPr>
              <a:t>Síndromes neuropsiquiátricas definidos por el Colegio Americano de Reumatología 2011</a:t>
            </a:r>
            <a:endParaRPr lang="es-ES" altLang="es-CU" sz="24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133303D-878C-DF83-47B0-FBE64959E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536929"/>
              </p:ext>
            </p:extLst>
          </p:nvPr>
        </p:nvGraphicFramePr>
        <p:xfrm>
          <a:off x="350838" y="1082126"/>
          <a:ext cx="11633200" cy="5618472"/>
        </p:xfrm>
        <a:graphic>
          <a:graphicData uri="http://schemas.openxmlformats.org/drawingml/2006/table">
            <a:tbl>
              <a:tblPr/>
              <a:tblGrid>
                <a:gridCol w="4979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3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2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Sistema nervioso periférico</a:t>
                      </a:r>
                      <a:endParaRPr kumimoji="0" lang="es-E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17778" marB="177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Sistema nervioso central</a:t>
                      </a:r>
                      <a:endParaRPr kumimoji="0" lang="es-E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17778" marB="177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911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Plexitis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Polineuropatía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  <a:defRPr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Mononeuropatía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Síndrome de Guillain-Barre´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Neuropatía autonómica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Miastenia </a:t>
                      </a:r>
                      <a:r>
                        <a:rPr kumimoji="0" lang="es-ES_tradnl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gravis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AutoNum type="arabicPeriod"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Neuropatía craneal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17778" marB="177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Enfermedad cerebrovascular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alibri Light" pitchFamily="34" charset="0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Cefalea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Trastorno de ansiedad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Disfunción cognitiva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Alteraciones del humor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Meningitis aséptica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Síndrome desmielinizante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Alteración motriz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Mielopatía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Síndrome confusional agudo (delirium)</a:t>
                      </a:r>
                      <a:endParaRPr kumimoji="0" lang="es-E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Convulsiones</a:t>
                      </a:r>
                      <a:endParaRPr kumimoji="0" lang="es-E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s-ES_tradnl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Psicosis</a:t>
                      </a:r>
                      <a:endParaRPr kumimoji="0" lang="es-ES" sz="28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6195" marR="36195" marT="17778" marB="177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6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73D7D16-FF43-C9C0-C38A-02B2B268851D}"/>
              </a:ext>
            </a:extLst>
          </p:cNvPr>
          <p:cNvSpPr txBox="1"/>
          <p:nvPr/>
        </p:nvSpPr>
        <p:spPr>
          <a:xfrm>
            <a:off x="249382" y="885278"/>
            <a:ext cx="11587942" cy="5363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CU" sz="3200" b="1" dirty="0">
                <a:solidFill>
                  <a:schemeClr val="tx2"/>
                </a:solidFill>
              </a:rPr>
              <a:t>Anticuerpos relacionados con componentes cerebrales</a:t>
            </a:r>
            <a:endParaRPr lang="es-ES" altLang="es-CU" sz="32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1. </a:t>
            </a:r>
            <a:r>
              <a:rPr lang="es-ES" altLang="es-CU" sz="3200" dirty="0">
                <a:solidFill>
                  <a:schemeClr val="tx2"/>
                </a:solidFill>
              </a:rPr>
              <a:t>Anticuerpos antiproteína P ribosomal</a:t>
            </a: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2. Anticuerpos anti receptores de-N-</a:t>
            </a:r>
            <a:r>
              <a:rPr lang="es-ES_tradnl" altLang="es-CU" sz="3200" dirty="0" err="1">
                <a:solidFill>
                  <a:schemeClr val="tx2"/>
                </a:solidFill>
              </a:rPr>
              <a:t>metil</a:t>
            </a:r>
            <a:r>
              <a:rPr lang="es-ES_tradnl" altLang="es-CU" sz="3200" dirty="0">
                <a:solidFill>
                  <a:schemeClr val="tx2"/>
                </a:solidFill>
              </a:rPr>
              <a:t>-D-aspartato (NMDAR)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3. Anticuerpos contra los MAP-2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4. Anticuerpos contra los neurofilamentos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5. Anticuerpos </a:t>
            </a:r>
            <a:r>
              <a:rPr lang="es-ES_tradnl" altLang="es-CU" sz="3200" dirty="0" err="1">
                <a:solidFill>
                  <a:schemeClr val="tx2"/>
                </a:solidFill>
              </a:rPr>
              <a:t>antigangliósidos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6. Anticuerpos contra el trifosfato isomerasa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7. Anticuerpos contra la proteína acidia glial fibrilar</a:t>
            </a:r>
            <a:endParaRPr lang="es-ES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_tradnl" altLang="es-CU" sz="3200" dirty="0">
                <a:solidFill>
                  <a:schemeClr val="tx2"/>
                </a:solidFill>
              </a:rPr>
              <a:t>8. Anticuerpos </a:t>
            </a:r>
            <a:r>
              <a:rPr lang="es-ES_tradnl" altLang="es-CU" sz="3200" dirty="0" err="1">
                <a:solidFill>
                  <a:schemeClr val="tx2"/>
                </a:solidFill>
              </a:rPr>
              <a:t>linfotóxicos</a:t>
            </a:r>
            <a:endParaRPr lang="es-ES_tradnl" altLang="es-CU" sz="3200" dirty="0">
              <a:solidFill>
                <a:schemeClr val="tx2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300"/>
              </a:spcBef>
              <a:buFontTx/>
              <a:buNone/>
            </a:pPr>
            <a:r>
              <a:rPr lang="es-ES" altLang="es-CU" sz="3200" dirty="0">
                <a:solidFill>
                  <a:schemeClr val="tx2"/>
                </a:solidFill>
              </a:rPr>
              <a:t>9. Anticuerpos anti leptina de unión a la manosa</a:t>
            </a:r>
          </a:p>
        </p:txBody>
      </p:sp>
    </p:spTree>
    <p:extLst>
      <p:ext uri="{BB962C8B-B14F-4D97-AF65-F5344CB8AC3E}">
        <p14:creationId xmlns:p14="http://schemas.microsoft.com/office/powerpoint/2010/main" val="221394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218F93A-2FAD-9D4F-3E29-A452D3E456EC}"/>
              </a:ext>
            </a:extLst>
          </p:cNvPr>
          <p:cNvSpPr txBox="1"/>
          <p:nvPr/>
        </p:nvSpPr>
        <p:spPr>
          <a:xfrm>
            <a:off x="814647" y="980902"/>
            <a:ext cx="1107255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es-ES_tradnl" sz="3600" b="1">
                <a:solidFill>
                  <a:schemeClr val="tx2"/>
                </a:solidFill>
              </a:rPr>
              <a:t>Estudio de imágenes útiles en las manifestaciones neurológicas de LES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s-ES_tradnl" sz="3600">
                <a:solidFill>
                  <a:schemeClr val="tx2"/>
                </a:solidFill>
              </a:rPr>
              <a:t>Tomografía axial computarizada</a:t>
            </a:r>
          </a:p>
          <a:p>
            <a:pPr marL="742950" indent="-742950" eaLnBrk="1" hangingPunct="1">
              <a:buFont typeface="+mj-lt"/>
              <a:buAutoNum type="arabicPeriod"/>
              <a:defRPr/>
            </a:pPr>
            <a:r>
              <a:rPr lang="es-ES_tradnl" sz="3600">
                <a:solidFill>
                  <a:schemeClr val="tx2"/>
                </a:solidFill>
              </a:rPr>
              <a:t>Resonancia magnética nuclear</a:t>
            </a:r>
          </a:p>
          <a:p>
            <a:pPr marL="1485900" lvl="1" indent="-742950" eaLnBrk="1" hangingPunct="1">
              <a:buFont typeface="Arial" pitchFamily="34" charset="0"/>
              <a:buChar char="•"/>
              <a:defRPr/>
            </a:pPr>
            <a:r>
              <a:rPr lang="es-ES_tradnl" sz="3600">
                <a:solidFill>
                  <a:schemeClr val="tx2"/>
                </a:solidFill>
              </a:rPr>
              <a:t>Imágenes focales o difusas de zonas con signos inflamatorio</a:t>
            </a:r>
          </a:p>
          <a:p>
            <a:pPr marL="1485900" lvl="1" indent="-742950" eaLnBrk="1" hangingPunct="1">
              <a:buFont typeface="Arial" pitchFamily="34" charset="0"/>
              <a:buChar char="•"/>
              <a:defRPr/>
            </a:pPr>
            <a:r>
              <a:rPr lang="es-ES_tradnl" sz="3600">
                <a:solidFill>
                  <a:schemeClr val="tx2"/>
                </a:solidFill>
              </a:rPr>
              <a:t>Vasculitis de vasos intracraneales</a:t>
            </a:r>
          </a:p>
          <a:p>
            <a:pPr marL="1485900" lvl="1" indent="-742950" eaLnBrk="1" hangingPunct="1">
              <a:buFont typeface="Arial" pitchFamily="34" charset="0"/>
              <a:buChar char="•"/>
              <a:defRPr/>
            </a:pPr>
            <a:r>
              <a:rPr lang="es-ES_tradnl" sz="3600">
                <a:solidFill>
                  <a:schemeClr val="tx2"/>
                </a:solidFill>
              </a:rPr>
              <a:t>Necrosis y pérdida de tejidos por trombosis de vasos cerebrales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9139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pic>
        <p:nvPicPr>
          <p:cNvPr id="2" name="Imagen 7">
            <a:extLst>
              <a:ext uri="{FF2B5EF4-FFF2-40B4-BE49-F238E27FC236}">
                <a16:creationId xmlns:a16="http://schemas.microsoft.com/office/drawing/2014/main" id="{540D27BF-5C2E-132D-A3C7-2E0B424F2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509588"/>
            <a:ext cx="5270500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EF34BA6-5320-ACC4-F1F8-22C2777E8934}"/>
              </a:ext>
            </a:extLst>
          </p:cNvPr>
          <p:cNvSpPr txBox="1"/>
          <p:nvPr/>
        </p:nvSpPr>
        <p:spPr>
          <a:xfrm>
            <a:off x="785555" y="731741"/>
            <a:ext cx="35536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CU" sz="3200" b="1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reibergrama</a:t>
            </a:r>
          </a:p>
        </p:txBody>
      </p:sp>
    </p:spTree>
    <p:extLst>
      <p:ext uri="{BB962C8B-B14F-4D97-AF65-F5344CB8AC3E}">
        <p14:creationId xmlns:p14="http://schemas.microsoft.com/office/powerpoint/2010/main" val="3647833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F3B85E5-C6DA-90AF-D67B-0850623FDFDE}"/>
              </a:ext>
            </a:extLst>
          </p:cNvPr>
          <p:cNvSpPr txBox="1"/>
          <p:nvPr/>
        </p:nvSpPr>
        <p:spPr>
          <a:xfrm>
            <a:off x="814647" y="14540"/>
            <a:ext cx="10889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      CIENTIME 2023</a:t>
            </a:r>
          </a:p>
          <a:p>
            <a:pPr algn="ctr"/>
            <a:endParaRPr lang="es-ES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6717E3C-75DD-9726-4250-CD8260769047}"/>
              </a:ext>
            </a:extLst>
          </p:cNvPr>
          <p:cNvCxnSpPr>
            <a:cxnSpLocks/>
          </p:cNvCxnSpPr>
          <p:nvPr/>
        </p:nvCxnSpPr>
        <p:spPr>
          <a:xfrm>
            <a:off x="482138" y="482136"/>
            <a:ext cx="11188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32A46123-1D23-14A2-1343-3DF1594BE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188" y="19718"/>
            <a:ext cx="594412" cy="45724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D86DB21-D6E3-C8AB-7047-9B0C4DE1A2CE}"/>
              </a:ext>
            </a:extLst>
          </p:cNvPr>
          <p:cNvSpPr txBox="1"/>
          <p:nvPr/>
        </p:nvSpPr>
        <p:spPr>
          <a:xfrm>
            <a:off x="515389" y="1080657"/>
            <a:ext cx="11188931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CU" sz="3200" b="1" dirty="0">
                <a:solidFill>
                  <a:schemeClr val="tx2"/>
                </a:solidFill>
              </a:rPr>
              <a:t>Es un diagrama  donde básicamente se analiza de forma integrada la funcionalidad de la barrera sangre/LCR y la síntesis intratecal de inmunoglobulinas.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es-CU" sz="3200" b="1" dirty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CU" sz="3200" b="1" dirty="0">
                <a:solidFill>
                  <a:schemeClr val="tx2"/>
                </a:solidFill>
              </a:rPr>
              <a:t>Las determinaciones  que deben cuantificarse para confeccionar un Reibergrama son albúmina, IgA, IgM e IgG tanto en LCR como en el suero.</a:t>
            </a: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s-ES" altLang="es-CU" sz="3200" b="1" dirty="0">
              <a:solidFill>
                <a:schemeClr val="tx2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s-CU" sz="3200" b="1" dirty="0">
                <a:solidFill>
                  <a:schemeClr val="tx2"/>
                </a:solidFill>
              </a:rPr>
              <a:t>El resultado es la razón LCR/suero (Q) es el cociente obtenido de la división entre la concentración de cada determinación  en LCR y en suero.</a:t>
            </a:r>
          </a:p>
        </p:txBody>
      </p:sp>
    </p:spTree>
    <p:extLst>
      <p:ext uri="{BB962C8B-B14F-4D97-AF65-F5344CB8AC3E}">
        <p14:creationId xmlns:p14="http://schemas.microsoft.com/office/powerpoint/2010/main" val="195891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1007</Words>
  <Application>Microsoft Office PowerPoint</Application>
  <PresentationFormat>Panorámica</PresentationFormat>
  <Paragraphs>277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Symbol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</dc:creator>
  <cp:lastModifiedBy>José</cp:lastModifiedBy>
  <cp:revision>11</cp:revision>
  <dcterms:created xsi:type="dcterms:W3CDTF">2023-04-28T02:44:22Z</dcterms:created>
  <dcterms:modified xsi:type="dcterms:W3CDTF">2023-04-28T05:48:10Z</dcterms:modified>
</cp:coreProperties>
</file>