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5" r:id="rId3"/>
    <p:sldId id="272" r:id="rId4"/>
    <p:sldId id="257" r:id="rId5"/>
    <p:sldId id="259" r:id="rId6"/>
    <p:sldId id="263" r:id="rId7"/>
    <p:sldId id="273" r:id="rId8"/>
    <p:sldId id="274" r:id="rId9"/>
    <p:sldId id="268" r:id="rId10"/>
    <p:sldId id="276" r:id="rId11"/>
    <p:sldId id="267" r:id="rId12"/>
    <p:sldId id="269" r:id="rId13"/>
    <p:sldId id="271" r:id="rId14"/>
    <p:sldId id="277" r:id="rId15"/>
    <p:sldId id="270" r:id="rId16"/>
    <p:sldId id="279" r:id="rId17"/>
    <p:sldId id="278" r:id="rId18"/>
    <p:sldId id="262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6300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7608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025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237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7919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2572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8014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86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355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029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828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5956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5217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041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9916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739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EBD1B-0081-4B0B-A12F-F8966B3A5305}" type="datetimeFigureOut">
              <a:rPr lang="es-ES" smtClean="0"/>
              <a:pPr/>
              <a:t>18/05/2017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9EDF0FA-F87F-4370-A557-954C65B32C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204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7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endParaRPr lang="es-ES_tradnl" sz="3800" b="1" dirty="0" smtClean="0">
              <a:solidFill>
                <a:schemeClr val="bg1"/>
              </a:solidFill>
            </a:endParaRPr>
          </a:p>
          <a:p>
            <a:pPr algn="ctr"/>
            <a:endParaRPr lang="es-ES" sz="3500" dirty="0">
              <a:solidFill>
                <a:schemeClr val="bg1"/>
              </a:solidFill>
            </a:endParaRPr>
          </a:p>
          <a:p>
            <a:pPr algn="ctr"/>
            <a:r>
              <a:rPr lang="es-ES_tradnl" sz="3600" b="1" dirty="0">
                <a:solidFill>
                  <a:srgbClr val="FFFF00"/>
                </a:solidFill>
              </a:rPr>
              <a:t>DERRAME PLEURAL </a:t>
            </a:r>
            <a:r>
              <a:rPr lang="es-ES_tradnl" sz="3600" b="1" dirty="0" smtClean="0">
                <a:solidFill>
                  <a:srgbClr val="FFFF00"/>
                </a:solidFill>
              </a:rPr>
              <a:t>EXUDATIVO. Interpretación de un caso desde </a:t>
            </a:r>
          </a:p>
          <a:p>
            <a:pPr algn="ctr"/>
            <a:r>
              <a:rPr lang="es-ES_tradnl" sz="3600" b="1" dirty="0" smtClean="0">
                <a:solidFill>
                  <a:srgbClr val="FFFF00"/>
                </a:solidFill>
              </a:rPr>
              <a:t>el Laboratorio Clínico</a:t>
            </a:r>
          </a:p>
          <a:p>
            <a:pPr algn="ctr"/>
            <a:r>
              <a:rPr lang="es-ES_tradnl" sz="2300" b="1" dirty="0">
                <a:solidFill>
                  <a:schemeClr val="bg1"/>
                </a:solidFill>
              </a:rPr>
              <a:t>Hospital Docente  Clínico Quirúrgico MIGUEL ENRÍQUEZ”</a:t>
            </a:r>
            <a:endParaRPr lang="es-ES" sz="2300" dirty="0">
              <a:solidFill>
                <a:schemeClr val="bg1"/>
              </a:solidFill>
            </a:endParaRPr>
          </a:p>
          <a:p>
            <a:pPr algn="ctr"/>
            <a:r>
              <a:rPr lang="es-ES_tradnl" sz="2300" b="1" dirty="0">
                <a:solidFill>
                  <a:schemeClr val="bg1"/>
                </a:solidFill>
              </a:rPr>
              <a:t>LA HABANA. Mayo 2017                                                  </a:t>
            </a:r>
            <a:endParaRPr lang="es-ES" sz="2300" dirty="0">
              <a:solidFill>
                <a:schemeClr val="bg1"/>
              </a:solidFill>
            </a:endParaRPr>
          </a:p>
          <a:p>
            <a:pPr algn="ctr"/>
            <a:r>
              <a:rPr lang="es-ES_tradnl" sz="2300" b="1" dirty="0">
                <a:solidFill>
                  <a:schemeClr val="bg1"/>
                </a:solidFill>
              </a:rPr>
              <a:t>DEPARTAMENTO: LABORATORIO CLÍNICO</a:t>
            </a:r>
          </a:p>
          <a:p>
            <a:pPr algn="ctr"/>
            <a:endParaRPr lang="es-ES" sz="2300" dirty="0">
              <a:solidFill>
                <a:schemeClr val="bg1"/>
              </a:solidFill>
            </a:endParaRPr>
          </a:p>
          <a:p>
            <a:pPr algn="ctr"/>
            <a:r>
              <a:rPr lang="es-ES_tradnl" sz="1500" b="1" dirty="0" smtClean="0">
                <a:solidFill>
                  <a:srgbClr val="7030A0"/>
                </a:solidFill>
              </a:rPr>
              <a:t>Autores: MSC. Lic. Roberto Quesada Guillén</a:t>
            </a:r>
          </a:p>
          <a:p>
            <a:pPr algn="ctr"/>
            <a:r>
              <a:rPr lang="es-ES_tradnl" sz="1500" b="1" dirty="0" smtClean="0">
                <a:solidFill>
                  <a:srgbClr val="7030A0"/>
                </a:solidFill>
              </a:rPr>
              <a:t>Lic. Lazara </a:t>
            </a:r>
            <a:r>
              <a:rPr lang="es-ES_tradnl" sz="1500" b="1" dirty="0" err="1" smtClean="0">
                <a:solidFill>
                  <a:srgbClr val="7030A0"/>
                </a:solidFill>
              </a:rPr>
              <a:t>Heydes</a:t>
            </a:r>
            <a:r>
              <a:rPr lang="es-ES_tradnl" sz="1500" b="1" dirty="0" smtClean="0">
                <a:solidFill>
                  <a:srgbClr val="7030A0"/>
                </a:solidFill>
              </a:rPr>
              <a:t> Thomas</a:t>
            </a:r>
          </a:p>
          <a:p>
            <a:pPr algn="ctr"/>
            <a:r>
              <a:rPr lang="es-ES_tradnl" sz="1500" b="1" dirty="0" smtClean="0">
                <a:solidFill>
                  <a:srgbClr val="7030A0"/>
                </a:solidFill>
              </a:rPr>
              <a:t>Lic. Katiuska Rodríguez García</a:t>
            </a:r>
            <a:endParaRPr lang="es-ES" sz="1100" dirty="0">
              <a:solidFill>
                <a:srgbClr val="7030A0"/>
              </a:solidFill>
            </a:endParaRPr>
          </a:p>
          <a:p>
            <a:pPr algn="ctr"/>
            <a:endParaRPr lang="es-E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82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DO" dirty="0"/>
              <a:t> Informe Laboratorio Clínico: </a:t>
            </a:r>
            <a:br>
              <a:rPr lang="es-DO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s-ES" sz="3200" dirty="0" smtClean="0"/>
              <a:t>Liquido </a:t>
            </a:r>
            <a:r>
              <a:rPr lang="es-ES" sz="3200" dirty="0"/>
              <a:t>pleural de tipo exudado que orienta evaluar un proceso inflamatorio o maligno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015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100" dirty="0"/>
              <a:t>C</a:t>
            </a:r>
            <a:r>
              <a:rPr lang="es-ES" sz="3100" dirty="0" smtClean="0"/>
              <a:t>omplementarios  posteriores</a:t>
            </a:r>
            <a:br>
              <a:rPr lang="es-ES" sz="3100" dirty="0" smtClean="0"/>
            </a:br>
            <a:r>
              <a:rPr lang="es-ES" sz="3100" dirty="0" smtClean="0"/>
              <a:t>al informe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ES" sz="7200" dirty="0" err="1" smtClean="0">
                <a:latin typeface="Arial" pitchFamily="34" charset="0"/>
                <a:cs typeface="Arial" pitchFamily="34" charset="0"/>
              </a:rPr>
              <a:t>antianticuerpo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 antinucleares  ( ANA -) 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ES" sz="7200" dirty="0" err="1" smtClean="0">
                <a:latin typeface="Arial" pitchFamily="34" charset="0"/>
                <a:cs typeface="Arial" pitchFamily="34" charset="0"/>
              </a:rPr>
              <a:t>virosis,hepatopatías,esclerodermias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)(lupus </a:t>
            </a:r>
            <a:r>
              <a:rPr lang="es-ES" sz="7200" dirty="0" err="1" smtClean="0">
                <a:latin typeface="Arial" pitchFamily="34" charset="0"/>
                <a:cs typeface="Arial" pitchFamily="34" charset="0"/>
              </a:rPr>
              <a:t>antDNA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)</a:t>
            </a:r>
            <a:endParaRPr lang="es-ES" sz="72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7200" dirty="0" smtClean="0">
                <a:latin typeface="Arial" pitchFamily="34" charset="0"/>
                <a:cs typeface="Arial" pitchFamily="34" charset="0"/>
              </a:rPr>
              <a:t>cuerpos </a:t>
            </a:r>
            <a:r>
              <a:rPr lang="es-ES" sz="7200" dirty="0" err="1">
                <a:latin typeface="Arial" pitchFamily="34" charset="0"/>
                <a:cs typeface="Arial" pitchFamily="34" charset="0"/>
              </a:rPr>
              <a:t>anticitoplasma</a:t>
            </a:r>
            <a:r>
              <a:rPr lang="es-ES" sz="7200" dirty="0">
                <a:latin typeface="Arial" pitchFamily="34" charset="0"/>
                <a:cs typeface="Arial" pitchFamily="34" charset="0"/>
              </a:rPr>
              <a:t> de los 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neutrófilos ( ANCA -): Especifico </a:t>
            </a:r>
            <a:r>
              <a:rPr lang="es-DO" sz="7200" dirty="0" smtClean="0">
                <a:latin typeface="Arial" pitchFamily="34" charset="0"/>
                <a:cs typeface="Arial" pitchFamily="34" charset="0"/>
              </a:rPr>
              <a:t>vasculitis sistémica, IR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 progresiva ( 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 LES ) </a:t>
            </a:r>
            <a:endParaRPr lang="es-ES" sz="72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7200" dirty="0" err="1" smtClean="0">
                <a:latin typeface="Arial" pitchFamily="34" charset="0"/>
                <a:cs typeface="Arial" pitchFamily="34" charset="0"/>
              </a:rPr>
              <a:t>Cardiolipina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 + :  LES, Neoplasia </a:t>
            </a:r>
            <a:r>
              <a:rPr lang="es-ES" sz="7200" dirty="0" err="1" smtClean="0">
                <a:latin typeface="Arial" pitchFamily="34" charset="0"/>
                <a:cs typeface="Arial" pitchFamily="34" charset="0"/>
              </a:rPr>
              <a:t>maligna,vasculitis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, Infección (viral, bacteriana) ( </a:t>
            </a:r>
            <a:r>
              <a:rPr lang="es-ES" sz="6400" dirty="0" smtClean="0">
                <a:latin typeface="Arial" pitchFamily="34" charset="0"/>
                <a:cs typeface="Arial" pitchFamily="34" charset="0"/>
              </a:rPr>
              <a:t>repetir 6/12 semanas)</a:t>
            </a:r>
          </a:p>
          <a:p>
            <a:endParaRPr lang="es-ES" sz="7200" dirty="0" smtClean="0">
              <a:latin typeface="Arial" pitchFamily="34" charset="0"/>
              <a:cs typeface="Arial" pitchFamily="34" charset="0"/>
            </a:endParaRPr>
          </a:p>
          <a:p>
            <a:pPr marL="137160" indent="0">
              <a:buNone/>
            </a:pPr>
            <a:r>
              <a:rPr lang="es-ES" sz="72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s-ES" sz="7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Informe Anatomía Patológica:</a:t>
            </a:r>
          </a:p>
          <a:p>
            <a:pPr marL="137160" indent="0">
              <a:buNone/>
            </a:pPr>
            <a:r>
              <a:rPr lang="es-ES" sz="7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7200" dirty="0">
                <a:latin typeface="Arial" pitchFamily="34" charset="0"/>
                <a:cs typeface="Arial" pitchFamily="34" charset="0"/>
              </a:rPr>
              <a:t>Positivo células 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neoplásicas, </a:t>
            </a:r>
            <a:r>
              <a:rPr lang="es-ES" sz="7200" dirty="0">
                <a:latin typeface="Arial" pitchFamily="34" charset="0"/>
                <a:cs typeface="Arial" pitchFamily="34" charset="0"/>
              </a:rPr>
              <a:t>extendido constituido por patrón citológico altamente sugestivo de linfoma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37160" indent="0">
              <a:buNone/>
            </a:pPr>
            <a:r>
              <a:rPr lang="es-ES" sz="72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7200" dirty="0" smtClean="0">
                <a:latin typeface="Arial" pitchFamily="34" charset="0"/>
                <a:cs typeface="Arial" pitchFamily="34" charset="0"/>
              </a:rPr>
              <a:t>          </a:t>
            </a:r>
            <a:endParaRPr lang="es-ES" sz="7200" dirty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337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Evaluación Especialista </a:t>
            </a:r>
            <a:r>
              <a:rPr lang="es-ES" dirty="0" err="1" smtClean="0"/>
              <a:t>Hematologia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s-ES" sz="2000" dirty="0"/>
              <a:t>Especialista en enfermedades </a:t>
            </a:r>
            <a:r>
              <a:rPr lang="es-ES" sz="2000" dirty="0" smtClean="0"/>
              <a:t>hematológicas </a:t>
            </a:r>
            <a:r>
              <a:rPr lang="es-ES" sz="2000" dirty="0"/>
              <a:t>refiere que el caso en presentación </a:t>
            </a:r>
            <a:r>
              <a:rPr lang="es-ES" sz="2000" dirty="0" smtClean="0"/>
              <a:t>presenta adenopatías </a:t>
            </a:r>
            <a:r>
              <a:rPr lang="es-ES" sz="2000" dirty="0" err="1" smtClean="0"/>
              <a:t>multiples</a:t>
            </a:r>
            <a:r>
              <a:rPr lang="es-ES" sz="2000" dirty="0" smtClean="0"/>
              <a:t> para </a:t>
            </a:r>
            <a:r>
              <a:rPr lang="es-ES" sz="2000" dirty="0"/>
              <a:t>un diagnostico reservado de </a:t>
            </a:r>
            <a:r>
              <a:rPr lang="es-ES" sz="2000" dirty="0" smtClean="0"/>
              <a:t>: </a:t>
            </a:r>
          </a:p>
          <a:p>
            <a:endParaRPr lang="es-ES" sz="2000" dirty="0" smtClean="0"/>
          </a:p>
          <a:p>
            <a:pPr marL="137160" indent="0">
              <a:buNone/>
            </a:pPr>
            <a:r>
              <a:rPr lang="es-ES" dirty="0" smtClean="0"/>
              <a:t>                  </a:t>
            </a:r>
            <a:r>
              <a:rPr lang="es-ES" sz="3600" dirty="0" smtClean="0"/>
              <a:t>LINFOMA</a:t>
            </a:r>
            <a:endParaRPr lang="es-ES" sz="36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747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Conclusiones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37160" indent="0" algn="ctr">
              <a:buNone/>
            </a:pPr>
            <a:r>
              <a:rPr lang="es-ES" sz="2800" dirty="0" smtClean="0"/>
              <a:t>Con los resultados del caso en discusión, obtenidos y discutidos en la Clínica Médica, Laboratorio Clínico, Anatomía Patológica y Esp. </a:t>
            </a:r>
            <a:r>
              <a:rPr lang="es-ES" sz="2800" dirty="0" err="1" smtClean="0"/>
              <a:t>Hematológia</a:t>
            </a:r>
            <a:r>
              <a:rPr lang="es-ES" sz="2800" dirty="0" smtClean="0"/>
              <a:t> se concluye que la paciente presenta derrame pleural exudativo con un gran porciento </a:t>
            </a:r>
            <a:r>
              <a:rPr lang="es-ES" sz="2800" smtClean="0"/>
              <a:t>de malignidad.</a:t>
            </a:r>
            <a:endParaRPr lang="es-ES" sz="2800" dirty="0" smtClean="0"/>
          </a:p>
          <a:p>
            <a:pPr marL="137160" indent="0" algn="ctr">
              <a:buNone/>
            </a:pPr>
            <a:r>
              <a:rPr lang="es-ES" sz="2800" dirty="0"/>
              <a:t> </a:t>
            </a:r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5360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Conclusiones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en-US" sz="3600" dirty="0" smtClean="0"/>
              <a:t>El </a:t>
            </a:r>
            <a:r>
              <a:rPr lang="en-US" sz="3600" dirty="0" err="1" smtClean="0"/>
              <a:t>recuento</a:t>
            </a:r>
            <a:r>
              <a:rPr lang="en-US" sz="3600" dirty="0" smtClean="0"/>
              <a:t> </a:t>
            </a:r>
            <a:r>
              <a:rPr lang="en-US" sz="3600" dirty="0" err="1" smtClean="0"/>
              <a:t>celular</a:t>
            </a:r>
            <a:r>
              <a:rPr lang="en-US" sz="3600" dirty="0" smtClean="0"/>
              <a:t> y </a:t>
            </a:r>
            <a:r>
              <a:rPr lang="en-US" sz="3600" dirty="0" err="1" smtClean="0"/>
              <a:t>aspecto</a:t>
            </a:r>
            <a:r>
              <a:rPr lang="en-US" sz="3600" dirty="0" smtClean="0"/>
              <a:t>   del </a:t>
            </a:r>
            <a:r>
              <a:rPr lang="en-US" sz="3600" dirty="0" err="1" smtClean="0"/>
              <a:t>liquido</a:t>
            </a:r>
            <a:r>
              <a:rPr lang="en-US" sz="3600" dirty="0" smtClean="0"/>
              <a:t>  No son Fuertes Criterios para </a:t>
            </a:r>
            <a:r>
              <a:rPr lang="en-US" sz="3600" dirty="0" err="1" smtClean="0"/>
              <a:t>diferenciar</a:t>
            </a:r>
            <a:r>
              <a:rPr lang="en-US" sz="3600" dirty="0" smtClean="0"/>
              <a:t> </a:t>
            </a:r>
            <a:r>
              <a:rPr lang="en-US" sz="3600" dirty="0" err="1" smtClean="0"/>
              <a:t>trasudado</a:t>
            </a:r>
            <a:r>
              <a:rPr lang="en-US" sz="3600" dirty="0" smtClean="0"/>
              <a:t>/</a:t>
            </a:r>
            <a:r>
              <a:rPr lang="en-US" sz="3600" dirty="0" err="1" smtClean="0"/>
              <a:t>exudado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7449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328592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s-DO" sz="4400" dirty="0"/>
              <a:t>Los criterios de Light han demostrado ser robustos. La eficacia para diferenciar entre exudado y trasudado es superior al criterio clínico y no tienen rivales bioquímicos algunos</a:t>
            </a:r>
            <a:r>
              <a:rPr lang="es-DO" sz="4400" dirty="0" smtClean="0"/>
              <a:t>.</a:t>
            </a:r>
          </a:p>
          <a:p>
            <a:pPr marL="137160" indent="0">
              <a:buNone/>
            </a:pPr>
            <a:endParaRPr lang="es-ES" sz="4400" dirty="0"/>
          </a:p>
          <a:p>
            <a:r>
              <a:rPr lang="es-DO" sz="2400" dirty="0" smtClean="0"/>
              <a:t>‘’Álvarez </a:t>
            </a:r>
            <a:r>
              <a:rPr lang="es-DO" sz="2400" dirty="0"/>
              <a:t>Sala, Rodríguez de Castro, Rodríguez Hermosa, Villena </a:t>
            </a:r>
            <a:r>
              <a:rPr lang="es-DO" sz="2400" dirty="0" smtClean="0"/>
              <a:t>Garrido’’ </a:t>
            </a:r>
            <a:r>
              <a:rPr lang="es-DO" sz="2400" dirty="0" smtClean="0"/>
              <a:t>       </a:t>
            </a:r>
            <a:r>
              <a:rPr lang="es-DO" sz="1900" dirty="0" smtClean="0"/>
              <a:t>Neumología </a:t>
            </a:r>
            <a:r>
              <a:rPr lang="es-DO" sz="1900" dirty="0" smtClean="0"/>
              <a:t>clínica. </a:t>
            </a:r>
            <a:endParaRPr lang="es-ES" sz="1900" dirty="0"/>
          </a:p>
        </p:txBody>
      </p:sp>
    </p:spTree>
    <p:extLst>
      <p:ext uri="{BB962C8B-B14F-4D97-AF65-F5344CB8AC3E}">
        <p14:creationId xmlns:p14="http://schemas.microsoft.com/office/powerpoint/2010/main" val="224011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Alcance</a:t>
            </a:r>
            <a:r>
              <a:rPr lang="en-US" sz="3200" dirty="0" smtClean="0"/>
              <a:t> de los criterios </a:t>
            </a:r>
            <a:r>
              <a:rPr lang="en-US" sz="3200" dirty="0" err="1" smtClean="0"/>
              <a:t>actualizados</a:t>
            </a:r>
            <a:r>
              <a:rPr lang="en-US" sz="3200" dirty="0" smtClean="0"/>
              <a:t> de </a:t>
            </a:r>
            <a:r>
              <a:rPr lang="en-US" sz="3200" dirty="0" err="1" smtClean="0"/>
              <a:t>clasificacion</a:t>
            </a:r>
            <a:endParaRPr lang="en-U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anose="020B0604020202020204" pitchFamily="34" charset="0"/>
              <a:buChar char="•"/>
            </a:pPr>
            <a:r>
              <a:rPr lang="en-US" dirty="0" err="1" smtClean="0"/>
              <a:t>Facilita</a:t>
            </a:r>
            <a:r>
              <a:rPr lang="en-US" dirty="0" smtClean="0"/>
              <a:t> el </a:t>
            </a:r>
            <a:r>
              <a:rPr lang="en-US" dirty="0" err="1" smtClean="0"/>
              <a:t>diagnsotico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* Reduce la </a:t>
            </a:r>
            <a:r>
              <a:rPr lang="en-US" dirty="0" err="1" smtClean="0"/>
              <a:t>estadia</a:t>
            </a:r>
            <a:r>
              <a:rPr lang="en-US" dirty="0" smtClean="0"/>
              <a:t> </a:t>
            </a:r>
            <a:r>
              <a:rPr lang="en-US" dirty="0" err="1" smtClean="0"/>
              <a:t>hospitalaria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* </a:t>
            </a:r>
            <a:r>
              <a:rPr lang="en-US" dirty="0" err="1" smtClean="0"/>
              <a:t>Brinda</a:t>
            </a:r>
            <a:r>
              <a:rPr lang="en-US" dirty="0" smtClean="0"/>
              <a:t> </a:t>
            </a:r>
            <a:r>
              <a:rPr lang="en-US" dirty="0" err="1" smtClean="0"/>
              <a:t>perspectivas</a:t>
            </a:r>
            <a:r>
              <a:rPr lang="en-US" dirty="0" smtClean="0"/>
              <a:t> de </a:t>
            </a:r>
            <a:r>
              <a:rPr lang="en-US" dirty="0" err="1" smtClean="0"/>
              <a:t>reducir</a:t>
            </a:r>
            <a:r>
              <a:rPr lang="en-US" dirty="0" smtClean="0"/>
              <a:t> </a:t>
            </a:r>
            <a:r>
              <a:rPr lang="en-US" dirty="0" err="1" smtClean="0"/>
              <a:t>causas</a:t>
            </a:r>
            <a:r>
              <a:rPr lang="en-US" dirty="0" smtClean="0"/>
              <a:t> de </a:t>
            </a:r>
            <a:r>
              <a:rPr lang="en-US" dirty="0" err="1" smtClean="0"/>
              <a:t>morbilidad</a:t>
            </a:r>
            <a:r>
              <a:rPr lang="en-US" dirty="0" smtClean="0"/>
              <a:t> y/o </a:t>
            </a:r>
            <a:r>
              <a:rPr lang="en-US" dirty="0" err="1" smtClean="0"/>
              <a:t>mortalidad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dirty="0" smtClean="0"/>
              <a:t>*</a:t>
            </a:r>
            <a:r>
              <a:rPr lang="en-US" dirty="0" err="1" smtClean="0"/>
              <a:t>Aporta</a:t>
            </a:r>
            <a:r>
              <a:rPr lang="en-US" dirty="0" smtClean="0"/>
              <a:t> </a:t>
            </a:r>
            <a:r>
              <a:rPr lang="en-US" dirty="0" err="1" smtClean="0"/>
              <a:t>calidad</a:t>
            </a:r>
            <a:r>
              <a:rPr lang="en-US" dirty="0" smtClean="0"/>
              <a:t> de </a:t>
            </a:r>
            <a:r>
              <a:rPr lang="en-US" dirty="0" err="1" smtClean="0"/>
              <a:t>vida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66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Estudio</a:t>
            </a:r>
            <a:r>
              <a:rPr lang="en-US" sz="4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motivado</a:t>
            </a:r>
            <a:r>
              <a:rPr lang="en-US" sz="4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por</a:t>
            </a:r>
            <a:r>
              <a:rPr lang="en-US" sz="4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la </a:t>
            </a:r>
            <a:r>
              <a:rPr lang="en-US" sz="4000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profundidad</a:t>
            </a:r>
            <a:r>
              <a:rPr lang="en-US" sz="4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, </a:t>
            </a:r>
            <a:r>
              <a:rPr lang="en-US" sz="4000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duracion</a:t>
            </a:r>
            <a:r>
              <a:rPr lang="en-US" sz="4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y </a:t>
            </a:r>
            <a:r>
              <a:rPr lang="en-US" sz="4000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expectativas</a:t>
            </a:r>
            <a:r>
              <a:rPr lang="en-US" sz="4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ante el dolor </a:t>
            </a:r>
            <a:r>
              <a:rPr lang="en-US" sz="4000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ajeno</a:t>
            </a:r>
            <a:endParaRPr lang="en-US" sz="4000" dirty="0">
              <a:solidFill>
                <a:srgbClr val="00B05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428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9357730">
            <a:off x="111309" y="2226734"/>
            <a:ext cx="8660823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Muchas gracias</a:t>
            </a:r>
            <a:endParaRPr lang="es-ES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95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_tradnl" b="1" dirty="0"/>
              <a:t>OBJETIVO:</a:t>
            </a:r>
            <a:endParaRPr lang="en-US" dirty="0"/>
          </a:p>
          <a:p>
            <a:pPr marL="0" indent="0" algn="ctr">
              <a:buNone/>
            </a:pPr>
            <a:r>
              <a:rPr lang="es-ES_tradnl" b="1" dirty="0"/>
              <a:t> </a:t>
            </a:r>
            <a:endParaRPr lang="en-US" dirty="0"/>
          </a:p>
          <a:p>
            <a:pPr marL="0" lvl="0" indent="0" algn="ctr">
              <a:buNone/>
            </a:pPr>
            <a:r>
              <a:rPr lang="es-ES_tradnl" b="1" dirty="0"/>
              <a:t>General:</a:t>
            </a:r>
            <a:endParaRPr lang="en-US" dirty="0"/>
          </a:p>
          <a:p>
            <a:pPr marL="0" lvl="0" indent="0" algn="ctr">
              <a:buNone/>
            </a:pPr>
            <a:r>
              <a:rPr lang="es-ES_tradnl" dirty="0"/>
              <a:t>Identificar diferentes </a:t>
            </a:r>
            <a:r>
              <a:rPr lang="es-ES_tradnl" dirty="0" smtClean="0"/>
              <a:t>marcadores Bioquímicos  </a:t>
            </a:r>
            <a:r>
              <a:rPr lang="es-ES_tradnl" dirty="0"/>
              <a:t>para diferenciar derrame  pleural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41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Fisiopatologia</a:t>
            </a:r>
            <a:r>
              <a:rPr lang="en-US" sz="2800" dirty="0" smtClean="0"/>
              <a:t>  </a:t>
            </a:r>
            <a:r>
              <a:rPr lang="en-US" sz="2800" dirty="0" err="1" smtClean="0"/>
              <a:t>derrame</a:t>
            </a:r>
            <a:r>
              <a:rPr lang="en-US" sz="2800" dirty="0" smtClean="0"/>
              <a:t> pleural</a:t>
            </a:r>
            <a:endParaRPr lang="en-US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9512" y="2205777"/>
            <a:ext cx="3173857" cy="3880771"/>
          </a:xfrm>
        </p:spPr>
        <p:txBody>
          <a:bodyPr>
            <a:normAutofit fontScale="47500" lnSpcReduction="20000"/>
          </a:bodyPr>
          <a:lstStyle/>
          <a:p>
            <a:pPr marL="0" indent="0" algn="r">
              <a:buNone/>
            </a:pP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Trasudado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r">
              <a:buNone/>
            </a:pPr>
            <a:r>
              <a:rPr lang="es-ES" sz="2900" dirty="0">
                <a:latin typeface="Arial" panose="020B0604020202020204" pitchFamily="34" charset="0"/>
                <a:cs typeface="Arial" panose="020B0604020202020204" pitchFamily="34" charset="0"/>
              </a:rPr>
              <a:t>presión</a:t>
            </a:r>
            <a:r>
              <a:rPr lang="es-ES" sz="1200" dirty="0"/>
              <a:t> 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hidrostatica</a:t>
            </a:r>
            <a:endParaRPr lang="en-US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ICC 75 %</a:t>
            </a:r>
          </a:p>
          <a:p>
            <a:pPr marL="0" indent="0" algn="r">
              <a:buNone/>
            </a:pP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en-US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en-US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s-ES" sz="2900" dirty="0">
                <a:latin typeface="Arial" panose="020B0604020202020204" pitchFamily="34" charset="0"/>
                <a:cs typeface="Arial" panose="020B0604020202020204" pitchFamily="34" charset="0"/>
              </a:rPr>
              <a:t>presión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900" dirty="0"/>
              <a:t>osmótica</a:t>
            </a:r>
            <a:r>
              <a:rPr lang="es-ES" sz="1200" dirty="0"/>
              <a:t> </a:t>
            </a:r>
            <a:endParaRPr lang="en-US" sz="1200" dirty="0"/>
          </a:p>
          <a:p>
            <a:pPr marL="0" indent="0" algn="r">
              <a:buNone/>
            </a:pPr>
            <a:endParaRPr lang="en-US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Cirrosis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hepatica 15 %</a:t>
            </a:r>
          </a:p>
          <a:p>
            <a:pPr marL="0" indent="0" algn="r">
              <a:buNone/>
            </a:pPr>
            <a:r>
              <a:rPr lang="en-US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Sindrome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nefrotico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dirty="0" smtClean="0"/>
              <a:t>         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283968" y="2060848"/>
            <a:ext cx="3173857" cy="383558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2900" dirty="0" smtClean="0"/>
              <a:t>                  </a:t>
            </a:r>
            <a:r>
              <a:rPr lang="en-US" sz="2900" dirty="0" err="1" smtClean="0"/>
              <a:t>Exudado</a:t>
            </a:r>
            <a:endParaRPr lang="en-US" sz="2900" dirty="0" smtClean="0"/>
          </a:p>
          <a:p>
            <a:endParaRPr lang="en-US" dirty="0"/>
          </a:p>
          <a:p>
            <a:pPr marL="0" indent="0" algn="r">
              <a:buNone/>
            </a:pPr>
            <a:r>
              <a:rPr lang="en-US" sz="2900" dirty="0"/>
              <a:t>  </a:t>
            </a:r>
            <a:r>
              <a:rPr lang="en-US" sz="2900" dirty="0" smtClean="0"/>
              <a:t>       </a:t>
            </a:r>
            <a:r>
              <a:rPr lang="en-US" sz="2900" dirty="0" err="1" smtClean="0">
                <a:solidFill>
                  <a:srgbClr val="FF0000"/>
                </a:solidFill>
              </a:rPr>
              <a:t>Permeabilidad</a:t>
            </a:r>
            <a:r>
              <a:rPr lang="en-US" sz="2900" dirty="0" smtClean="0">
                <a:solidFill>
                  <a:srgbClr val="FF0000"/>
                </a:solidFill>
              </a:rPr>
              <a:t> </a:t>
            </a:r>
            <a:r>
              <a:rPr lang="en-US" sz="2900" dirty="0" err="1" smtClean="0">
                <a:solidFill>
                  <a:srgbClr val="FF0000"/>
                </a:solidFill>
              </a:rPr>
              <a:t>capilar</a:t>
            </a:r>
            <a:endParaRPr lang="en-US" sz="2900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    </a:t>
            </a:r>
            <a:r>
              <a:rPr lang="en-US" sz="2900" dirty="0" err="1" smtClean="0"/>
              <a:t>neoplasias</a:t>
            </a:r>
            <a:r>
              <a:rPr lang="en-US" sz="2900" dirty="0" smtClean="0"/>
              <a:t> 40 %</a:t>
            </a:r>
          </a:p>
          <a:p>
            <a:pPr marL="0" indent="0" algn="r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    </a:t>
            </a:r>
            <a:r>
              <a:rPr lang="en-US" sz="2900" dirty="0" err="1" smtClean="0"/>
              <a:t>Neumonias</a:t>
            </a:r>
            <a:r>
              <a:rPr lang="en-US" sz="2900" dirty="0" smtClean="0"/>
              <a:t> 25 %</a:t>
            </a:r>
          </a:p>
          <a:p>
            <a:pPr marL="0" indent="0" algn="r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    </a:t>
            </a:r>
            <a:r>
              <a:rPr lang="en-US" sz="2900" dirty="0" err="1"/>
              <a:t>I</a:t>
            </a:r>
            <a:r>
              <a:rPr lang="en-US" sz="2900" dirty="0" err="1" smtClean="0"/>
              <a:t>nfecciones</a:t>
            </a:r>
            <a:r>
              <a:rPr lang="en-US" sz="2900" dirty="0" smtClean="0"/>
              <a:t> 13 %(TB)</a:t>
            </a:r>
          </a:p>
          <a:p>
            <a:pPr marL="0" indent="0" algn="r">
              <a:buNone/>
            </a:pPr>
            <a:endParaRPr lang="en-US" sz="2900" dirty="0"/>
          </a:p>
          <a:p>
            <a:pPr marL="0" indent="0" algn="r">
              <a:buNone/>
            </a:pPr>
            <a:r>
              <a:rPr lang="en-US" sz="2900" dirty="0" smtClean="0">
                <a:solidFill>
                  <a:srgbClr val="FF0000"/>
                </a:solidFill>
              </a:rPr>
              <a:t>         </a:t>
            </a:r>
            <a:r>
              <a:rPr lang="en-US" sz="2900" dirty="0" err="1" smtClean="0">
                <a:solidFill>
                  <a:srgbClr val="FF0000"/>
                </a:solidFill>
              </a:rPr>
              <a:t>Obstrucción</a:t>
            </a:r>
            <a:r>
              <a:rPr lang="en-US" sz="2900" dirty="0" smtClean="0">
                <a:solidFill>
                  <a:srgbClr val="FF0000"/>
                </a:solidFill>
              </a:rPr>
              <a:t> </a:t>
            </a:r>
            <a:r>
              <a:rPr lang="en-US" sz="2900" dirty="0" err="1" smtClean="0">
                <a:solidFill>
                  <a:srgbClr val="FF0000"/>
                </a:solidFill>
              </a:rPr>
              <a:t>linfática</a:t>
            </a:r>
            <a:endParaRPr lang="en-US" sz="2900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   </a:t>
            </a:r>
            <a:r>
              <a:rPr lang="en-US" sz="2900" dirty="0" err="1" smtClean="0"/>
              <a:t>neoplasias</a:t>
            </a:r>
            <a:r>
              <a:rPr lang="en-US" sz="2900" dirty="0" smtClean="0"/>
              <a:t> </a:t>
            </a:r>
          </a:p>
          <a:p>
            <a:pPr marL="0" indent="0" algn="r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   </a:t>
            </a:r>
            <a:r>
              <a:rPr lang="en-US" sz="2900" dirty="0" err="1" smtClean="0"/>
              <a:t>autoinmunes</a:t>
            </a:r>
            <a:r>
              <a:rPr lang="en-US" sz="2900" dirty="0" smtClean="0"/>
              <a:t> ( LES)</a:t>
            </a:r>
          </a:p>
          <a:p>
            <a:pPr marL="0" indent="0" algn="r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   Traumas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endParaRPr lang="en-US" dirty="0"/>
          </a:p>
        </p:txBody>
      </p:sp>
      <p:sp>
        <p:nvSpPr>
          <p:cNvPr id="5" name="Flecha arriba 4"/>
          <p:cNvSpPr/>
          <p:nvPr/>
        </p:nvSpPr>
        <p:spPr>
          <a:xfrm>
            <a:off x="925881" y="2780928"/>
            <a:ext cx="45719" cy="4571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Hospital Docente  Clínico Quirúrgico MIGUEL </a:t>
            </a:r>
            <a:r>
              <a:rPr lang="es-ES_tradnl" b="1" dirty="0" smtClean="0">
                <a:solidFill>
                  <a:schemeClr val="bg1"/>
                </a:solidFill>
              </a:rPr>
              <a:t>EE</a:t>
            </a:r>
            <a:r>
              <a:rPr lang="es-ES_tradnl" sz="1000" b="1" dirty="0" smtClean="0">
                <a:solidFill>
                  <a:schemeClr val="bg1"/>
                </a:solidFill>
              </a:rPr>
              <a:t> </a:t>
            </a:r>
            <a:r>
              <a:rPr lang="es-ES_tradnl" sz="1000" b="1" dirty="0">
                <a:solidFill>
                  <a:schemeClr val="bg1"/>
                </a:solidFill>
              </a:rPr>
              <a:t>HABANA. Mayo 2017                                                  </a:t>
            </a:r>
            <a:endParaRPr lang="es-ES" sz="1000" dirty="0">
              <a:solidFill>
                <a:schemeClr val="bg1"/>
              </a:solidFill>
            </a:endParaRPr>
          </a:p>
          <a:p>
            <a:pPr algn="ctr"/>
            <a:r>
              <a:rPr lang="es-ES_tradnl" b="1" dirty="0">
                <a:solidFill>
                  <a:schemeClr val="bg1"/>
                </a:solidFill>
              </a:rPr>
              <a:t>DEPARTAMENTO: LABORATORIO CLÍNICO</a:t>
            </a:r>
          </a:p>
        </p:txBody>
      </p:sp>
      <p:sp>
        <p:nvSpPr>
          <p:cNvPr id="17" name="Flecha arriba 16"/>
          <p:cNvSpPr/>
          <p:nvPr/>
        </p:nvSpPr>
        <p:spPr>
          <a:xfrm>
            <a:off x="4644008" y="2645339"/>
            <a:ext cx="484632" cy="65064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echa arriba 18"/>
          <p:cNvSpPr/>
          <p:nvPr/>
        </p:nvSpPr>
        <p:spPr>
          <a:xfrm>
            <a:off x="428596" y="2428868"/>
            <a:ext cx="484632" cy="8668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echa abajo 26"/>
          <p:cNvSpPr/>
          <p:nvPr/>
        </p:nvSpPr>
        <p:spPr>
          <a:xfrm flipH="1" flipV="1">
            <a:off x="609600" y="4869160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echa abajo 27"/>
          <p:cNvSpPr/>
          <p:nvPr/>
        </p:nvSpPr>
        <p:spPr>
          <a:xfrm>
            <a:off x="634415" y="4797152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echa abajo 29"/>
          <p:cNvSpPr/>
          <p:nvPr/>
        </p:nvSpPr>
        <p:spPr>
          <a:xfrm>
            <a:off x="285720" y="414338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8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Exudado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3200" dirty="0" smtClean="0"/>
              <a:t> </a:t>
            </a:r>
            <a:r>
              <a:rPr lang="es-ES_tradnl" sz="3200" dirty="0"/>
              <a:t>La </a:t>
            </a:r>
            <a:r>
              <a:rPr lang="es-ES_tradnl" sz="3200" dirty="0" err="1" smtClean="0"/>
              <a:t>acumulaciónde</a:t>
            </a:r>
            <a:r>
              <a:rPr lang="es-ES_tradnl" sz="3200" smtClean="0"/>
              <a:t> LP </a:t>
            </a:r>
            <a:r>
              <a:rPr lang="es-ES_tradnl" sz="3200" dirty="0" smtClean="0"/>
              <a:t>esta causada por </a:t>
            </a:r>
            <a:r>
              <a:rPr lang="es-ES_tradnl" sz="3200" dirty="0"/>
              <a:t>diferentes etiologías que </a:t>
            </a:r>
            <a:r>
              <a:rPr lang="es-ES_tradnl" sz="3200" dirty="0" smtClean="0"/>
              <a:t>incrementan </a:t>
            </a:r>
            <a:r>
              <a:rPr lang="es-ES_tradnl" sz="3200" dirty="0"/>
              <a:t>la permeabilidad de las membranas</a:t>
            </a:r>
            <a:r>
              <a:rPr lang="es-ES_tradnl" sz="3200" dirty="0" smtClean="0"/>
              <a:t>, alteran </a:t>
            </a:r>
            <a:r>
              <a:rPr lang="es-ES_tradnl" sz="3200" dirty="0"/>
              <a:t>las presiones </a:t>
            </a:r>
            <a:r>
              <a:rPr lang="es-ES_tradnl" sz="3200" dirty="0" err="1" smtClean="0"/>
              <a:t>oncóticas</a:t>
            </a:r>
            <a:r>
              <a:rPr lang="es-ES_tradnl" sz="3200" dirty="0" smtClean="0"/>
              <a:t> </a:t>
            </a:r>
            <a:r>
              <a:rPr lang="es-ES_tradnl" sz="3200" dirty="0"/>
              <a:t>y osmóticas o por deficiencia de los drenajes linfáticos. Estos mecanismos fisiológicos descritos anteriormente caracterizan un derrame exudado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16904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Presentación del caso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77500" lnSpcReduction="20000"/>
          </a:bodyPr>
          <a:lstStyle/>
          <a:p>
            <a:pPr marL="137160" indent="0" algn="just">
              <a:buNone/>
            </a:pPr>
            <a:endParaRPr lang="es-ES" sz="3100" dirty="0" smtClean="0"/>
          </a:p>
          <a:p>
            <a:pPr marL="137160" indent="0" algn="just">
              <a:buNone/>
            </a:pPr>
            <a:r>
              <a:rPr lang="es-ES" sz="3100" dirty="0" smtClean="0">
                <a:latin typeface="Arial" pitchFamily="34" charset="0"/>
                <a:cs typeface="Arial" pitchFamily="34" charset="0"/>
              </a:rPr>
              <a:t>Una </a:t>
            </a:r>
            <a:r>
              <a:rPr lang="es-ES" sz="3100" dirty="0">
                <a:latin typeface="Arial" pitchFamily="34" charset="0"/>
                <a:cs typeface="Arial" pitchFamily="34" charset="0"/>
              </a:rPr>
              <a:t>mujer de 29 años de edad, de raza </a:t>
            </a:r>
            <a:r>
              <a:rPr lang="es-ES" sz="3100" dirty="0" smtClean="0">
                <a:latin typeface="Arial" pitchFamily="34" charset="0"/>
                <a:cs typeface="Arial" pitchFamily="34" charset="0"/>
              </a:rPr>
              <a:t>blanca que </a:t>
            </a:r>
            <a:r>
              <a:rPr lang="es-ES" sz="3100" dirty="0">
                <a:latin typeface="Arial" pitchFamily="34" charset="0"/>
                <a:cs typeface="Arial" pitchFamily="34" charset="0"/>
              </a:rPr>
              <a:t>acude </a:t>
            </a:r>
            <a:r>
              <a:rPr lang="es-ES" sz="3100" dirty="0" smtClean="0">
                <a:latin typeface="Arial" pitchFamily="34" charset="0"/>
                <a:cs typeface="Arial" pitchFamily="34" charset="0"/>
              </a:rPr>
              <a:t>al Hospital Miguel Enriquez  con antecedente </a:t>
            </a:r>
            <a:r>
              <a:rPr lang="es-ES" sz="3100" dirty="0">
                <a:latin typeface="Arial" pitchFamily="34" charset="0"/>
                <a:cs typeface="Arial" pitchFamily="34" charset="0"/>
              </a:rPr>
              <a:t>de salud aparente y en la Entrevista Medica refiere tener tos seca desde hace más o menos 20 días, con posterior aparición de falta de aire ligera al reposo; que el día anterior presentó fiebre de 38⁰ C por lo que </a:t>
            </a:r>
            <a:r>
              <a:rPr lang="es-E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100" dirty="0">
                <a:latin typeface="Arial" pitchFamily="34" charset="0"/>
                <a:cs typeface="Arial" pitchFamily="34" charset="0"/>
              </a:rPr>
              <a:t>se decide su ingreso </a:t>
            </a:r>
            <a:r>
              <a:rPr lang="es-E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100" dirty="0">
                <a:latin typeface="Arial" pitchFamily="34" charset="0"/>
                <a:cs typeface="Arial" pitchFamily="34" charset="0"/>
              </a:rPr>
              <a:t>para mejor estudio y tratamiento</a:t>
            </a:r>
            <a:r>
              <a:rPr lang="es-ES" dirty="0" smtClean="0"/>
              <a:t>.</a:t>
            </a:r>
          </a:p>
          <a:p>
            <a:pPr marL="137160" indent="0">
              <a:buNone/>
            </a:pPr>
            <a:endParaRPr lang="es-ES" dirty="0"/>
          </a:p>
          <a:p>
            <a:pPr marL="137160" indent="0">
              <a:buNone/>
            </a:pPr>
            <a:r>
              <a:rPr lang="es-ES" b="1" dirty="0"/>
              <a:t>Además de los antecedentes señalados la paciente no refiere</a:t>
            </a:r>
            <a:r>
              <a:rPr lang="es-ES" b="1" dirty="0" smtClean="0"/>
              <a:t>:</a:t>
            </a:r>
          </a:p>
          <a:p>
            <a:pPr>
              <a:buFont typeface="Wingdings" pitchFamily="2" charset="2"/>
              <a:buChar char="v"/>
            </a:pPr>
            <a:r>
              <a:rPr lang="es-ES" dirty="0" smtClean="0"/>
              <a:t>alergia </a:t>
            </a:r>
            <a:r>
              <a:rPr lang="es-ES" dirty="0"/>
              <a:t>a los medicamentos, </a:t>
            </a:r>
            <a:endParaRPr lang="es-ES" dirty="0" smtClean="0"/>
          </a:p>
          <a:p>
            <a:pPr>
              <a:buFont typeface="Wingdings" pitchFamily="2" charset="2"/>
              <a:buChar char="v"/>
            </a:pPr>
            <a:r>
              <a:rPr lang="es-ES" dirty="0" smtClean="0"/>
              <a:t>operaciones </a:t>
            </a:r>
            <a:r>
              <a:rPr lang="es-ES" dirty="0"/>
              <a:t>anteriores </a:t>
            </a:r>
            <a:endParaRPr lang="es-ES" dirty="0" smtClean="0"/>
          </a:p>
          <a:p>
            <a:pPr>
              <a:buFont typeface="Wingdings" pitchFamily="2" charset="2"/>
              <a:buChar char="v"/>
            </a:pPr>
            <a:r>
              <a:rPr lang="es-ES" dirty="0" smtClean="0"/>
              <a:t>ni </a:t>
            </a:r>
            <a:r>
              <a:rPr lang="es-ES" dirty="0"/>
              <a:t>transfusión sanguínea, </a:t>
            </a:r>
            <a:endParaRPr lang="es-ES" dirty="0" smtClean="0"/>
          </a:p>
          <a:p>
            <a:pPr>
              <a:buFont typeface="Wingdings" pitchFamily="2" charset="2"/>
              <a:buChar char="v"/>
            </a:pPr>
            <a:r>
              <a:rPr lang="es-ES" dirty="0" smtClean="0"/>
              <a:t>no </a:t>
            </a:r>
            <a:r>
              <a:rPr lang="es-ES" dirty="0"/>
              <a:t>hábitos tóxicos</a:t>
            </a:r>
            <a:r>
              <a:rPr lang="es-ES" dirty="0" smtClean="0"/>
              <a:t>.</a:t>
            </a:r>
          </a:p>
          <a:p>
            <a:pPr marL="137160" indent="0">
              <a:buNone/>
            </a:pPr>
            <a:r>
              <a:rPr lang="es-ES" b="1" dirty="0" smtClean="0"/>
              <a:t>Antecedentes </a:t>
            </a:r>
            <a:r>
              <a:rPr lang="es-ES" b="1" dirty="0"/>
              <a:t>patológicos familiares: </a:t>
            </a:r>
            <a:endParaRPr lang="es-ES" b="1" dirty="0" smtClean="0"/>
          </a:p>
          <a:p>
            <a:pPr>
              <a:buFont typeface="Wingdings" pitchFamily="2" charset="2"/>
              <a:buChar char="v"/>
            </a:pPr>
            <a:r>
              <a:rPr lang="es-ES" dirty="0" smtClean="0"/>
              <a:t>padre </a:t>
            </a:r>
            <a:r>
              <a:rPr lang="es-ES" dirty="0"/>
              <a:t>hipertenso </a:t>
            </a:r>
            <a:endParaRPr lang="es-ES" dirty="0" smtClean="0"/>
          </a:p>
          <a:p>
            <a:pPr>
              <a:buFont typeface="Wingdings" pitchFamily="2" charset="2"/>
              <a:buChar char="v"/>
            </a:pPr>
            <a:r>
              <a:rPr lang="es-ES" dirty="0" smtClean="0"/>
              <a:t> </a:t>
            </a:r>
            <a:r>
              <a:rPr lang="es-ES" dirty="0"/>
              <a:t>madre que presenta HTA y Diabetes Mellitus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421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275316" cy="4946868"/>
          </a:xfrm>
        </p:spPr>
        <p:txBody>
          <a:bodyPr>
            <a:normAutofit lnSpcReduction="10000"/>
          </a:bodyPr>
          <a:lstStyle/>
          <a:p>
            <a:pPr marL="137160" indent="0" algn="ctr">
              <a:buNone/>
            </a:pPr>
            <a:r>
              <a:rPr lang="es-ES" b="1" dirty="0" smtClean="0"/>
              <a:t>examen físico:</a:t>
            </a:r>
          </a:p>
          <a:p>
            <a:pPr marL="0" indent="0" algn="ctr">
              <a:buNone/>
            </a:pPr>
            <a:r>
              <a:rPr lang="es-ES" dirty="0" smtClean="0"/>
              <a:t>expansibilidad </a:t>
            </a:r>
            <a:r>
              <a:rPr lang="es-ES" dirty="0"/>
              <a:t>torácica disminuida</a:t>
            </a:r>
            <a:r>
              <a:rPr lang="es-ES" dirty="0" smtClean="0"/>
              <a:t>,</a:t>
            </a:r>
          </a:p>
          <a:p>
            <a:pPr marL="0" indent="0" algn="ctr">
              <a:buNone/>
            </a:pPr>
            <a:r>
              <a:rPr lang="es-ES" dirty="0" smtClean="0"/>
              <a:t>vibraciones </a:t>
            </a:r>
            <a:r>
              <a:rPr lang="es-ES" dirty="0"/>
              <a:t>vocales y murmullo vesicular son abolidos en 2/3 del hemitorax </a:t>
            </a:r>
            <a:r>
              <a:rPr lang="es-ES" dirty="0" smtClean="0"/>
              <a:t>izquierdo</a:t>
            </a:r>
          </a:p>
          <a:p>
            <a:pPr marL="0" indent="0" algn="ctr">
              <a:buNone/>
            </a:pPr>
            <a:r>
              <a:rPr lang="es-ES" dirty="0" smtClean="0"/>
              <a:t>no </a:t>
            </a:r>
            <a:r>
              <a:rPr lang="es-ES" dirty="0"/>
              <a:t>estertores</a:t>
            </a:r>
            <a:r>
              <a:rPr lang="es-ES" dirty="0" smtClean="0"/>
              <a:t>.</a:t>
            </a:r>
          </a:p>
          <a:p>
            <a:pPr marL="0" indent="0" algn="ctr">
              <a:buNone/>
            </a:pPr>
            <a:r>
              <a:rPr lang="es-ES" dirty="0" smtClean="0"/>
              <a:t>FR: 20 </a:t>
            </a:r>
            <a:r>
              <a:rPr lang="es-ES" dirty="0"/>
              <a:t>por minuto</a:t>
            </a:r>
            <a:r>
              <a:rPr lang="es-ES" dirty="0" smtClean="0"/>
              <a:t>.</a:t>
            </a:r>
          </a:p>
          <a:p>
            <a:pPr marL="0" indent="0" algn="ctr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s-ES" dirty="0"/>
              <a:t> </a:t>
            </a:r>
            <a:r>
              <a:rPr lang="es-ES" dirty="0" smtClean="0"/>
              <a:t>    </a:t>
            </a:r>
            <a:endParaRPr lang="es-ES" dirty="0"/>
          </a:p>
          <a:p>
            <a:pPr marL="0" indent="0" algn="ctr">
              <a:buNone/>
            </a:pPr>
            <a:r>
              <a:rPr lang="es-ES" dirty="0"/>
              <a:t>T</a:t>
            </a:r>
            <a:r>
              <a:rPr lang="es-ES" dirty="0" smtClean="0"/>
              <a:t>oracentesis</a:t>
            </a:r>
          </a:p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dirty="0"/>
              <a:t>Solicitud análisis    </a:t>
            </a:r>
            <a:r>
              <a:rPr lang="es-ES" dirty="0" smtClean="0"/>
              <a:t>ID: lupus</a:t>
            </a:r>
          </a:p>
          <a:p>
            <a:pPr marL="0" indent="0" algn="ctr">
              <a:buNone/>
            </a:pPr>
            <a:r>
              <a:rPr lang="es-ES" dirty="0" smtClean="0"/>
              <a:t>Muestras de LP y sangre                 </a:t>
            </a:r>
            <a:endParaRPr lang="es-ES" dirty="0"/>
          </a:p>
          <a:p>
            <a:pPr marL="137160" indent="0" algn="ctr">
              <a:buNone/>
            </a:pPr>
            <a:r>
              <a:rPr lang="es-ES" dirty="0" smtClean="0"/>
              <a:t>                                     </a:t>
            </a:r>
            <a:endParaRPr lang="es-ES" dirty="0"/>
          </a:p>
          <a:p>
            <a:endParaRPr lang="es-ES" dirty="0"/>
          </a:p>
        </p:txBody>
      </p:sp>
      <p:sp>
        <p:nvSpPr>
          <p:cNvPr id="4" name="Flecha abajo 3"/>
          <p:cNvSpPr/>
          <p:nvPr/>
        </p:nvSpPr>
        <p:spPr>
          <a:xfrm>
            <a:off x="4358113" y="2996952"/>
            <a:ext cx="375988" cy="5257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abajo 4"/>
          <p:cNvSpPr/>
          <p:nvPr/>
        </p:nvSpPr>
        <p:spPr>
          <a:xfrm>
            <a:off x="4115797" y="4005064"/>
            <a:ext cx="4846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0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Investigaciones</a:t>
            </a:r>
            <a:r>
              <a:rPr lang="en-US" sz="3200" dirty="0" smtClean="0"/>
              <a:t> </a:t>
            </a:r>
            <a:r>
              <a:rPr lang="en-US" sz="3200" dirty="0" err="1" smtClean="0"/>
              <a:t>Laboratorio</a:t>
            </a:r>
            <a:r>
              <a:rPr lang="en-US" sz="3200" dirty="0" smtClean="0"/>
              <a:t> </a:t>
            </a:r>
            <a:r>
              <a:rPr lang="en-US" sz="3200" dirty="0" err="1" smtClean="0"/>
              <a:t>clinico</a:t>
            </a:r>
            <a:r>
              <a:rPr lang="en-US" sz="3200" dirty="0" smtClean="0"/>
              <a:t>. Criterios Light.</a:t>
            </a:r>
            <a:endParaRPr lang="en-US" sz="32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919438"/>
              </p:ext>
            </p:extLst>
          </p:nvPr>
        </p:nvGraphicFramePr>
        <p:xfrm>
          <a:off x="619956" y="2564904"/>
          <a:ext cx="6346454" cy="220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2247"/>
                <a:gridCol w="31742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Marcadores </a:t>
                      </a:r>
                      <a:r>
                        <a:rPr lang="en-US" dirty="0" err="1" smtClean="0"/>
                        <a:t>Bioquimicos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Resultados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proteína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Liq</a:t>
                      </a:r>
                      <a:r>
                        <a:rPr lang="en-US" dirty="0" smtClean="0"/>
                        <a:t>/</a:t>
                      </a:r>
                      <a:r>
                        <a:rPr lang="en-US" baseline="0" dirty="0" smtClean="0"/>
                        <a:t> 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proteína </a:t>
                      </a:r>
                      <a:r>
                        <a:rPr lang="en-US" dirty="0" err="1" smtClean="0"/>
                        <a:t>suero</a:t>
                      </a:r>
                      <a:r>
                        <a:rPr lang="en-US" dirty="0" smtClean="0"/>
                        <a:t> </a:t>
                      </a:r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˃</a:t>
                      </a:r>
                      <a:r>
                        <a:rPr lang="en-US" dirty="0" smtClean="0">
                          <a:latin typeface="Calibri" panose="020F0502020204030204" pitchFamily="34" charset="0"/>
                        </a:rPr>
                        <a:t>  0,50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48,5/69,9 = 0,63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LDH </a:t>
                      </a:r>
                      <a:r>
                        <a:rPr lang="en-US" dirty="0" err="1" smtClean="0"/>
                        <a:t>liq</a:t>
                      </a:r>
                      <a:r>
                        <a:rPr lang="en-US" dirty="0" smtClean="0"/>
                        <a:t>/LDH </a:t>
                      </a:r>
                      <a:r>
                        <a:rPr lang="en-US" dirty="0" err="1" smtClean="0"/>
                        <a:t>suero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latin typeface="Calibri" panose="020F0502020204030204" pitchFamily="34" charset="0"/>
                        </a:rPr>
                        <a:t>˃  0,60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408/514 = 0,79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LDH en </a:t>
                      </a:r>
                      <a:r>
                        <a:rPr lang="en-US" dirty="0" err="1" smtClean="0"/>
                        <a:t>liquido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sz="2400" baseline="0" dirty="0" smtClean="0"/>
                        <a:t>&gt;</a:t>
                      </a:r>
                      <a:r>
                        <a:rPr lang="en-US" baseline="0" dirty="0" smtClean="0"/>
                        <a:t> 2/3 limite superior en </a:t>
                      </a:r>
                      <a:r>
                        <a:rPr lang="en-US" baseline="0" dirty="0" err="1" smtClean="0"/>
                        <a:t>suero</a:t>
                      </a:r>
                      <a:r>
                        <a:rPr lang="en-US" baseline="0" dirty="0" smtClean="0"/>
                        <a:t> (266)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408 (</a:t>
                      </a:r>
                      <a:r>
                        <a:rPr lang="en-US" dirty="0" err="1" smtClean="0"/>
                        <a:t>inflamacion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malignidad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24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Marcadores </a:t>
            </a:r>
            <a:r>
              <a:rPr lang="en-US" sz="2800" dirty="0" err="1" smtClean="0"/>
              <a:t>posteriores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refuerzan</a:t>
            </a:r>
            <a:r>
              <a:rPr lang="en-US" sz="2800" dirty="0" smtClean="0"/>
              <a:t> a Light</a:t>
            </a:r>
            <a:endParaRPr lang="en-US" sz="28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147152"/>
              </p:ext>
            </p:extLst>
          </p:nvPr>
        </p:nvGraphicFramePr>
        <p:xfrm>
          <a:off x="609600" y="2160588"/>
          <a:ext cx="6348414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7"/>
                <a:gridCol w="31742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Criterio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Bioquímico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Cuantificación</a:t>
                      </a:r>
                      <a:r>
                        <a:rPr lang="en-US" baseline="0" dirty="0" smtClean="0"/>
                        <a:t> o </a:t>
                      </a:r>
                      <a:r>
                        <a:rPr lang="en-US" baseline="0" dirty="0" err="1" smtClean="0"/>
                        <a:t>criterio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Glucosa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liq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3,36 mmol/L (TB,LES,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Pleuritis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reumatoide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5,47 mmol/L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Colesterol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Tliq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1,16 mmol/L  y 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cociente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 &gt; 0,30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Col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liq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= 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1,66 mmol/L</a:t>
                      </a:r>
                    </a:p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Cociente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col 1,66/2,70=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0,61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LDH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liq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266, Col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liq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&gt; 1,16 y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Cociente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Col &gt;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0,30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Positividad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96 %</a:t>
                      </a:r>
                    </a:p>
                    <a:p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Sensibilidad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100 %</a:t>
                      </a:r>
                    </a:p>
                    <a:p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Eficacia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      94 %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84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472608"/>
          </a:xfrm>
        </p:spPr>
        <p:txBody>
          <a:bodyPr/>
          <a:lstStyle/>
          <a:p>
            <a:pPr algn="ctr">
              <a:buFont typeface="Wingdings" pitchFamily="2" charset="2"/>
              <a:buChar char="v"/>
            </a:pPr>
            <a:r>
              <a:rPr lang="es-DO" sz="2000" dirty="0" smtClean="0"/>
              <a:t>PCR:</a:t>
            </a:r>
          </a:p>
          <a:p>
            <a:pPr algn="ctr">
              <a:buFont typeface="Wingdings" pitchFamily="2" charset="2"/>
              <a:buChar char="Ø"/>
            </a:pPr>
            <a:r>
              <a:rPr lang="es-DO" sz="2000" dirty="0" smtClean="0"/>
              <a:t>en suero </a:t>
            </a:r>
            <a:r>
              <a:rPr lang="es-DO" sz="2000" dirty="0"/>
              <a:t>24 mg/L </a:t>
            </a:r>
            <a:endParaRPr lang="es-DO" sz="2000" dirty="0" smtClean="0"/>
          </a:p>
          <a:p>
            <a:pPr algn="ctr">
              <a:buFont typeface="Wingdings" pitchFamily="2" charset="2"/>
              <a:buChar char="Ø"/>
            </a:pPr>
            <a:r>
              <a:rPr lang="es-DO" sz="2000" dirty="0" smtClean="0"/>
              <a:t>en </a:t>
            </a:r>
            <a:r>
              <a:rPr lang="es-DO" sz="2000" dirty="0"/>
              <a:t>el </a:t>
            </a:r>
            <a:r>
              <a:rPr lang="es-DO" sz="2000" dirty="0" smtClean="0"/>
              <a:t>líquido 20 </a:t>
            </a:r>
            <a:r>
              <a:rPr lang="es-DO" sz="2000" dirty="0"/>
              <a:t>mg/L </a:t>
            </a:r>
            <a:endParaRPr lang="es-DO" sz="2000" dirty="0" smtClean="0"/>
          </a:p>
          <a:p>
            <a:pPr>
              <a:buFont typeface="Wingdings" pitchFamily="2" charset="2"/>
              <a:buChar char="Ø"/>
            </a:pPr>
            <a:r>
              <a:rPr lang="es-DO" sz="2000" dirty="0" smtClean="0"/>
              <a:t>Inmunoglobulinas (A,G,M) y complementos C 3 y 4 </a:t>
            </a:r>
          </a:p>
          <a:p>
            <a:pPr algn="ctr">
              <a:buFont typeface="Wingdings" pitchFamily="2" charset="2"/>
              <a:buChar char="Ø"/>
            </a:pPr>
            <a:endParaRPr lang="es-DO" sz="2000" dirty="0" smtClean="0"/>
          </a:p>
          <a:p>
            <a:pPr algn="ctr">
              <a:buFont typeface="Wingdings" pitchFamily="2" charset="2"/>
              <a:buChar char="Ø"/>
            </a:pPr>
            <a:r>
              <a:rPr lang="es-DO" sz="2000" dirty="0" smtClean="0"/>
              <a:t>Recuento celular</a:t>
            </a:r>
            <a:endParaRPr lang="es-DO" sz="2000" dirty="0"/>
          </a:p>
          <a:p>
            <a:pPr algn="ctr">
              <a:buFont typeface="Wingdings" pitchFamily="2" charset="2"/>
              <a:buChar char="Ø"/>
            </a:pPr>
            <a:r>
              <a:rPr lang="es-DO" sz="2000" dirty="0" smtClean="0"/>
              <a:t>No se realizó   por muestra no apta</a:t>
            </a:r>
          </a:p>
          <a:p>
            <a:pPr algn="ctr">
              <a:buFont typeface="Wingdings" pitchFamily="2" charset="2"/>
              <a:buChar char="Ø"/>
            </a:pPr>
            <a:endParaRPr lang="es-DO" sz="2000" dirty="0"/>
          </a:p>
          <a:p>
            <a:pPr algn="ctr">
              <a:buFont typeface="Wingdings" pitchFamily="2" charset="2"/>
              <a:buChar char="Ø"/>
            </a:pPr>
            <a:r>
              <a:rPr lang="es-DO" sz="2000" dirty="0" smtClean="0"/>
              <a:t>Aspecto del liquido</a:t>
            </a:r>
          </a:p>
          <a:p>
            <a:pPr marL="0" indent="0" algn="ctr">
              <a:buNone/>
            </a:pPr>
            <a:r>
              <a:rPr lang="es-DO" sz="2000" dirty="0" smtClean="0"/>
              <a:t>No se realizó   </a:t>
            </a:r>
          </a:p>
          <a:p>
            <a:pPr algn="ctr">
              <a:buFont typeface="Wingdings" pitchFamily="2" charset="2"/>
              <a:buChar char="Ø"/>
            </a:pPr>
            <a:endParaRPr lang="es-DO" sz="2000" dirty="0" smtClean="0"/>
          </a:p>
          <a:p>
            <a:pPr marL="137160" indent="0">
              <a:buNone/>
            </a:pPr>
            <a:endParaRPr lang="es-DO" dirty="0" smtClean="0"/>
          </a:p>
        </p:txBody>
      </p:sp>
    </p:spTree>
    <p:extLst>
      <p:ext uri="{BB962C8B-B14F-4D97-AF65-F5344CB8AC3E}">
        <p14:creationId xmlns:p14="http://schemas.microsoft.com/office/powerpoint/2010/main" val="334223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1268</TotalTime>
  <Words>723</Words>
  <Application>Microsoft Office PowerPoint</Application>
  <PresentationFormat>Presentación en pantalla (4:3)</PresentationFormat>
  <Paragraphs>128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5" baseType="lpstr">
      <vt:lpstr>Aharoni</vt:lpstr>
      <vt:lpstr>Arial</vt:lpstr>
      <vt:lpstr>Calibri</vt:lpstr>
      <vt:lpstr>Trebuchet MS</vt:lpstr>
      <vt:lpstr>Wingdings</vt:lpstr>
      <vt:lpstr>Wingdings 3</vt:lpstr>
      <vt:lpstr>Faceta</vt:lpstr>
      <vt:lpstr>Presentación de PowerPoint</vt:lpstr>
      <vt:lpstr>Presentación de PowerPoint</vt:lpstr>
      <vt:lpstr>Fisiopatologia  derrame pleural</vt:lpstr>
      <vt:lpstr>Exudado </vt:lpstr>
      <vt:lpstr>Presentación del caso</vt:lpstr>
      <vt:lpstr>Presentación de PowerPoint</vt:lpstr>
      <vt:lpstr>Investigaciones Laboratorio clinico. Criterios Light.</vt:lpstr>
      <vt:lpstr>Marcadores posteriores que refuerzan a Light</vt:lpstr>
      <vt:lpstr>Presentación de PowerPoint</vt:lpstr>
      <vt:lpstr> Informe Laboratorio Clínico:  </vt:lpstr>
      <vt:lpstr>Complementarios  posteriores al informe.</vt:lpstr>
      <vt:lpstr>Evaluación Especialista Hematologia</vt:lpstr>
      <vt:lpstr>Conclusiones</vt:lpstr>
      <vt:lpstr>Conclusiones</vt:lpstr>
      <vt:lpstr>Presentación de PowerPoint</vt:lpstr>
      <vt:lpstr>Alcance de los criterios actualizados de clasificacion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Roberto Quesada</cp:lastModifiedBy>
  <cp:revision>88</cp:revision>
  <dcterms:created xsi:type="dcterms:W3CDTF">2017-04-04T20:14:01Z</dcterms:created>
  <dcterms:modified xsi:type="dcterms:W3CDTF">2017-05-19T03:11:20Z</dcterms:modified>
</cp:coreProperties>
</file>