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9" r:id="rId4"/>
    <p:sldId id="271" r:id="rId5"/>
    <p:sldId id="270" r:id="rId6"/>
    <p:sldId id="257" r:id="rId7"/>
    <p:sldId id="267" r:id="rId8"/>
    <p:sldId id="268" r:id="rId9"/>
    <p:sldId id="269" r:id="rId10"/>
    <p:sldId id="265" r:id="rId11"/>
    <p:sldId id="273" r:id="rId12"/>
    <p:sldId id="258" r:id="rId13"/>
    <p:sldId id="274" r:id="rId14"/>
    <p:sldId id="261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475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B56EE8A-0653-4960-9D60-1CD893410AD3}" type="datetimeFigureOut">
              <a:rPr lang="es-ES" smtClean="0"/>
              <a:pPr/>
              <a:t>20/06/2022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EF80A57-1794-4B08-9178-BACC196BB5C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1538" y="3500438"/>
            <a:ext cx="7143800" cy="2071702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solidFill>
                  <a:schemeClr val="accent2">
                    <a:lumMod val="50000"/>
                  </a:schemeClr>
                </a:solidFill>
              </a:rPr>
              <a:t>SEMINARIO</a:t>
            </a:r>
            <a:r>
              <a:rPr lang="es-ES" sz="3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r>
              <a:rPr lang="es-ES" sz="3600" b="1" dirty="0" smtClean="0">
                <a:solidFill>
                  <a:schemeClr val="accent2">
                    <a:lumMod val="50000"/>
                  </a:schemeClr>
                </a:solidFill>
              </a:rPr>
              <a:t>SOBRE EL PROCESO DE </a:t>
            </a:r>
            <a:r>
              <a:rPr lang="es-ES" sz="4400" b="1" dirty="0" smtClean="0">
                <a:solidFill>
                  <a:schemeClr val="accent2">
                    <a:lumMod val="50000"/>
                  </a:schemeClr>
                </a:solidFill>
              </a:rPr>
              <a:t>EVALUACIÓN PROFESORAL</a:t>
            </a:r>
            <a:endParaRPr lang="es-ES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6600" b="1" dirty="0" smtClean="0">
                <a:latin typeface="Agency FB" panose="020B0503020202020204" pitchFamily="34" charset="0"/>
              </a:rPr>
              <a:t>POSTERS DIGITAL</a:t>
            </a:r>
            <a:endParaRPr lang="es-ES" sz="6600" b="1" dirty="0">
              <a:latin typeface="Agency FB" panose="020B0503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17"/>
          <p:cNvSpPr>
            <a:spLocks noChangeArrowheads="1"/>
          </p:cNvSpPr>
          <p:nvPr/>
        </p:nvSpPr>
        <p:spPr bwMode="auto">
          <a:xfrm>
            <a:off x="642910" y="928670"/>
            <a:ext cx="8072493" cy="5351482"/>
          </a:xfrm>
          <a:prstGeom prst="roundRect">
            <a:avLst>
              <a:gd name="adj" fmla="val 4690"/>
            </a:avLst>
          </a:prstGeom>
          <a:noFill/>
          <a:ln w="57150">
            <a:solidFill>
              <a:srgbClr val="009999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928662" y="1285860"/>
            <a:ext cx="7572428" cy="4524315"/>
          </a:xfrm>
          <a:prstGeom prst="rect">
            <a:avLst/>
          </a:prstGeom>
          <a:solidFill>
            <a:srgbClr val="CCFFFF"/>
          </a:solidFill>
        </p:spPr>
        <p:txBody>
          <a:bodyPr wrap="square">
            <a:spAutoFit/>
          </a:bodyPr>
          <a:lstStyle/>
          <a:p>
            <a:pPr marL="874713" lvl="4" indent="-514350" algn="just">
              <a:buFont typeface="+mj-lt"/>
              <a:buAutoNum type="alphaLcPeriod"/>
            </a:pPr>
            <a:r>
              <a:rPr lang="es-ES" sz="3200" dirty="0" smtClean="0">
                <a:latin typeface="Agency FB" pitchFamily="34" charset="0"/>
              </a:rPr>
              <a:t>Trabajo docente-educativo en pregrado y posgrado;</a:t>
            </a:r>
          </a:p>
          <a:p>
            <a:pPr marL="874713" lvl="4" indent="-514350" algn="just">
              <a:buFont typeface="+mj-lt"/>
              <a:buAutoNum type="alphaLcPeriod"/>
            </a:pPr>
            <a:r>
              <a:rPr lang="es-ES" sz="3200" dirty="0" smtClean="0">
                <a:latin typeface="Agency FB" pitchFamily="34" charset="0"/>
              </a:rPr>
              <a:t>trabajo político-ideológico;</a:t>
            </a:r>
          </a:p>
          <a:p>
            <a:pPr marL="876300" lvl="4" indent="-514350" algn="just">
              <a:buFont typeface="+mj-lt"/>
              <a:buAutoNum type="alphaLcPeriod"/>
            </a:pPr>
            <a:r>
              <a:rPr lang="es-ES" sz="3200" dirty="0" smtClean="0">
                <a:latin typeface="Agency FB" pitchFamily="34" charset="0"/>
              </a:rPr>
              <a:t>trabajo metodológico;</a:t>
            </a:r>
          </a:p>
          <a:p>
            <a:pPr marL="874713" lvl="4" indent="-514350" algn="just">
              <a:buFont typeface="+mj-lt"/>
              <a:buAutoNum type="alphaLcPeriod"/>
            </a:pPr>
            <a:r>
              <a:rPr lang="es-ES" sz="3200" dirty="0" smtClean="0">
                <a:latin typeface="Agency FB" pitchFamily="34" charset="0"/>
              </a:rPr>
              <a:t>trabajo de investigación e innovación;</a:t>
            </a:r>
          </a:p>
          <a:p>
            <a:pPr marL="874713" lvl="4" indent="-514350" algn="just">
              <a:buFont typeface="+mj-lt"/>
              <a:buAutoNum type="alphaLcPeriod"/>
            </a:pPr>
            <a:r>
              <a:rPr lang="es-ES" sz="3200" dirty="0" smtClean="0">
                <a:latin typeface="Agency FB" pitchFamily="34" charset="0"/>
              </a:rPr>
              <a:t>superación; y</a:t>
            </a:r>
          </a:p>
          <a:p>
            <a:pPr marL="801688" lvl="4" indent="-441325" algn="just">
              <a:buFont typeface="+mj-lt"/>
              <a:buAutoNum type="alphaLcPeriod"/>
            </a:pPr>
            <a:r>
              <a:rPr lang="es-ES" sz="3200" dirty="0" smtClean="0">
                <a:latin typeface="Agency FB" pitchFamily="34" charset="0"/>
              </a:rPr>
              <a:t>extensión universitaria.</a:t>
            </a:r>
          </a:p>
          <a:p>
            <a:pPr algn="just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  <a:latin typeface="Agency FB" pitchFamily="34" charset="0"/>
              </a:rPr>
              <a:t>Además, pueden incluirse otros</a:t>
            </a:r>
            <a:r>
              <a:rPr lang="es-ES" sz="3200" dirty="0" smtClean="0">
                <a:latin typeface="Agency FB" pitchFamily="34" charset="0"/>
              </a:rPr>
              <a:t> que se considere necesario.</a:t>
            </a:r>
            <a:endParaRPr lang="es-ES" sz="3200" dirty="0"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3655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57158" y="1000108"/>
          <a:ext cx="8501123" cy="2643206"/>
        </p:xfrm>
        <a:graphic>
          <a:graphicData uri="http://schemas.openxmlformats.org/drawingml/2006/table">
            <a:tbl>
              <a:tblPr/>
              <a:tblGrid>
                <a:gridCol w="3081431"/>
                <a:gridCol w="99693"/>
                <a:gridCol w="5319999"/>
              </a:tblGrid>
              <a:tr h="99118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600" b="1" kern="0" dirty="0">
                          <a:latin typeface="Calibri"/>
                          <a:ea typeface="Times New Roman"/>
                          <a:cs typeface="Times New Roman"/>
                        </a:rPr>
                        <a:t>MINISTERIO  DE  SALUD  PÚBLICA</a:t>
                      </a:r>
                      <a:endParaRPr lang="es-ES" sz="16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ahoma"/>
                          <a:ea typeface="Times New Roman"/>
                          <a:cs typeface="Times New Roman"/>
                        </a:rPr>
                        <a:t> UNIVERSIDAD  DE  CIENCIAS  MÉDICAS  DE  LA  HABANA</a:t>
                      </a:r>
                      <a:endParaRPr lang="es-ES" sz="1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latin typeface="Tahoma"/>
                          <a:ea typeface="Times New Roman"/>
                          <a:cs typeface="Times New Roman"/>
                        </a:rPr>
                        <a:t>CERTIFICADO  DE  EVALUACIÓN  PROFESORAL</a:t>
                      </a:r>
                      <a:endParaRPr lang="es-E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54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>
                          <a:latin typeface="Tahoma"/>
                          <a:ea typeface="Times New Roman"/>
                          <a:cs typeface="Times New Roman"/>
                        </a:rPr>
                        <a:t>Provincia: </a:t>
                      </a:r>
                      <a:r>
                        <a:rPr lang="en-US" sz="1000">
                          <a:latin typeface="Tahoma"/>
                          <a:ea typeface="Times New Roman"/>
                          <a:cs typeface="Times New Roman"/>
                        </a:rPr>
                        <a:t>La Habana.</a:t>
                      </a:r>
                      <a:endParaRPr lang="es-ES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ahoma"/>
                          <a:ea typeface="Times New Roman"/>
                          <a:cs typeface="Times New Roman"/>
                        </a:rPr>
                        <a:t>Centro de Trabajo: </a:t>
                      </a:r>
                      <a:r>
                        <a:rPr lang="es-ES" sz="1400" dirty="0">
                          <a:latin typeface="Tahoma"/>
                          <a:ea typeface="Times New Roman"/>
                          <a:cs typeface="Times New Roman"/>
                        </a:rPr>
                        <a:t>Facultad de Ciencias Médicas “Miguel Enríquez”.</a:t>
                      </a:r>
                      <a:endParaRPr lang="es-E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7718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>
                          <a:latin typeface="Tahoma"/>
                          <a:ea typeface="Times New Roman"/>
                          <a:cs typeface="Times New Roman"/>
                        </a:rPr>
                        <a:t>Departamento: </a:t>
                      </a:r>
                      <a:endParaRPr lang="es-ES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 err="1">
                          <a:latin typeface="Tahoma"/>
                          <a:ea typeface="Times New Roman"/>
                          <a:cs typeface="Times New Roman"/>
                        </a:rPr>
                        <a:t>Asignatura</a:t>
                      </a:r>
                      <a:r>
                        <a:rPr lang="en-US" sz="1400" b="1" dirty="0">
                          <a:latin typeface="Tahoma"/>
                          <a:ea typeface="Times New Roman"/>
                          <a:cs typeface="Times New Roman"/>
                        </a:rPr>
                        <a:t>: </a:t>
                      </a:r>
                      <a:endParaRPr lang="es-E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182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ahoma"/>
                          <a:ea typeface="Times New Roman"/>
                          <a:cs typeface="Times New Roman"/>
                        </a:rPr>
                        <a:t>Nombres y Apellidos: </a:t>
                      </a:r>
                      <a:endParaRPr lang="es-E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27718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000" b="1">
                          <a:latin typeface="Tahoma"/>
                          <a:ea typeface="Times New Roman"/>
                          <a:cs typeface="Times New Roman"/>
                        </a:rPr>
                        <a:t>CategoríaDocente: </a:t>
                      </a:r>
                      <a:endParaRPr lang="es-ES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ahoma"/>
                          <a:ea typeface="Times New Roman"/>
                          <a:cs typeface="Times New Roman"/>
                        </a:rPr>
                        <a:t>Período a Evaluar: </a:t>
                      </a:r>
                      <a:endParaRPr lang="es-ES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11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1" kern="0" dirty="0">
                          <a:latin typeface="Calibri"/>
                          <a:ea typeface="Times New Roman"/>
                          <a:cs typeface="Times New Roman"/>
                        </a:rPr>
                        <a:t>TEXTO DEL CERTIFICADO</a:t>
                      </a:r>
                      <a:endParaRPr lang="es-ES" sz="1400" b="1" kern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8582" marR="38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42910" y="3643314"/>
            <a:ext cx="7500990" cy="227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1</a:t>
            </a: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 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Trabajo Docente-Educativo.</a:t>
            </a:r>
            <a:endParaRPr kumimoji="0" 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2. Trabajo Pol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í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tico e Ideol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ó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gico.</a:t>
            </a:r>
            <a:endParaRPr kumimoji="0" 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3. Trabajo Metodol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ó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gico.</a:t>
            </a:r>
            <a:endParaRPr kumimoji="0" 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4. Trabajo de investigaci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ó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n e innovaci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ó</a:t>
            </a:r>
            <a:r>
              <a:rPr kumimoji="0" lang="es-E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n.</a:t>
            </a:r>
            <a:endParaRPr kumimoji="0" 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5. Superaci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ahoma" pitchFamily="34" charset="0"/>
              </a:rPr>
              <a:t>ó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n.</a:t>
            </a:r>
            <a:endParaRPr kumimoji="0" lang="es-ES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6.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Extensión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Universitaria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es-ES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975" algn="l"/>
                <a:tab pos="2070100" algn="l"/>
              </a:tabLst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928662" y="-142900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MODELO OFICIAL</a:t>
            </a:r>
            <a:endParaRPr lang="es-ES" sz="5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ALGUNAS EXPERIENCIAS NEGATIVAS</a:t>
            </a:r>
            <a:endParaRPr lang="es-ES" sz="32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idx="2"/>
          </p:nvPr>
        </p:nvSpPr>
        <p:spPr>
          <a:xfrm>
            <a:off x="357158" y="1600200"/>
            <a:ext cx="8215370" cy="4133056"/>
          </a:xfrm>
          <a:solidFill>
            <a:srgbClr val="CCFFFF"/>
          </a:solidFill>
        </p:spPr>
        <p:txBody>
          <a:bodyPr>
            <a:normAutofit fontScale="92500"/>
          </a:bodyPr>
          <a:lstStyle/>
          <a:p>
            <a:pPr algn="just"/>
            <a:r>
              <a:rPr lang="es-ES_tradnl" sz="2800" dirty="0" smtClean="0">
                <a:latin typeface="Agency FB" panose="020B0503020202020204" pitchFamily="34" charset="0"/>
              </a:rPr>
              <a:t>En </a:t>
            </a:r>
            <a:r>
              <a:rPr lang="es-ES_tradnl" sz="2800" dirty="0">
                <a:latin typeface="Agency FB" panose="020B0503020202020204" pitchFamily="34" charset="0"/>
              </a:rPr>
              <a:t>no pocos </a:t>
            </a:r>
            <a:r>
              <a:rPr lang="es-ES_tradnl" sz="2800" dirty="0" smtClean="0">
                <a:latin typeface="Agency FB" panose="020B0503020202020204" pitchFamily="34" charset="0"/>
              </a:rPr>
              <a:t>departamentos, continúan </a:t>
            </a:r>
            <a:r>
              <a:rPr lang="es-ES_tradnl" sz="2800" dirty="0" smtClean="0">
                <a:latin typeface="Agency FB" panose="020B0503020202020204" pitchFamily="34" charset="0"/>
              </a:rPr>
              <a:t>empleando  </a:t>
            </a:r>
            <a:r>
              <a:rPr lang="es-ES_tradnl" sz="2800" dirty="0" smtClean="0">
                <a:latin typeface="Agency FB" panose="020B0503020202020204" pitchFamily="34" charset="0"/>
              </a:rPr>
              <a:t>modelos </a:t>
            </a:r>
            <a:r>
              <a:rPr lang="es-ES_tradnl" sz="2800" dirty="0" smtClean="0">
                <a:latin typeface="Agency FB" panose="020B0503020202020204" pitchFamily="34" charset="0"/>
              </a:rPr>
              <a:t>incorrectos,</a:t>
            </a:r>
            <a:endParaRPr lang="es-ES_tradnl" sz="2800" dirty="0" smtClean="0">
              <a:latin typeface="Agency FB" panose="020B0503020202020204" pitchFamily="34" charset="0"/>
            </a:endParaRPr>
          </a:p>
          <a:p>
            <a:pPr algn="just"/>
            <a:r>
              <a:rPr lang="es-ES_tradnl" sz="2800" dirty="0" smtClean="0">
                <a:latin typeface="Agency FB" panose="020B0503020202020204" pitchFamily="34" charset="0"/>
              </a:rPr>
              <a:t>No se da seguimiento a los señalamientos y recomendaciones de procesos anteriores, por </a:t>
            </a:r>
            <a:r>
              <a:rPr lang="es-ES_tradnl" sz="28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dos razones principales</a:t>
            </a:r>
            <a:r>
              <a:rPr lang="es-ES_tradnl" sz="2800" dirty="0" smtClean="0">
                <a:latin typeface="Agency FB" panose="020B0503020202020204" pitchFamily="34" charset="0"/>
              </a:rPr>
              <a:t>: </a:t>
            </a:r>
            <a:r>
              <a:rPr lang="es-ES_tradnl" sz="2800" b="1" dirty="0" smtClean="0">
                <a:latin typeface="Agency FB" panose="020B0503020202020204" pitchFamily="34" charset="0"/>
              </a:rPr>
              <a:t>o no se plasman </a:t>
            </a:r>
            <a:r>
              <a:rPr lang="es-ES_tradnl" sz="2800" dirty="0" smtClean="0">
                <a:latin typeface="Agency FB" panose="020B0503020202020204" pitchFamily="34" charset="0"/>
              </a:rPr>
              <a:t>y/o a veces </a:t>
            </a:r>
            <a:r>
              <a:rPr lang="es-ES_tradnl" sz="2800" b="1" dirty="0" smtClean="0">
                <a:latin typeface="Agency FB" panose="020B0503020202020204" pitchFamily="34" charset="0"/>
              </a:rPr>
              <a:t>son tan generales y </a:t>
            </a:r>
            <a:r>
              <a:rPr lang="es-ES_tradnl" sz="2800" dirty="0" smtClean="0">
                <a:latin typeface="Agency FB" panose="020B0503020202020204" pitchFamily="34" charset="0"/>
              </a:rPr>
              <a:t>sin fechas, que no pasan de ser una exhortación, lo cual no genera compromiso,</a:t>
            </a:r>
          </a:p>
          <a:p>
            <a:pPr algn="just"/>
            <a:r>
              <a:rPr lang="es-ES_tradnl" sz="2800" dirty="0" smtClean="0">
                <a:latin typeface="Agency FB" panose="020B0503020202020204" pitchFamily="34" charset="0"/>
              </a:rPr>
              <a:t>En algunos rubros esenciales </a:t>
            </a:r>
            <a:r>
              <a:rPr lang="es-ES_tradnl" sz="28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como el primero</a:t>
            </a:r>
            <a:r>
              <a:rPr lang="es-ES_tradnl" sz="2800" dirty="0" smtClean="0">
                <a:latin typeface="Agency FB" panose="020B0503020202020204" pitchFamily="34" charset="0"/>
              </a:rPr>
              <a:t>, hay poco reflejo de valoraciones cuantitativas y cualitativas del profesor: ejemplo, los controles a clases y sus resultados, lo que no permite medir la tendencia de desarrollo del evaluado, </a:t>
            </a:r>
            <a:r>
              <a:rPr lang="es-ES_tradnl" sz="2800" b="1" dirty="0" smtClean="0">
                <a:latin typeface="Agency FB" panose="020B0503020202020204" pitchFamily="34" charset="0"/>
              </a:rPr>
              <a:t>por solo citar un simple </a:t>
            </a:r>
            <a:r>
              <a:rPr lang="es-ES_tradnl" sz="2800" b="1" dirty="0" smtClean="0">
                <a:latin typeface="Agency FB" panose="020B0503020202020204" pitchFamily="34" charset="0"/>
              </a:rPr>
              <a:t>ejemplo.</a:t>
            </a:r>
            <a:endParaRPr lang="es-ES_tradnl" sz="2800" b="1" dirty="0" smtClean="0">
              <a:latin typeface="Agency FB" panose="020B0503020202020204" pitchFamily="34" charset="0"/>
            </a:endParaRPr>
          </a:p>
          <a:p>
            <a:pPr algn="just"/>
            <a:endParaRPr lang="es-ES" sz="2800" dirty="0" smtClean="0">
              <a:latin typeface="Agency FB" panose="020B0503020202020204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ALGUNAS EXPERIENCIAS NEGATIVAS</a:t>
            </a:r>
            <a:endParaRPr lang="es-ES" sz="3200" b="1" dirty="0">
              <a:solidFill>
                <a:srgbClr val="FF0000"/>
              </a:solidFill>
              <a:latin typeface="Agency FB" panose="020B0503020202020204" pitchFamily="34" charset="0"/>
            </a:endParaRPr>
          </a:p>
        </p:txBody>
      </p:sp>
      <p:sp>
        <p:nvSpPr>
          <p:cNvPr id="7" name="6 Marcador de texto"/>
          <p:cNvSpPr>
            <a:spLocks noGrp="1"/>
          </p:cNvSpPr>
          <p:nvPr>
            <p:ph type="body" idx="2"/>
          </p:nvPr>
        </p:nvSpPr>
        <p:spPr>
          <a:xfrm>
            <a:off x="357158" y="1600200"/>
            <a:ext cx="8215370" cy="4133056"/>
          </a:xfrm>
          <a:solidFill>
            <a:srgbClr val="CCFFFF"/>
          </a:solidFill>
        </p:spPr>
        <p:txBody>
          <a:bodyPr>
            <a:normAutofit/>
          </a:bodyPr>
          <a:lstStyle/>
          <a:p>
            <a:pPr algn="just"/>
            <a:r>
              <a:rPr lang="es-ES_tradnl" sz="2800" b="1" dirty="0" smtClean="0">
                <a:latin typeface="Agency FB" panose="020B0503020202020204" pitchFamily="34" charset="0"/>
              </a:rPr>
              <a:t>No siempre </a:t>
            </a:r>
            <a:r>
              <a:rPr lang="es-ES_tradnl" sz="2800" dirty="0" smtClean="0">
                <a:latin typeface="Agency FB" panose="020B0503020202020204" pitchFamily="34" charset="0"/>
              </a:rPr>
              <a:t>se realizan las discusiones de los proyectos (autoevaluación) de los profesores a nivel de departamento, previo al análisis en el Consejo de Dirección, </a:t>
            </a:r>
          </a:p>
          <a:p>
            <a:pPr algn="just"/>
            <a:r>
              <a:rPr lang="es-ES_tradnl" sz="2800" b="1" dirty="0" smtClean="0">
                <a:latin typeface="Agency FB" panose="020B0503020202020204" pitchFamily="34" charset="0"/>
              </a:rPr>
              <a:t>En algunos casos, </a:t>
            </a:r>
            <a:r>
              <a:rPr lang="es-ES_tradnl" sz="2800" dirty="0" smtClean="0">
                <a:latin typeface="Agency FB" panose="020B0503020202020204" pitchFamily="34" charset="0"/>
              </a:rPr>
              <a:t>las propuestas del resultado que se propone al Consejo de Dirección no están lo suficientemente avaladas por los resultados que se plasman,</a:t>
            </a:r>
          </a:p>
          <a:p>
            <a:pPr algn="just"/>
            <a:r>
              <a:rPr lang="es-ES_tradnl" sz="2800" b="1" dirty="0" smtClean="0">
                <a:latin typeface="Agency FB" panose="020B0503020202020204" pitchFamily="34" charset="0"/>
              </a:rPr>
              <a:t>Muchos de estos problemas son detectados por los tribunales </a:t>
            </a:r>
            <a:r>
              <a:rPr lang="es-ES_tradnl" sz="2800" dirty="0" smtClean="0">
                <a:latin typeface="Agency FB" panose="020B0503020202020204" pitchFamily="34" charset="0"/>
              </a:rPr>
              <a:t>a la hora de revisar los expedientes para los ejercicios de cambios o ratificación de categorías docentes.</a:t>
            </a:r>
          </a:p>
          <a:p>
            <a:pPr algn="just"/>
            <a:endParaRPr lang="es-ES" sz="2800" dirty="0" smtClean="0">
              <a:latin typeface="Agency FB" panose="020B0503020202020204" pitchFamily="34" charset="0"/>
            </a:endParaRPr>
          </a:p>
          <a:p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5400" dirty="0" smtClean="0">
                <a:solidFill>
                  <a:schemeClr val="accent2">
                    <a:lumMod val="50000"/>
                  </a:schemeClr>
                </a:solidFill>
              </a:rPr>
              <a:t>!!!</a:t>
            </a:r>
            <a:r>
              <a:rPr lang="es-ES" sz="6600" dirty="0" smtClean="0">
                <a:solidFill>
                  <a:schemeClr val="accent2">
                    <a:lumMod val="50000"/>
                  </a:schemeClr>
                </a:solidFill>
              </a:rPr>
              <a:t>  OPINIONES  </a:t>
            </a:r>
            <a:r>
              <a:rPr lang="es-ES" sz="5400" dirty="0" smtClean="0">
                <a:solidFill>
                  <a:schemeClr val="accent2">
                    <a:lumMod val="50000"/>
                  </a:schemeClr>
                </a:solidFill>
              </a:rPr>
              <a:t>!!!</a:t>
            </a:r>
            <a:endParaRPr lang="es-ES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428596" y="2547938"/>
            <a:ext cx="8066117" cy="1338262"/>
          </a:xfrm>
        </p:spPr>
        <p:txBody>
          <a:bodyPr>
            <a:noAutofit/>
          </a:bodyPr>
          <a:lstStyle/>
          <a:p>
            <a:pPr algn="ctr"/>
            <a:r>
              <a:rPr lang="es-ES" sz="4400" b="1" dirty="0" smtClean="0">
                <a:solidFill>
                  <a:srgbClr val="FF0000"/>
                </a:solidFill>
              </a:rPr>
              <a:t>CUALQUIER SEMEJANZA, </a:t>
            </a:r>
          </a:p>
          <a:p>
            <a:pPr algn="ctr"/>
            <a:r>
              <a:rPr lang="es-ES" sz="4400" b="1" dirty="0" smtClean="0">
                <a:solidFill>
                  <a:srgbClr val="7030A0"/>
                </a:solidFill>
              </a:rPr>
              <a:t>NO ES PURA COINCIDENCIA</a:t>
            </a:r>
            <a:r>
              <a:rPr lang="es-ES" sz="4400" dirty="0" smtClean="0"/>
              <a:t>, </a:t>
            </a:r>
          </a:p>
          <a:p>
            <a:pPr algn="ctr"/>
            <a:r>
              <a:rPr lang="es-ES" sz="5400" b="1" dirty="0" smtClean="0">
                <a:solidFill>
                  <a:schemeClr val="tx1"/>
                </a:solidFill>
              </a:rPr>
              <a:t>SINO, PURA REALIDAD </a:t>
            </a:r>
            <a:endParaRPr lang="es-ES" sz="5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996952"/>
            <a:ext cx="8856984" cy="3861048"/>
          </a:xfrm>
          <a:solidFill>
            <a:srgbClr val="CCFFFF"/>
          </a:solidFill>
        </p:spPr>
        <p:txBody>
          <a:bodyPr>
            <a:normAutofit/>
          </a:bodyPr>
          <a:lstStyle/>
          <a:p>
            <a:pPr marL="742950" lvl="0" indent="-742950" algn="l">
              <a:buFont typeface="+mj-lt"/>
              <a:buAutoNum type="arabicParenR"/>
            </a:pPr>
            <a:r>
              <a:rPr lang="es-ES" sz="3500" dirty="0" smtClean="0">
                <a:solidFill>
                  <a:schemeClr val="accent2">
                    <a:lumMod val="50000"/>
                  </a:schemeClr>
                </a:solidFill>
                <a:latin typeface="Agency FB" panose="020B0503020202020204" pitchFamily="34" charset="0"/>
              </a:rPr>
              <a:t>Resolución 66 del 2014 del MES,, </a:t>
            </a:r>
          </a:p>
          <a:p>
            <a:pPr marL="742950" lvl="0" indent="-742950" algn="l">
              <a:buFont typeface="+mj-lt"/>
              <a:buAutoNum type="arabicParenR"/>
            </a:pPr>
            <a:r>
              <a:rPr lang="es-ES" sz="3500" dirty="0" smtClean="0">
                <a:solidFill>
                  <a:schemeClr val="accent2">
                    <a:lumMod val="50000"/>
                  </a:schemeClr>
                </a:solidFill>
                <a:latin typeface="Agency FB" panose="020B0503020202020204" pitchFamily="34" charset="0"/>
              </a:rPr>
              <a:t>Resolución 85 del 2016 del MES,                                                                                                                                                                                                 </a:t>
            </a:r>
            <a:endParaRPr lang="es-ES" sz="3500" dirty="0">
              <a:solidFill>
                <a:schemeClr val="accent2">
                  <a:lumMod val="50000"/>
                </a:schemeClr>
              </a:solidFill>
              <a:latin typeface="Agency FB" panose="020B0503020202020204" pitchFamily="34" charset="0"/>
            </a:endParaRPr>
          </a:p>
          <a:p>
            <a:pPr marL="742950" lvl="0" indent="-742950" algn="l">
              <a:buFont typeface="+mj-lt"/>
              <a:buAutoNum type="arabicParenR"/>
            </a:pPr>
            <a:r>
              <a:rPr lang="es-ES" sz="3500" dirty="0" smtClean="0">
                <a:solidFill>
                  <a:schemeClr val="accent2">
                    <a:lumMod val="50000"/>
                  </a:schemeClr>
                </a:solidFill>
                <a:latin typeface="Agency FB" panose="020B0503020202020204" pitchFamily="34" charset="0"/>
              </a:rPr>
              <a:t>Indicaciones de la Rectora de la UCMH,</a:t>
            </a:r>
            <a:endParaRPr lang="es-ES" sz="3500" dirty="0">
              <a:solidFill>
                <a:schemeClr val="accent2">
                  <a:lumMod val="50000"/>
                </a:schemeClr>
              </a:solidFill>
              <a:latin typeface="Agency FB" panose="020B0503020202020204" pitchFamily="34" charset="0"/>
            </a:endParaRPr>
          </a:p>
          <a:p>
            <a:pPr marL="742950" lvl="0" indent="-742950" algn="l">
              <a:buFont typeface="+mj-lt"/>
              <a:buAutoNum type="arabicParenR"/>
            </a:pPr>
            <a:r>
              <a:rPr lang="es-ES" sz="3500" dirty="0" smtClean="0">
                <a:solidFill>
                  <a:schemeClr val="accent2">
                    <a:lumMod val="50000"/>
                  </a:schemeClr>
                </a:solidFill>
                <a:latin typeface="Agency FB" panose="020B0503020202020204" pitchFamily="34" charset="0"/>
              </a:rPr>
              <a:t>Indicaciones de la decana de la FCM ME</a:t>
            </a:r>
          </a:p>
          <a:p>
            <a:pPr marL="742950" lvl="0" indent="-742950" algn="l">
              <a:buFont typeface="+mj-lt"/>
              <a:buAutoNum type="arabicParenR"/>
            </a:pPr>
            <a:r>
              <a:rPr lang="es-ES" sz="3500" dirty="0" smtClean="0">
                <a:solidFill>
                  <a:schemeClr val="accent2">
                    <a:lumMod val="50000"/>
                  </a:schemeClr>
                </a:solidFill>
                <a:latin typeface="Agency FB" panose="020B0503020202020204" pitchFamily="34" charset="0"/>
              </a:rPr>
              <a:t>Cronograma del Proceso de la FCM ME</a:t>
            </a:r>
            <a:endParaRPr lang="es-E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6600" b="1" dirty="0" smtClean="0">
                <a:latin typeface="Agency FB" panose="020B0503020202020204" pitchFamily="34" charset="0"/>
              </a:rPr>
              <a:t>BASES LEGALES</a:t>
            </a:r>
            <a:endParaRPr lang="es-ES" sz="6600" b="1" dirty="0">
              <a:latin typeface="Agency FB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87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500034" y="142852"/>
            <a:ext cx="3733800" cy="762000"/>
          </a:xfrm>
        </p:spPr>
        <p:txBody>
          <a:bodyPr/>
          <a:lstStyle/>
          <a:p>
            <a:pPr algn="ctr"/>
            <a:r>
              <a:rPr lang="es-ES" sz="3200" dirty="0" smtClean="0">
                <a:latin typeface="Agency FB" panose="020B0503020202020204" pitchFamily="34" charset="0"/>
              </a:rPr>
              <a:t>INTRODUCCIÓN</a:t>
            </a:r>
            <a:endParaRPr lang="es-ES" sz="3200" dirty="0">
              <a:latin typeface="Agency FB" panose="020B0503020202020204" pitchFamily="34" charset="0"/>
            </a:endParaRPr>
          </a:p>
        </p:txBody>
      </p:sp>
      <p:sp>
        <p:nvSpPr>
          <p:cNvPr id="8" name="7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s-ES" sz="3200" dirty="0" smtClean="0">
                <a:latin typeface="Agency FB" panose="020B0503020202020204" pitchFamily="34" charset="0"/>
              </a:rPr>
              <a:t>OBJETIVOS</a:t>
            </a:r>
            <a:endParaRPr lang="es-ES" sz="3200" dirty="0">
              <a:latin typeface="Agency FB" panose="020B0503020202020204" pitchFamily="34" charset="0"/>
            </a:endParaRPr>
          </a:p>
        </p:txBody>
      </p:sp>
      <p:sp>
        <p:nvSpPr>
          <p:cNvPr id="7" name="6 Marcador de contenido"/>
          <p:cNvSpPr>
            <a:spLocks noGrp="1"/>
          </p:cNvSpPr>
          <p:nvPr>
            <p:ph sz="half" idx="2"/>
          </p:nvPr>
        </p:nvSpPr>
        <p:spPr>
          <a:xfrm>
            <a:off x="357158" y="1071546"/>
            <a:ext cx="4429156" cy="5643602"/>
          </a:xfrm>
          <a:solidFill>
            <a:srgbClr val="CCFFFF"/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ES_tradnl" sz="2800" dirty="0" smtClean="0">
                <a:latin typeface="Agency FB" pitchFamily="34" charset="0"/>
              </a:rPr>
              <a:t>La evaluación profesoral constituye una de las actividades más importantes que se realiza en el departamento al concluir el año.</a:t>
            </a:r>
          </a:p>
          <a:p>
            <a:pPr marL="0" indent="0" algn="just">
              <a:buNone/>
            </a:pPr>
            <a:r>
              <a:rPr lang="es-ES_tradnl" sz="2800" dirty="0" smtClean="0">
                <a:latin typeface="Agency FB" pitchFamily="34" charset="0"/>
              </a:rPr>
              <a:t>Es un proceso de interacción individual y </a:t>
            </a:r>
            <a:r>
              <a:rPr lang="es-ES_tradnl" sz="2800" dirty="0" smtClean="0">
                <a:latin typeface="Agency FB" pitchFamily="34" charset="0"/>
              </a:rPr>
              <a:t>colectivo, </a:t>
            </a:r>
            <a:r>
              <a:rPr lang="es-ES_tradnl" sz="2800" dirty="0" smtClean="0">
                <a:latin typeface="Agency FB" pitchFamily="34" charset="0"/>
              </a:rPr>
              <a:t>entre evaluador y evaluado, entre dirigente y dirigido, que facilita la retroalimentación para todos los participantes, acerca de lo hecho y lo que falta por hacer, a partir del cumplimiento de los objetivos trazados.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half" idx="4"/>
          </p:nvPr>
        </p:nvSpPr>
        <p:spPr>
          <a:xfrm>
            <a:off x="5000628" y="2285992"/>
            <a:ext cx="3733800" cy="3181364"/>
          </a:xfrm>
          <a:solidFill>
            <a:srgbClr val="CCFFFF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sz="2800" b="1" dirty="0" smtClean="0">
                <a:latin typeface="Agency FB" pitchFamily="34" charset="0"/>
              </a:rPr>
              <a:t>Exponer algunas ideas rectoras </a:t>
            </a:r>
            <a:r>
              <a:rPr lang="es-ES_tradnl" sz="2800" dirty="0" smtClean="0">
                <a:latin typeface="Agency FB" pitchFamily="34" charset="0"/>
              </a:rPr>
              <a:t>acerca del proceso de evaluación profesoral, en correspondencia con </a:t>
            </a:r>
            <a:r>
              <a:rPr lang="es-ES_tradnl" sz="2800" dirty="0" smtClean="0">
                <a:latin typeface="Agency FB" pitchFamily="34" charset="0"/>
              </a:rPr>
              <a:t>las </a:t>
            </a:r>
            <a:r>
              <a:rPr lang="es-ES_tradnl" sz="2800" dirty="0" smtClean="0">
                <a:latin typeface="Agency FB" pitchFamily="34" charset="0"/>
              </a:rPr>
              <a:t>bases legales que lo sustentan y de las experiencias de los tres últimos años.</a:t>
            </a:r>
            <a:endParaRPr lang="es-ES" sz="2800" dirty="0">
              <a:latin typeface="Agency FB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b="1" dirty="0" smtClean="0">
                <a:solidFill>
                  <a:srgbClr val="FF0000"/>
                </a:solidFill>
                <a:latin typeface="Agency FB" panose="020B0503020202020204" pitchFamily="34" charset="0"/>
              </a:rPr>
              <a:t>DESARROLLO</a:t>
            </a:r>
            <a:endParaRPr lang="es-ES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95536" y="1643050"/>
            <a:ext cx="8291264" cy="4500594"/>
          </a:xfrm>
          <a:solidFill>
            <a:srgbClr val="CCFFFF"/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(Tomado de la RESOLUCIÓN </a:t>
            </a:r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No. 66/14 </a:t>
            </a:r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MES)</a:t>
            </a:r>
            <a:endParaRPr lang="es-ES" sz="32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r>
              <a:rPr lang="es-ES" sz="3200" dirty="0" smtClean="0"/>
              <a:t>POR CUANTO: </a:t>
            </a:r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La Ley No. 116</a:t>
            </a:r>
            <a:r>
              <a:rPr lang="es-ES" sz="3200" b="1" dirty="0" smtClean="0"/>
              <a:t>, "Código de Trabajo", de 20 de diciembre de 2013</a:t>
            </a:r>
            <a:r>
              <a:rPr lang="es-ES" sz="3200" dirty="0" smtClean="0"/>
              <a:t>, en su artículo 76, establece que los jefes de los organismos donde labora el personal docente, en consulta con el Minis­terio de Trabajo y Seguridad Social, y de acuerdo con la organización sindical correspondiente, </a:t>
            </a:r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regula lo relacionado con la evaluación del trabajo.</a:t>
            </a:r>
            <a:endParaRPr lang="es-ES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374968"/>
            <a:ext cx="8291264" cy="4286280"/>
          </a:xfrm>
          <a:solidFill>
            <a:srgbClr val="CCFFFF"/>
          </a:solidFill>
        </p:spPr>
        <p:txBody>
          <a:bodyPr>
            <a:noAutofit/>
          </a:bodyPr>
          <a:lstStyle/>
          <a:p>
            <a:pPr algn="just"/>
            <a:r>
              <a:rPr lang="es-ES" sz="3200" dirty="0" smtClean="0"/>
              <a:t>PRIMERO: </a:t>
            </a:r>
            <a:r>
              <a:rPr lang="es-ES" sz="3200" dirty="0" smtClean="0">
                <a:solidFill>
                  <a:schemeClr val="accent2">
                    <a:lumMod val="50000"/>
                  </a:schemeClr>
                </a:solidFill>
              </a:rPr>
              <a:t>Aprobar el PROCEDIMIENTO PARA LA EVALUACIÓN DE LOS PROFESORES UNIVERSITARIOS</a:t>
            </a:r>
            <a:r>
              <a:rPr lang="es-ES" sz="3200" dirty="0" smtClean="0"/>
              <a:t> del Sistema de la Educa­ción Superior, integrado por:</a:t>
            </a:r>
          </a:p>
          <a:p>
            <a:pPr algn="just"/>
            <a:r>
              <a:rPr lang="es-ES" sz="3200" b="1" dirty="0" smtClean="0"/>
              <a:t>Ministerio de Educación Superior:</a:t>
            </a:r>
            <a:endParaRPr lang="es-ES" sz="3200" dirty="0" smtClean="0"/>
          </a:p>
          <a:p>
            <a:pPr algn="just"/>
            <a:r>
              <a:rPr lang="es-ES" sz="3200" b="1" dirty="0" smtClean="0">
                <a:solidFill>
                  <a:schemeClr val="accent2">
                    <a:lumMod val="50000"/>
                  </a:schemeClr>
                </a:solidFill>
              </a:rPr>
              <a:t>Ministerio de Salud Pública:</a:t>
            </a:r>
            <a:r>
              <a:rPr lang="es-ES" sz="3200" dirty="0" smtClean="0">
                <a:solidFill>
                  <a:schemeClr val="accent2">
                    <a:lumMod val="50000"/>
                  </a:schemeClr>
                </a:solidFill>
              </a:rPr>
              <a:t> Universidades de Ciencias Médicas, </a:t>
            </a:r>
            <a:r>
              <a:rPr lang="es-ES" sz="3200" dirty="0" smtClean="0"/>
              <a:t>facultades independientes y Escuela Latinoamericana de Medicina.</a:t>
            </a:r>
            <a:endParaRPr lang="es-E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1700808"/>
            <a:ext cx="8291264" cy="3602124"/>
          </a:xfrm>
          <a:solidFill>
            <a:srgbClr val="CCFFFF"/>
          </a:solidFill>
        </p:spPr>
        <p:txBody>
          <a:bodyPr>
            <a:noAutofit/>
          </a:bodyPr>
          <a:lstStyle/>
          <a:p>
            <a:pPr algn="just"/>
            <a:r>
              <a:rPr lang="es-ES" sz="3600" dirty="0" smtClean="0"/>
              <a:t>SEGUNDO: </a:t>
            </a:r>
            <a:r>
              <a:rPr lang="es-ES" sz="3600" b="1" dirty="0" smtClean="0">
                <a:solidFill>
                  <a:schemeClr val="accent2">
                    <a:lumMod val="50000"/>
                  </a:schemeClr>
                </a:solidFill>
              </a:rPr>
              <a:t>El jefe del departamento </a:t>
            </a:r>
            <a:r>
              <a:rPr lang="es-ES" sz="3600" dirty="0" smtClean="0"/>
              <a:t>o el director docente, </a:t>
            </a:r>
            <a:r>
              <a:rPr lang="es-ES" sz="3600" u="sng" dirty="0" smtClean="0"/>
              <a:t>según corresponda</a:t>
            </a:r>
            <a:r>
              <a:rPr lang="es-ES" sz="3600" dirty="0" smtClean="0"/>
              <a:t>, </a:t>
            </a:r>
            <a:r>
              <a:rPr lang="es-ES" sz="3600" b="1" dirty="0" smtClean="0"/>
              <a:t>es el responsable</a:t>
            </a:r>
            <a:r>
              <a:rPr lang="es-ES" sz="3600" dirty="0" smtClean="0"/>
              <a:t> de la organización, planificación y control del trabajo de los profesores universitarios del departamento o dirección que dirige, </a:t>
            </a:r>
            <a:r>
              <a:rPr lang="es-ES" sz="3600" b="1" dirty="0" smtClean="0">
                <a:solidFill>
                  <a:schemeClr val="accent2">
                    <a:lumMod val="50000"/>
                  </a:schemeClr>
                </a:solidFill>
              </a:rPr>
              <a:t>así como de su evaluación.</a:t>
            </a:r>
            <a:endParaRPr lang="es-E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7158" y="928670"/>
            <a:ext cx="8291264" cy="4857784"/>
          </a:xfrm>
          <a:solidFill>
            <a:srgbClr val="CCFFFF"/>
          </a:solidFill>
        </p:spPr>
        <p:txBody>
          <a:bodyPr>
            <a:noAutofit/>
          </a:bodyPr>
          <a:lstStyle/>
          <a:p>
            <a:pPr algn="just"/>
            <a:r>
              <a:rPr lang="es-ES" sz="3200" dirty="0" smtClean="0"/>
              <a:t>TERCERO: </a:t>
            </a:r>
            <a:r>
              <a:rPr lang="es-ES" sz="3200" b="1" dirty="0" smtClean="0"/>
              <a:t>La elaboración del plan de trabajo de los profesores universitarios se realiza cada año natural </a:t>
            </a:r>
            <a:r>
              <a:rPr lang="es-ES" sz="3200" b="1" u="sng" dirty="0" smtClean="0">
                <a:solidFill>
                  <a:srgbClr val="FF0000"/>
                </a:solidFill>
              </a:rPr>
              <a:t>por el jefe del departamento </a:t>
            </a:r>
            <a:r>
              <a:rPr lang="es-ES" sz="3200" dirty="0" smtClean="0"/>
              <a:t>o el director docente, según corresponda, </a:t>
            </a:r>
            <a:r>
              <a:rPr lang="es-ES" sz="3200" b="1" dirty="0" smtClean="0"/>
              <a:t>teniendo en cuenta las tareas que tributan a las prioridades y objetivos del curso</a:t>
            </a:r>
            <a:r>
              <a:rPr lang="es-ES" sz="3200" dirty="0" smtClean="0"/>
              <a:t>, la disciplina laboral, la labor educativa y el incremento de la calidad de la educación superior, así como su comparación con el año anterior para cada profesor en ese período de tiempo.</a:t>
            </a:r>
            <a:endParaRPr lang="es-E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7158" y="928670"/>
            <a:ext cx="8291264" cy="4857784"/>
          </a:xfrm>
          <a:solidFill>
            <a:srgbClr val="CCFFFF"/>
          </a:solidFill>
        </p:spPr>
        <p:txBody>
          <a:bodyPr>
            <a:noAutofit/>
          </a:bodyPr>
          <a:lstStyle/>
          <a:p>
            <a:pPr algn="just"/>
            <a:r>
              <a:rPr lang="es-ES" sz="3600" dirty="0" smtClean="0"/>
              <a:t>CUARTO: </a:t>
            </a:r>
            <a:r>
              <a:rPr lang="es-ES" sz="3600" b="1" dirty="0" smtClean="0"/>
              <a:t>La evaluación </a:t>
            </a:r>
            <a:r>
              <a:rPr lang="es-ES" sz="3600" dirty="0" smtClean="0"/>
              <a:t>de los profesores uni­versitarios </a:t>
            </a:r>
            <a:r>
              <a:rPr lang="es-ES" sz="4000" b="1" dirty="0" smtClean="0">
                <a:solidFill>
                  <a:srgbClr val="FF0000"/>
                </a:solidFill>
              </a:rPr>
              <a:t>tiene como objetivo </a:t>
            </a:r>
            <a:r>
              <a:rPr lang="es-ES" sz="3600" b="1" u="sng" dirty="0" smtClean="0"/>
              <a:t>valorar los resultados y la calidad del trabajo realizado en el año, de acuerdo con las actividades del plan individual</a:t>
            </a:r>
            <a:r>
              <a:rPr lang="es-ES" sz="3600" dirty="0" smtClean="0"/>
              <a:t>; así como la efectividad de la labor desarrollada en la formación integral de los estudiantes, el ejemplo personal y el prestigio.</a:t>
            </a:r>
            <a:endParaRPr lang="es-E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15" name="14 Rectángulo"/>
          <p:cNvSpPr/>
          <p:nvPr/>
        </p:nvSpPr>
        <p:spPr>
          <a:xfrm>
            <a:off x="428596" y="1124744"/>
            <a:ext cx="85011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s-ES" sz="4000" b="1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¿Qué elementos tener en cuenta al evaluar?</a:t>
            </a:r>
            <a:endParaRPr lang="es-ES" sz="1200" dirty="0" smtClean="0">
              <a:latin typeface="Agency FB" pitchFamily="34" charset="0"/>
              <a:cs typeface="Arial" pitchFamily="34" charset="0"/>
            </a:endParaRPr>
          </a:p>
        </p:txBody>
      </p:sp>
      <p:sp>
        <p:nvSpPr>
          <p:cNvPr id="16" name="15 Rectángulo"/>
          <p:cNvSpPr/>
          <p:nvPr/>
        </p:nvSpPr>
        <p:spPr>
          <a:xfrm>
            <a:off x="571472" y="3196446"/>
            <a:ext cx="37862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EL CUMPLIMIENTO DE LAS </a:t>
            </a:r>
            <a:r>
              <a:rPr lang="es-ES" sz="2400" b="1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FUNCIONES</a:t>
            </a: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 COMO PROFESOR UNIVERSITARIO (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  <a:latin typeface="Agency FB" pitchFamily="34" charset="0"/>
                <a:ea typeface="Times New Roman" pitchFamily="18" charset="0"/>
                <a:cs typeface="Arial" pitchFamily="34" charset="0"/>
              </a:rPr>
              <a:t>RESOLUC 85/16</a:t>
            </a:r>
            <a:r>
              <a:rPr lang="es-ES" sz="2400" b="1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)</a:t>
            </a:r>
            <a:endParaRPr lang="es-ES" sz="900" b="1" dirty="0" smtClean="0"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5000628" y="3267884"/>
            <a:ext cx="33575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LOS </a:t>
            </a:r>
            <a:r>
              <a:rPr lang="es-ES" sz="2400" b="1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RUBROS E INDICADORES </a:t>
            </a: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DE</a:t>
            </a:r>
            <a:r>
              <a:rPr lang="es-ES" sz="2400" b="1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LA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  <a:latin typeface="Agency FB" pitchFamily="34" charset="0"/>
                <a:ea typeface="Times New Roman" pitchFamily="18" charset="0"/>
                <a:cs typeface="Arial" pitchFamily="34" charset="0"/>
              </a:rPr>
              <a:t>RESOLUCIÓN 66/2014</a:t>
            </a:r>
            <a:endParaRPr lang="es-ES" sz="900" b="1" dirty="0" smtClean="0">
              <a:solidFill>
                <a:schemeClr val="accent2">
                  <a:lumMod val="50000"/>
                </a:schemeClr>
              </a:solidFill>
              <a:latin typeface="Agency FB" pitchFamily="34" charset="0"/>
              <a:cs typeface="Arial" pitchFamily="34" charset="0"/>
            </a:endParaRPr>
          </a:p>
        </p:txBody>
      </p:sp>
      <p:sp>
        <p:nvSpPr>
          <p:cNvPr id="2064" name="Freeform 16"/>
          <p:cNvSpPr>
            <a:spLocks/>
          </p:cNvSpPr>
          <p:nvPr/>
        </p:nvSpPr>
        <p:spPr bwMode="gray">
          <a:xfrm rot="16562322" flipH="1" flipV="1">
            <a:off x="5066030" y="1459341"/>
            <a:ext cx="1191070" cy="2231726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" y="770"/>
              </a:cxn>
              <a:cxn ang="0">
                <a:pos x="8" y="754"/>
              </a:cxn>
              <a:cxn ang="0">
                <a:pos x="16" y="730"/>
              </a:cxn>
              <a:cxn ang="0">
                <a:pos x="32" y="698"/>
              </a:cxn>
              <a:cxn ang="0">
                <a:pos x="50" y="660"/>
              </a:cxn>
              <a:cxn ang="0">
                <a:pos x="76" y="618"/>
              </a:cxn>
              <a:cxn ang="0">
                <a:pos x="106" y="574"/>
              </a:cxn>
              <a:cxn ang="0">
                <a:pos x="142" y="528"/>
              </a:cxn>
              <a:cxn ang="0">
                <a:pos x="186" y="482"/>
              </a:cxn>
              <a:cxn ang="0">
                <a:pos x="236" y="438"/>
              </a:cxn>
              <a:cxn ang="0">
                <a:pos x="294" y="398"/>
              </a:cxn>
              <a:cxn ang="0">
                <a:pos x="360" y="360"/>
              </a:cxn>
              <a:cxn ang="0">
                <a:pos x="426" y="332"/>
              </a:cxn>
              <a:cxn ang="0">
                <a:pos x="488" y="314"/>
              </a:cxn>
              <a:cxn ang="0">
                <a:pos x="544" y="304"/>
              </a:cxn>
              <a:cxn ang="0">
                <a:pos x="594" y="300"/>
              </a:cxn>
              <a:cxn ang="0">
                <a:pos x="638" y="300"/>
              </a:cxn>
              <a:cxn ang="0">
                <a:pos x="678" y="304"/>
              </a:cxn>
              <a:cxn ang="0">
                <a:pos x="710" y="312"/>
              </a:cxn>
              <a:cxn ang="0">
                <a:pos x="736" y="320"/>
              </a:cxn>
              <a:cxn ang="0">
                <a:pos x="754" y="326"/>
              </a:cxn>
              <a:cxn ang="0">
                <a:pos x="766" y="332"/>
              </a:cxn>
              <a:cxn ang="0">
                <a:pos x="770" y="334"/>
              </a:cxn>
              <a:cxn ang="0">
                <a:pos x="680" y="476"/>
              </a:cxn>
              <a:cxn ang="0">
                <a:pos x="982" y="370"/>
              </a:cxn>
              <a:cxn ang="0">
                <a:pos x="912" y="0"/>
              </a:cxn>
              <a:cxn ang="0">
                <a:pos x="854" y="150"/>
              </a:cxn>
              <a:cxn ang="0">
                <a:pos x="850" y="148"/>
              </a:cxn>
              <a:cxn ang="0">
                <a:pos x="838" y="142"/>
              </a:cxn>
              <a:cxn ang="0">
                <a:pos x="822" y="134"/>
              </a:cxn>
              <a:cxn ang="0">
                <a:pos x="798" y="126"/>
              </a:cxn>
              <a:cxn ang="0">
                <a:pos x="768" y="120"/>
              </a:cxn>
              <a:cxn ang="0">
                <a:pos x="732" y="114"/>
              </a:cxn>
              <a:cxn ang="0">
                <a:pos x="692" y="110"/>
              </a:cxn>
              <a:cxn ang="0">
                <a:pos x="646" y="110"/>
              </a:cxn>
              <a:cxn ang="0">
                <a:pos x="596" y="116"/>
              </a:cxn>
              <a:cxn ang="0">
                <a:pos x="540" y="126"/>
              </a:cxn>
              <a:cxn ang="0">
                <a:pos x="482" y="146"/>
              </a:cxn>
              <a:cxn ang="0">
                <a:pos x="422" y="172"/>
              </a:cxn>
              <a:cxn ang="0">
                <a:pos x="356" y="210"/>
              </a:cxn>
              <a:cxn ang="0">
                <a:pos x="290" y="258"/>
              </a:cxn>
              <a:cxn ang="0">
                <a:pos x="230" y="310"/>
              </a:cxn>
              <a:cxn ang="0">
                <a:pos x="178" y="364"/>
              </a:cxn>
              <a:cxn ang="0">
                <a:pos x="136" y="422"/>
              </a:cxn>
              <a:cxn ang="0">
                <a:pos x="100" y="480"/>
              </a:cxn>
              <a:cxn ang="0">
                <a:pos x="72" y="536"/>
              </a:cxn>
              <a:cxn ang="0">
                <a:pos x="48" y="590"/>
              </a:cxn>
              <a:cxn ang="0">
                <a:pos x="30" y="640"/>
              </a:cxn>
              <a:cxn ang="0">
                <a:pos x="18" y="684"/>
              </a:cxn>
              <a:cxn ang="0">
                <a:pos x="8" y="722"/>
              </a:cxn>
              <a:cxn ang="0">
                <a:pos x="4" y="750"/>
              </a:cxn>
              <a:cxn ang="0">
                <a:pos x="0" y="768"/>
              </a:cxn>
              <a:cxn ang="0">
                <a:pos x="0" y="774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009999">
                  <a:gamma/>
                  <a:tint val="90980"/>
                  <a:invGamma/>
                  <a:alpha val="32001"/>
                </a:srgbClr>
              </a:gs>
              <a:gs pos="100000">
                <a:srgbClr val="009999"/>
              </a:gs>
            </a:gsLst>
            <a:lin ang="0" scaled="1"/>
          </a:gra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8" name="Freeform 16"/>
          <p:cNvSpPr>
            <a:spLocks/>
          </p:cNvSpPr>
          <p:nvPr/>
        </p:nvSpPr>
        <p:spPr bwMode="gray">
          <a:xfrm rot="16562322" flipH="1">
            <a:off x="2157277" y="1458977"/>
            <a:ext cx="1387236" cy="2138762"/>
          </a:xfrm>
          <a:custGeom>
            <a:avLst/>
            <a:gdLst/>
            <a:ahLst/>
            <a:cxnLst>
              <a:cxn ang="0">
                <a:pos x="0" y="774"/>
              </a:cxn>
              <a:cxn ang="0">
                <a:pos x="2" y="770"/>
              </a:cxn>
              <a:cxn ang="0">
                <a:pos x="8" y="754"/>
              </a:cxn>
              <a:cxn ang="0">
                <a:pos x="16" y="730"/>
              </a:cxn>
              <a:cxn ang="0">
                <a:pos x="32" y="698"/>
              </a:cxn>
              <a:cxn ang="0">
                <a:pos x="50" y="660"/>
              </a:cxn>
              <a:cxn ang="0">
                <a:pos x="76" y="618"/>
              </a:cxn>
              <a:cxn ang="0">
                <a:pos x="106" y="574"/>
              </a:cxn>
              <a:cxn ang="0">
                <a:pos x="142" y="528"/>
              </a:cxn>
              <a:cxn ang="0">
                <a:pos x="186" y="482"/>
              </a:cxn>
              <a:cxn ang="0">
                <a:pos x="236" y="438"/>
              </a:cxn>
              <a:cxn ang="0">
                <a:pos x="294" y="398"/>
              </a:cxn>
              <a:cxn ang="0">
                <a:pos x="360" y="360"/>
              </a:cxn>
              <a:cxn ang="0">
                <a:pos x="426" y="332"/>
              </a:cxn>
              <a:cxn ang="0">
                <a:pos x="488" y="314"/>
              </a:cxn>
              <a:cxn ang="0">
                <a:pos x="544" y="304"/>
              </a:cxn>
              <a:cxn ang="0">
                <a:pos x="594" y="300"/>
              </a:cxn>
              <a:cxn ang="0">
                <a:pos x="638" y="300"/>
              </a:cxn>
              <a:cxn ang="0">
                <a:pos x="678" y="304"/>
              </a:cxn>
              <a:cxn ang="0">
                <a:pos x="710" y="312"/>
              </a:cxn>
              <a:cxn ang="0">
                <a:pos x="736" y="320"/>
              </a:cxn>
              <a:cxn ang="0">
                <a:pos x="754" y="326"/>
              </a:cxn>
              <a:cxn ang="0">
                <a:pos x="766" y="332"/>
              </a:cxn>
              <a:cxn ang="0">
                <a:pos x="770" y="334"/>
              </a:cxn>
              <a:cxn ang="0">
                <a:pos x="680" y="476"/>
              </a:cxn>
              <a:cxn ang="0">
                <a:pos x="982" y="370"/>
              </a:cxn>
              <a:cxn ang="0">
                <a:pos x="912" y="0"/>
              </a:cxn>
              <a:cxn ang="0">
                <a:pos x="854" y="150"/>
              </a:cxn>
              <a:cxn ang="0">
                <a:pos x="850" y="148"/>
              </a:cxn>
              <a:cxn ang="0">
                <a:pos x="838" y="142"/>
              </a:cxn>
              <a:cxn ang="0">
                <a:pos x="822" y="134"/>
              </a:cxn>
              <a:cxn ang="0">
                <a:pos x="798" y="126"/>
              </a:cxn>
              <a:cxn ang="0">
                <a:pos x="768" y="120"/>
              </a:cxn>
              <a:cxn ang="0">
                <a:pos x="732" y="114"/>
              </a:cxn>
              <a:cxn ang="0">
                <a:pos x="692" y="110"/>
              </a:cxn>
              <a:cxn ang="0">
                <a:pos x="646" y="110"/>
              </a:cxn>
              <a:cxn ang="0">
                <a:pos x="596" y="116"/>
              </a:cxn>
              <a:cxn ang="0">
                <a:pos x="540" y="126"/>
              </a:cxn>
              <a:cxn ang="0">
                <a:pos x="482" y="146"/>
              </a:cxn>
              <a:cxn ang="0">
                <a:pos x="422" y="172"/>
              </a:cxn>
              <a:cxn ang="0">
                <a:pos x="356" y="210"/>
              </a:cxn>
              <a:cxn ang="0">
                <a:pos x="290" y="258"/>
              </a:cxn>
              <a:cxn ang="0">
                <a:pos x="230" y="310"/>
              </a:cxn>
              <a:cxn ang="0">
                <a:pos x="178" y="364"/>
              </a:cxn>
              <a:cxn ang="0">
                <a:pos x="136" y="422"/>
              </a:cxn>
              <a:cxn ang="0">
                <a:pos x="100" y="480"/>
              </a:cxn>
              <a:cxn ang="0">
                <a:pos x="72" y="536"/>
              </a:cxn>
              <a:cxn ang="0">
                <a:pos x="48" y="590"/>
              </a:cxn>
              <a:cxn ang="0">
                <a:pos x="30" y="640"/>
              </a:cxn>
              <a:cxn ang="0">
                <a:pos x="18" y="684"/>
              </a:cxn>
              <a:cxn ang="0">
                <a:pos x="8" y="722"/>
              </a:cxn>
              <a:cxn ang="0">
                <a:pos x="4" y="750"/>
              </a:cxn>
              <a:cxn ang="0">
                <a:pos x="0" y="768"/>
              </a:cxn>
              <a:cxn ang="0">
                <a:pos x="0" y="774"/>
              </a:cxn>
            </a:cxnLst>
            <a:rect l="0" t="0" r="r" b="b"/>
            <a:pathLst>
              <a:path w="982" h="774">
                <a:moveTo>
                  <a:pt x="0" y="774"/>
                </a:moveTo>
                <a:lnTo>
                  <a:pt x="2" y="770"/>
                </a:lnTo>
                <a:lnTo>
                  <a:pt x="8" y="754"/>
                </a:lnTo>
                <a:lnTo>
                  <a:pt x="16" y="730"/>
                </a:lnTo>
                <a:lnTo>
                  <a:pt x="32" y="698"/>
                </a:lnTo>
                <a:lnTo>
                  <a:pt x="50" y="660"/>
                </a:lnTo>
                <a:lnTo>
                  <a:pt x="76" y="618"/>
                </a:lnTo>
                <a:lnTo>
                  <a:pt x="106" y="574"/>
                </a:lnTo>
                <a:lnTo>
                  <a:pt x="142" y="528"/>
                </a:lnTo>
                <a:lnTo>
                  <a:pt x="186" y="482"/>
                </a:lnTo>
                <a:lnTo>
                  <a:pt x="236" y="438"/>
                </a:lnTo>
                <a:lnTo>
                  <a:pt x="294" y="398"/>
                </a:lnTo>
                <a:lnTo>
                  <a:pt x="360" y="360"/>
                </a:lnTo>
                <a:lnTo>
                  <a:pt x="426" y="332"/>
                </a:lnTo>
                <a:lnTo>
                  <a:pt x="488" y="314"/>
                </a:lnTo>
                <a:lnTo>
                  <a:pt x="544" y="304"/>
                </a:lnTo>
                <a:lnTo>
                  <a:pt x="594" y="300"/>
                </a:lnTo>
                <a:lnTo>
                  <a:pt x="638" y="300"/>
                </a:lnTo>
                <a:lnTo>
                  <a:pt x="678" y="304"/>
                </a:lnTo>
                <a:lnTo>
                  <a:pt x="710" y="312"/>
                </a:lnTo>
                <a:lnTo>
                  <a:pt x="736" y="320"/>
                </a:lnTo>
                <a:lnTo>
                  <a:pt x="754" y="326"/>
                </a:lnTo>
                <a:lnTo>
                  <a:pt x="766" y="332"/>
                </a:lnTo>
                <a:lnTo>
                  <a:pt x="770" y="334"/>
                </a:lnTo>
                <a:lnTo>
                  <a:pt x="680" y="476"/>
                </a:lnTo>
                <a:lnTo>
                  <a:pt x="982" y="370"/>
                </a:lnTo>
                <a:lnTo>
                  <a:pt x="912" y="0"/>
                </a:lnTo>
                <a:lnTo>
                  <a:pt x="854" y="150"/>
                </a:lnTo>
                <a:lnTo>
                  <a:pt x="850" y="148"/>
                </a:lnTo>
                <a:lnTo>
                  <a:pt x="838" y="142"/>
                </a:lnTo>
                <a:lnTo>
                  <a:pt x="822" y="134"/>
                </a:lnTo>
                <a:lnTo>
                  <a:pt x="798" y="126"/>
                </a:lnTo>
                <a:lnTo>
                  <a:pt x="768" y="120"/>
                </a:lnTo>
                <a:lnTo>
                  <a:pt x="732" y="114"/>
                </a:lnTo>
                <a:lnTo>
                  <a:pt x="692" y="110"/>
                </a:lnTo>
                <a:lnTo>
                  <a:pt x="646" y="110"/>
                </a:lnTo>
                <a:lnTo>
                  <a:pt x="596" y="116"/>
                </a:lnTo>
                <a:lnTo>
                  <a:pt x="540" y="126"/>
                </a:lnTo>
                <a:lnTo>
                  <a:pt x="482" y="146"/>
                </a:lnTo>
                <a:lnTo>
                  <a:pt x="422" y="172"/>
                </a:lnTo>
                <a:lnTo>
                  <a:pt x="356" y="210"/>
                </a:lnTo>
                <a:lnTo>
                  <a:pt x="290" y="258"/>
                </a:lnTo>
                <a:lnTo>
                  <a:pt x="230" y="310"/>
                </a:lnTo>
                <a:lnTo>
                  <a:pt x="178" y="364"/>
                </a:lnTo>
                <a:lnTo>
                  <a:pt x="136" y="422"/>
                </a:lnTo>
                <a:lnTo>
                  <a:pt x="100" y="480"/>
                </a:lnTo>
                <a:lnTo>
                  <a:pt x="72" y="536"/>
                </a:lnTo>
                <a:lnTo>
                  <a:pt x="48" y="590"/>
                </a:lnTo>
                <a:lnTo>
                  <a:pt x="30" y="640"/>
                </a:lnTo>
                <a:lnTo>
                  <a:pt x="18" y="684"/>
                </a:lnTo>
                <a:lnTo>
                  <a:pt x="8" y="722"/>
                </a:lnTo>
                <a:lnTo>
                  <a:pt x="4" y="750"/>
                </a:lnTo>
                <a:lnTo>
                  <a:pt x="0" y="768"/>
                </a:lnTo>
                <a:lnTo>
                  <a:pt x="0" y="774"/>
                </a:lnTo>
              </a:path>
            </a:pathLst>
          </a:custGeom>
          <a:gradFill rotWithShape="1">
            <a:gsLst>
              <a:gs pos="0">
                <a:srgbClr val="009999">
                  <a:gamma/>
                  <a:tint val="90980"/>
                  <a:invGamma/>
                  <a:alpha val="32001"/>
                </a:srgbClr>
              </a:gs>
              <a:gs pos="100000">
                <a:srgbClr val="009999"/>
              </a:gs>
            </a:gsLst>
            <a:lin ang="0" scaled="1"/>
          </a:gra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642910" y="5143512"/>
            <a:ext cx="8072493" cy="1136640"/>
          </a:xfrm>
          <a:prstGeom prst="roundRect">
            <a:avLst>
              <a:gd name="adj" fmla="val 4690"/>
            </a:avLst>
          </a:prstGeom>
          <a:noFill/>
          <a:ln w="57150">
            <a:solidFill>
              <a:srgbClr val="009999"/>
            </a:solidFill>
            <a:round/>
            <a:headEnd/>
            <a:tailEnd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" name="29 Rectángulo"/>
          <p:cNvSpPr/>
          <p:nvPr/>
        </p:nvSpPr>
        <p:spPr>
          <a:xfrm>
            <a:off x="928662" y="5286388"/>
            <a:ext cx="7429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TODO ELLO DEBE CONCRETARSE EN EL </a:t>
            </a:r>
            <a:r>
              <a:rPr lang="es-ES" sz="2400" b="1" dirty="0" smtClean="0">
                <a:solidFill>
                  <a:schemeClr val="accent2">
                    <a:lumMod val="50000"/>
                  </a:schemeClr>
                </a:solidFill>
                <a:latin typeface="Agency FB" pitchFamily="34" charset="0"/>
                <a:ea typeface="Times New Roman" pitchFamily="18" charset="0"/>
                <a:cs typeface="Arial" pitchFamily="34" charset="0"/>
              </a:rPr>
              <a:t>PLAN DE TRABAJO ANUAL DEL PROFESOR UNIVERSITARI</a:t>
            </a:r>
            <a:r>
              <a:rPr lang="es-ES" sz="2400" dirty="0" smtClean="0">
                <a:latin typeface="Agency FB" pitchFamily="34" charset="0"/>
                <a:ea typeface="Times New Roman" pitchFamily="18" charset="0"/>
                <a:cs typeface="Arial" pitchFamily="34" charset="0"/>
              </a:rPr>
              <a:t>O QUE INCLUYE LOS SIGUIENTES ELEMENTOS:</a:t>
            </a:r>
            <a:endParaRPr lang="es-ES" sz="900" b="1" dirty="0" smtClean="0">
              <a:latin typeface="Agency FB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164</TotalTime>
  <Words>829</Words>
  <Application>Microsoft Office PowerPoint</Application>
  <PresentationFormat>Presentación en pantalla (4:3)</PresentationFormat>
  <Paragraphs>64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Agency FB</vt:lpstr>
      <vt:lpstr>Arial</vt:lpstr>
      <vt:lpstr>Calibri</vt:lpstr>
      <vt:lpstr>Franklin Gothic Book</vt:lpstr>
      <vt:lpstr>Perpetua</vt:lpstr>
      <vt:lpstr>Tahoma</vt:lpstr>
      <vt:lpstr>Times New Roman</vt:lpstr>
      <vt:lpstr>Wingdings 2</vt:lpstr>
      <vt:lpstr>Equidad</vt:lpstr>
      <vt:lpstr>POSTERS DIGITAL</vt:lpstr>
      <vt:lpstr>BASES LEGALES</vt:lpstr>
      <vt:lpstr>Presentación de PowerPoint</vt:lpstr>
      <vt:lpstr>DESARROLLO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MODELO OFICIAL</vt:lpstr>
      <vt:lpstr>ALGUNAS EXPERIENCIAS NEGATIVAS</vt:lpstr>
      <vt:lpstr>ALGUNAS EXPERIENCIAS NEGATIVAS</vt:lpstr>
      <vt:lpstr>!!!  OPINIONES  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POSTERS DIGITAL</dc:title>
  <dc:creator>Usuario de Windows</dc:creator>
  <cp:lastModifiedBy>Cuadro</cp:lastModifiedBy>
  <cp:revision>35</cp:revision>
  <dcterms:created xsi:type="dcterms:W3CDTF">2022-04-20T21:04:32Z</dcterms:created>
  <dcterms:modified xsi:type="dcterms:W3CDTF">2022-06-20T08:43:34Z</dcterms:modified>
</cp:coreProperties>
</file>