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74" r:id="rId2"/>
    <p:sldId id="273" r:id="rId3"/>
    <p:sldId id="256" r:id="rId4"/>
    <p:sldId id="262" r:id="rId5"/>
    <p:sldId id="263" r:id="rId6"/>
    <p:sldId id="260" r:id="rId7"/>
    <p:sldId id="259" r:id="rId8"/>
    <p:sldId id="264" r:id="rId9"/>
    <p:sldId id="265" r:id="rId10"/>
    <p:sldId id="266" r:id="rId11"/>
    <p:sldId id="270" r:id="rId12"/>
    <p:sldId id="267" r:id="rId13"/>
    <p:sldId id="271" r:id="rId14"/>
    <p:sldId id="279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57" autoAdjust="0"/>
    <p:restoredTop sz="94660"/>
  </p:normalViewPr>
  <p:slideViewPr>
    <p:cSldViewPr snapToGrid="0">
      <p:cViewPr>
        <p:scale>
          <a:sx n="45" d="100"/>
          <a:sy n="45" d="100"/>
        </p:scale>
        <p:origin x="42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B4CA-CA3D-4604-B063-D199E62B4B7E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F79A6D6-C736-4460-9C0A-31144186A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53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B4CA-CA3D-4604-B063-D199E62B4B7E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79A6D6-C736-4460-9C0A-31144186A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83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B4CA-CA3D-4604-B063-D199E62B4B7E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79A6D6-C736-4460-9C0A-31144186A3D8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9971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B4CA-CA3D-4604-B063-D199E62B4B7E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79A6D6-C736-4460-9C0A-31144186A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013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B4CA-CA3D-4604-B063-D199E62B4B7E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79A6D6-C736-4460-9C0A-31144186A3D8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9688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B4CA-CA3D-4604-B063-D199E62B4B7E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79A6D6-C736-4460-9C0A-31144186A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451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B4CA-CA3D-4604-B063-D199E62B4B7E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A6D6-C736-4460-9C0A-31144186A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8236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B4CA-CA3D-4604-B063-D199E62B4B7E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A6D6-C736-4460-9C0A-31144186A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538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B4CA-CA3D-4604-B063-D199E62B4B7E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A6D6-C736-4460-9C0A-31144186A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9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B4CA-CA3D-4604-B063-D199E62B4B7E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79A6D6-C736-4460-9C0A-31144186A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73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B4CA-CA3D-4604-B063-D199E62B4B7E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79A6D6-C736-4460-9C0A-31144186A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0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B4CA-CA3D-4604-B063-D199E62B4B7E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79A6D6-C736-4460-9C0A-31144186A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22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B4CA-CA3D-4604-B063-D199E62B4B7E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A6D6-C736-4460-9C0A-31144186A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72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B4CA-CA3D-4604-B063-D199E62B4B7E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A6D6-C736-4460-9C0A-31144186A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83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B4CA-CA3D-4604-B063-D199E62B4B7E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A6D6-C736-4460-9C0A-31144186A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37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B4CA-CA3D-4604-B063-D199E62B4B7E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79A6D6-C736-4460-9C0A-31144186A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987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DB4CA-CA3D-4604-B063-D199E62B4B7E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F79A6D6-C736-4460-9C0A-31144186A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93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ecured.cu/Escuela_Normal_para_Maestros_de_Oriente" TargetMode="External"/><Relationship Id="rId7" Type="http://schemas.openxmlformats.org/officeDocument/2006/relationships/hyperlink" Target="https://www.ecured.cu/1956" TargetMode="External"/><Relationship Id="rId2" Type="http://schemas.openxmlformats.org/officeDocument/2006/relationships/hyperlink" Target="https://www.ecured.cu/Pepito_Tey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cured.cu/Levantamiento_del_30_de_noviembre" TargetMode="External"/><Relationship Id="rId5" Type="http://schemas.openxmlformats.org/officeDocument/2006/relationships/hyperlink" Target="https://www.ecured.cu/Movimiento_26_de_Julio" TargetMode="External"/><Relationship Id="rId4" Type="http://schemas.openxmlformats.org/officeDocument/2006/relationships/hyperlink" Target="https://www.ecured.cu/Santiago_de_Cub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ured.cu/Cuba" TargetMode="External"/><Relationship Id="rId2" Type="http://schemas.openxmlformats.org/officeDocument/2006/relationships/hyperlink" Target="https://www.ecured.cu/Consejo_de_Estado_de_la_Rep%C3%BAblica_de_Cub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ured.cu/MINED" TargetMode="External"/><Relationship Id="rId2" Type="http://schemas.openxmlformats.org/officeDocument/2006/relationships/hyperlink" Target="https://www.ecured.cu/M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cured.cu/Educaci%C3%B3n_Superio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ured.cu/Condecoraciones_de_Cuba" TargetMode="External"/><Relationship Id="rId2" Type="http://schemas.openxmlformats.org/officeDocument/2006/relationships/hyperlink" Target="https://www.ecured.cu/Asamblea_Nacional_del_Poder_Popular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s://www.ecured.cu/Consejo_de_Estado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ured.cu/Levantamiento_del_30_de_noviembre" TargetMode="External"/><Relationship Id="rId3" Type="http://schemas.openxmlformats.org/officeDocument/2006/relationships/hyperlink" Target="https://www.ecured.cu/Ministerio_de_Educaci%C3%B3n" TargetMode="External"/><Relationship Id="rId7" Type="http://schemas.openxmlformats.org/officeDocument/2006/relationships/hyperlink" Target="https://www.ecured.cu/Movimiento_26_de_Julio" TargetMode="External"/><Relationship Id="rId2" Type="http://schemas.openxmlformats.org/officeDocument/2006/relationships/hyperlink" Target="https://www.ecured.cu/Cub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cured.cu/Santiago_de_Cuba" TargetMode="External"/><Relationship Id="rId5" Type="http://schemas.openxmlformats.org/officeDocument/2006/relationships/hyperlink" Target="https://www.ecured.cu/Escuela_Normal_para_Maestros_de_Oriente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www.ecured.cu/Pepito_Tey" TargetMode="External"/><Relationship Id="rId9" Type="http://schemas.openxmlformats.org/officeDocument/2006/relationships/hyperlink" Target="https://www.ecured.cu/1956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55335" y="635515"/>
            <a:ext cx="8229600" cy="30469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5400" b="1" dirty="0">
                <a:solidFill>
                  <a:srgbClr val="C00000"/>
                </a:solidFill>
                <a:latin typeface="Lucida Bright" panose="02040603070505020404" pitchFamily="18" charset="0"/>
                <a:ea typeface="Adobe Myungjo Std M"/>
                <a:cs typeface="Lucida Bright" panose="02040603070505020404" pitchFamily="18" charset="0"/>
              </a:rPr>
              <a:t>LA UCMH </a:t>
            </a:r>
          </a:p>
          <a:p>
            <a:pPr algn="ctr">
              <a:defRPr/>
            </a:pPr>
            <a:r>
              <a:rPr lang="es-ES" sz="5400" b="1" dirty="0">
                <a:solidFill>
                  <a:srgbClr val="C00000"/>
                </a:solidFill>
                <a:latin typeface="Lucida Bright" panose="02040603070505020404" pitchFamily="18" charset="0"/>
                <a:ea typeface="Adobe Myungjo Std M"/>
                <a:cs typeface="Lucida Bright" panose="02040603070505020404" pitchFamily="18" charset="0"/>
              </a:rPr>
              <a:t>Y LA FCM ME </a:t>
            </a:r>
          </a:p>
          <a:p>
            <a:pPr algn="ctr">
              <a:defRPr/>
            </a:pPr>
            <a:r>
              <a:rPr lang="es-ES" sz="5400" b="1" dirty="0">
                <a:solidFill>
                  <a:srgbClr val="C00000"/>
                </a:solidFill>
                <a:latin typeface="Lucida Bright" panose="02040603070505020404" pitchFamily="18" charset="0"/>
                <a:ea typeface="Adobe Myungjo Std M"/>
                <a:cs typeface="Lucida Bright" panose="02040603070505020404" pitchFamily="18" charset="0"/>
              </a:rPr>
              <a:t>POR LA EXCELENCIA</a:t>
            </a:r>
            <a:endParaRPr lang="es-ES" sz="2000" b="1" dirty="0">
              <a:solidFill>
                <a:srgbClr val="C00000"/>
              </a:solidFill>
              <a:latin typeface="Lucida Bright" panose="02040603070505020404" pitchFamily="18" charset="0"/>
              <a:ea typeface="Adobe Myungjo Std M"/>
              <a:cs typeface="Lucida Bright" panose="02040603070505020404" pitchFamily="18" charset="0"/>
            </a:endParaRPr>
          </a:p>
          <a:p>
            <a:pPr algn="ctr">
              <a:defRPr/>
            </a:pPr>
            <a:r>
              <a:rPr lang="es-ES" sz="1200" dirty="0">
                <a:latin typeface="Lucida Bright" panose="02040603070505020404" pitchFamily="18" charset="0"/>
                <a:ea typeface="Calibri" panose="020F0502020204030204" pitchFamily="34" charset="0"/>
                <a:cs typeface="Lucida Bright" panose="02040603070505020404" pitchFamily="18" charset="0"/>
              </a:rPr>
              <a:t>e </a:t>
            </a:r>
            <a:endParaRPr lang="es-ES" sz="1100" dirty="0"/>
          </a:p>
          <a:p>
            <a:pPr>
              <a:defRPr/>
            </a:pPr>
            <a:endParaRPr lang="es-ES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45" y="3437467"/>
            <a:ext cx="2752090" cy="1647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80533" y="5498109"/>
            <a:ext cx="10820400" cy="715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latin typeface="Agency FB" panose="020B0503020202020204" pitchFamily="34" charset="0"/>
              </a:rPr>
              <a:t>Seminario metodológico sobre el proceso de condecoraciones y títulos honoríficos.</a:t>
            </a:r>
            <a:endParaRPr lang="es-ES" sz="2800" b="1" dirty="0">
              <a:latin typeface="Agency FB" panose="020B0503020202020204" pitchFamily="34" charset="0"/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7416800" y="6213740"/>
            <a:ext cx="4571581" cy="437718"/>
          </a:xfr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000" b="1" dirty="0" smtClean="0">
                <a:latin typeface="Agency FB" panose="020B0503020202020204" pitchFamily="34" charset="0"/>
              </a:rPr>
              <a:t>DEPARTAMENTO DE CUADROS DE LA FCM ME.</a:t>
            </a:r>
            <a:endParaRPr lang="en-US" sz="1200" b="1" dirty="0" smtClean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5733" y="334225"/>
            <a:ext cx="7907371" cy="834176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ES" b="1" dirty="0" smtClean="0">
                <a:latin typeface="Agency FB" panose="020B0503020202020204" pitchFamily="34" charset="0"/>
              </a:rPr>
              <a:t>Antecedentes de “Orden Frank País”</a:t>
            </a:r>
            <a:endParaRPr lang="es-ES" b="1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1456385" y="1493950"/>
            <a:ext cx="5923111" cy="4548076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200" b="1" dirty="0" smtClean="0">
                <a:latin typeface="Agency FB" panose="020B0503020202020204" pitchFamily="34" charset="0"/>
              </a:rPr>
              <a:t>Orden Frank País</a:t>
            </a:r>
            <a:r>
              <a:rPr lang="es-ES" sz="2200" dirty="0" smtClean="0">
                <a:latin typeface="Agency FB" panose="020B0503020202020204" pitchFamily="34" charset="0"/>
              </a:rPr>
              <a:t> se otorga a ciudadanos cubanos y extranjeros, en reconocimiento a méritos extraordinarios adquiridos en la educación, o que hayan contribuido de manera relevante y abnegada a la formación integral y educacional de los ciudadanos, o que hayan hecho aportes valiosos al desarrollo de la educación. Se otorga a personas que estén vinculas a la educación por </a:t>
            </a:r>
            <a:r>
              <a:rPr lang="es-ES" sz="2200" b="1" dirty="0" smtClean="0">
                <a:latin typeface="Agency FB" panose="020B0503020202020204" pitchFamily="34" charset="0"/>
              </a:rPr>
              <a:t>más de 25 </a:t>
            </a:r>
            <a:r>
              <a:rPr lang="es-ES" sz="2200" dirty="0" smtClean="0">
                <a:latin typeface="Agency FB" panose="020B0503020202020204" pitchFamily="34" charset="0"/>
              </a:rPr>
              <a:t>años. Toma el nombre de </a:t>
            </a:r>
            <a:r>
              <a:rPr lang="es-ES" sz="2200" dirty="0" smtClean="0">
                <a:latin typeface="Agency FB" panose="020B0503020202020204" pitchFamily="34" charset="0"/>
                <a:hlinkClick r:id="rId2" tooltip="Pepito Tey"/>
              </a:rPr>
              <a:t>Pepito Tey</a:t>
            </a:r>
            <a:r>
              <a:rPr lang="es-ES" sz="2200" dirty="0" smtClean="0">
                <a:latin typeface="Agency FB" panose="020B0503020202020204" pitchFamily="34" charset="0"/>
              </a:rPr>
              <a:t>, joven revolucionario cubano, alumno de la </a:t>
            </a:r>
            <a:r>
              <a:rPr lang="es-ES" sz="2200" dirty="0" smtClean="0">
                <a:latin typeface="Agency FB" panose="020B0503020202020204" pitchFamily="34" charset="0"/>
                <a:hlinkClick r:id="rId3" tooltip="Escuela Normal para Maestros de Oriente"/>
              </a:rPr>
              <a:t>Escuela Normal para maestros</a:t>
            </a:r>
            <a:r>
              <a:rPr lang="es-ES" sz="2200" dirty="0" smtClean="0">
                <a:latin typeface="Agency FB" panose="020B0503020202020204" pitchFamily="34" charset="0"/>
              </a:rPr>
              <a:t> de </a:t>
            </a:r>
            <a:r>
              <a:rPr lang="es-ES" sz="2200" dirty="0" smtClean="0">
                <a:latin typeface="Agency FB" panose="020B0503020202020204" pitchFamily="34" charset="0"/>
                <a:hlinkClick r:id="rId4" tooltip="Santiago de Cuba"/>
              </a:rPr>
              <a:t>Santiago de Cuba</a:t>
            </a:r>
            <a:r>
              <a:rPr lang="es-ES" sz="2200" dirty="0" smtClean="0">
                <a:latin typeface="Agency FB" panose="020B0503020202020204" pitchFamily="34" charset="0"/>
              </a:rPr>
              <a:t>, que consagró su vida a la lucha por la patria. Integró el </a:t>
            </a:r>
            <a:r>
              <a:rPr lang="es-ES" sz="2200" dirty="0" smtClean="0">
                <a:latin typeface="Agency FB" panose="020B0503020202020204" pitchFamily="34" charset="0"/>
                <a:hlinkClick r:id="rId5" tooltip="Movimiento 26 de Julio"/>
              </a:rPr>
              <a:t>Movimiento 26 de Julio</a:t>
            </a:r>
            <a:r>
              <a:rPr lang="es-ES" sz="2200" dirty="0" smtClean="0">
                <a:latin typeface="Agency FB" panose="020B0503020202020204" pitchFamily="34" charset="0"/>
              </a:rPr>
              <a:t> y cayó combatiendo en el </a:t>
            </a:r>
            <a:r>
              <a:rPr lang="es-ES" sz="2200" dirty="0" smtClean="0">
                <a:latin typeface="Agency FB" panose="020B0503020202020204" pitchFamily="34" charset="0"/>
                <a:hlinkClick r:id="rId6" tooltip="Levantamiento del 30 de noviembre"/>
              </a:rPr>
              <a:t>Levantamiento del 30 de noviembre</a:t>
            </a:r>
            <a:r>
              <a:rPr lang="es-ES" sz="2200" dirty="0" smtClean="0">
                <a:latin typeface="Agency FB" panose="020B0503020202020204" pitchFamily="34" charset="0"/>
              </a:rPr>
              <a:t> de </a:t>
            </a:r>
            <a:r>
              <a:rPr lang="es-ES" sz="2200" dirty="0" smtClean="0">
                <a:latin typeface="Agency FB" panose="020B0503020202020204" pitchFamily="34" charset="0"/>
                <a:hlinkClick r:id="rId7" tooltip="1956"/>
              </a:rPr>
              <a:t>1956</a:t>
            </a:r>
            <a:r>
              <a:rPr lang="es-ES" sz="2200" dirty="0" smtClean="0">
                <a:latin typeface="Agency FB" panose="020B0503020202020204" pitchFamily="34" charset="0"/>
              </a:rPr>
              <a:t>. </a:t>
            </a:r>
            <a:endParaRPr lang="es-ES" sz="2200" dirty="0">
              <a:latin typeface="Agency FB" panose="020B05030202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8428727" y="1493950"/>
            <a:ext cx="3000777" cy="4548075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Título 1"/>
          <p:cNvSpPr txBox="1">
            <a:spLocks/>
          </p:cNvSpPr>
          <p:nvPr/>
        </p:nvSpPr>
        <p:spPr>
          <a:xfrm>
            <a:off x="1339403" y="5989175"/>
            <a:ext cx="9159264" cy="71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 smtClean="0">
                <a:latin typeface="Agency FB" panose="020B0503020202020204" pitchFamily="34" charset="0"/>
              </a:rPr>
              <a:t>Se confiere en dos grados, o sea de Primer Grado y de Segundo Grado, en atención a los méritos que se reconozcan. </a:t>
            </a:r>
            <a:endParaRPr lang="es-ES" sz="1600" b="1" dirty="0">
              <a:latin typeface="Agency FB" panose="020B0503020202020204" pitchFamily="34" charset="0"/>
            </a:endParaRPr>
          </a:p>
        </p:txBody>
      </p:sp>
      <p:sp>
        <p:nvSpPr>
          <p:cNvPr id="6" name="Flecha abajo 5"/>
          <p:cNvSpPr/>
          <p:nvPr/>
        </p:nvSpPr>
        <p:spPr>
          <a:xfrm rot="16200000">
            <a:off x="5861463" y="3245285"/>
            <a:ext cx="4085296" cy="667006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1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7745" y="368090"/>
            <a:ext cx="7731974" cy="800309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ES" b="1" dirty="0" smtClean="0">
                <a:latin typeface="Agency FB" panose="020B0503020202020204" pitchFamily="34" charset="0"/>
              </a:rPr>
              <a:t>Antecedentes de “Orden Frank País”</a:t>
            </a:r>
            <a:endParaRPr lang="es-ES" b="1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1456385" y="1493950"/>
            <a:ext cx="5969244" cy="490685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b="1" dirty="0">
                <a:latin typeface="Agency FB" panose="020B0503020202020204" pitchFamily="34" charset="0"/>
              </a:rPr>
              <a:t>Orden Carlos J. Finlay.</a:t>
            </a:r>
            <a:r>
              <a:rPr lang="es-ES" sz="2400" dirty="0">
                <a:latin typeface="Agency FB" panose="020B0503020202020204" pitchFamily="34" charset="0"/>
              </a:rPr>
              <a:t> Orden que concede el </a:t>
            </a:r>
            <a:r>
              <a:rPr lang="es-ES" sz="2400" dirty="0">
                <a:latin typeface="Agency FB" panose="020B0503020202020204" pitchFamily="34" charset="0"/>
                <a:hlinkClick r:id="rId2" tooltip="Consejo de Estado de la República de Cuba"/>
              </a:rPr>
              <a:t>Consejo de Estado de la República de Cuba</a:t>
            </a:r>
            <a:r>
              <a:rPr lang="es-ES" sz="2400" dirty="0">
                <a:latin typeface="Agency FB" panose="020B0503020202020204" pitchFamily="34" charset="0"/>
              </a:rPr>
              <a:t> a personalidades nacionales y extranjeras, así como a colectivos científicos por sus méritos y aportes al desarrollo socio económico de </a:t>
            </a:r>
            <a:r>
              <a:rPr lang="es-ES" sz="2400" dirty="0">
                <a:latin typeface="Agency FB" panose="020B0503020202020204" pitchFamily="34" charset="0"/>
                <a:hlinkClick r:id="rId3" tooltip="Cuba"/>
              </a:rPr>
              <a:t>Cuba</a:t>
            </a:r>
            <a:r>
              <a:rPr lang="es-ES" sz="2400" dirty="0">
                <a:latin typeface="Agency FB" panose="020B0503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s-ES" sz="2400" dirty="0">
                <a:latin typeface="Agency FB" panose="020B0503020202020204" pitchFamily="34" charset="0"/>
              </a:rPr>
              <a:t>Además se concede a ciudadanos cubanos y extranjeros en reconocimiento a extraordinarios méritos por valiosos aportes al desarrollo de las ciencias naturales o sociales, a actividades científicas o de investigación que hayan contribuido de forma excepcional al progreso de las ciencias y en beneficio de la humanidad, y en especial, a la preservación y mejoramiento de la salud y bienestar del pueblo. </a:t>
            </a:r>
            <a:r>
              <a:rPr lang="es-ES" sz="2400" dirty="0" smtClean="0">
                <a:latin typeface="Agency FB" panose="020B0503020202020204" pitchFamily="34" charset="0"/>
              </a:rPr>
              <a:t> </a:t>
            </a:r>
            <a:endParaRPr lang="es-ES" sz="2400" dirty="0">
              <a:latin typeface="Agency FB" panose="020B0503020202020204" pitchFamily="34" charset="0"/>
            </a:endParaRPr>
          </a:p>
        </p:txBody>
      </p:sp>
      <p:sp>
        <p:nvSpPr>
          <p:cNvPr id="6" name="Flecha abajo 5"/>
          <p:cNvSpPr/>
          <p:nvPr/>
        </p:nvSpPr>
        <p:spPr>
          <a:xfrm rot="16200000">
            <a:off x="5919675" y="3245285"/>
            <a:ext cx="4085296" cy="667006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018" y="1493950"/>
            <a:ext cx="3301402" cy="45480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42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9104" y="365126"/>
            <a:ext cx="7817476" cy="650874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Agency FB" panose="020B0503020202020204" pitchFamily="34" charset="0"/>
              </a:rPr>
              <a:t>REQUISITOS </a:t>
            </a:r>
            <a:r>
              <a:rPr lang="es-ES" b="1" dirty="0" smtClean="0">
                <a:latin typeface="Agency FB" panose="020B0503020202020204" pitchFamily="34" charset="0"/>
              </a:rPr>
              <a:t>PARA SU OTORGAMIENTO</a:t>
            </a:r>
            <a:br>
              <a:rPr lang="es-ES" b="1" dirty="0" smtClean="0">
                <a:latin typeface="Agency FB" panose="020B0503020202020204" pitchFamily="34" charset="0"/>
              </a:rPr>
            </a:br>
            <a:endParaRPr lang="es-ES" dirty="0">
              <a:latin typeface="Agency FB" panose="020B0503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0862" y="1660419"/>
            <a:ext cx="10515600" cy="5121857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es-ES" sz="2800" b="1" dirty="0" smtClean="0">
                <a:latin typeface="Agency FB" panose="020B0503020202020204" pitchFamily="34" charset="0"/>
              </a:rPr>
              <a:t>A los trabajadores de la educación por</a:t>
            </a:r>
            <a:r>
              <a:rPr lang="es-ES" sz="2800" dirty="0" smtClean="0">
                <a:latin typeface="Agency FB" panose="020B0503020202020204" pitchFamily="34" charset="0"/>
              </a:rPr>
              <a:t>: </a:t>
            </a:r>
          </a:p>
          <a:p>
            <a:pPr lvl="1" algn="just"/>
            <a:r>
              <a:rPr lang="es-ES" sz="2400" dirty="0" smtClean="0">
                <a:latin typeface="Agency FB" panose="020B0503020202020204" pitchFamily="34" charset="0"/>
              </a:rPr>
              <a:t>Haber contribuido significativamente a la organización científica y al desarrollo del Sistema Educacional.</a:t>
            </a:r>
          </a:p>
          <a:p>
            <a:pPr lvl="1" algn="just"/>
            <a:r>
              <a:rPr lang="es-ES" sz="2400" dirty="0" smtClean="0">
                <a:latin typeface="Agency FB" panose="020B0503020202020204" pitchFamily="34" charset="0"/>
              </a:rPr>
              <a:t>Haber hecho aportes relevantes en la elaboración de libros de textos, publicaciones u otros materiales de importancia sobresaliente.</a:t>
            </a:r>
          </a:p>
          <a:p>
            <a:pPr lvl="1" algn="just"/>
            <a:r>
              <a:rPr lang="es-ES" sz="2400" dirty="0" smtClean="0">
                <a:latin typeface="Agency FB" panose="020B0503020202020204" pitchFamily="34" charset="0"/>
              </a:rPr>
              <a:t>Haber realizado un trabajo cotidiano que sobresalga por su dedicación abnegada.</a:t>
            </a:r>
          </a:p>
          <a:p>
            <a:pPr lvl="1" algn="just"/>
            <a:r>
              <a:rPr lang="es-ES" sz="2400" dirty="0" smtClean="0">
                <a:latin typeface="Agency FB" panose="020B0503020202020204" pitchFamily="34" charset="0"/>
              </a:rPr>
              <a:t>Haber realizado un acto heroico de salvar vidas o bienes en el ejercicio de su función educadora.</a:t>
            </a:r>
          </a:p>
          <a:p>
            <a:pPr algn="just"/>
            <a:r>
              <a:rPr lang="es-ES" sz="2800" b="1" dirty="0" smtClean="0">
                <a:latin typeface="Agency FB" panose="020B0503020202020204" pitchFamily="34" charset="0"/>
              </a:rPr>
              <a:t>A otros trabajadores </a:t>
            </a:r>
            <a:r>
              <a:rPr lang="es-ES" sz="2800" dirty="0" smtClean="0">
                <a:latin typeface="Agency FB" panose="020B0503020202020204" pitchFamily="34" charset="0"/>
              </a:rPr>
              <a:t>que hayan realizado un aporte valioso o acumulan méritos verdaderamente extraordinarios que incidan en la educación, aún cuando no se hallen vinculados a los organismos educacionales.</a:t>
            </a:r>
          </a:p>
          <a:p>
            <a:pPr algn="just"/>
            <a:r>
              <a:rPr lang="es-ES" sz="2800" b="1" dirty="0" smtClean="0">
                <a:latin typeface="Agency FB" panose="020B0503020202020204" pitchFamily="34" charset="0"/>
              </a:rPr>
              <a:t>A personalidades extranjeras </a:t>
            </a:r>
            <a:r>
              <a:rPr lang="es-ES" sz="2800" dirty="0" smtClean="0">
                <a:latin typeface="Agency FB" panose="020B0503020202020204" pitchFamily="34" charset="0"/>
              </a:rPr>
              <a:t>que por sus méritos relevantes, se han destacado en la educación o que </a:t>
            </a:r>
            <a:r>
              <a:rPr lang="es-ES" sz="2800" dirty="0" smtClean="0">
                <a:latin typeface="Agency FB" panose="020B0503020202020204" pitchFamily="34" charset="0"/>
              </a:rPr>
              <a:t>hubieran </a:t>
            </a:r>
            <a:r>
              <a:rPr lang="es-ES" sz="2800" dirty="0" smtClean="0">
                <a:latin typeface="Agency FB" panose="020B0503020202020204" pitchFamily="34" charset="0"/>
              </a:rPr>
              <a:t>dado su contribución valiosa al desarrollo de la educación.</a:t>
            </a:r>
          </a:p>
          <a:p>
            <a:pPr algn="just"/>
            <a:r>
              <a:rPr lang="es-ES" sz="2800" b="1" dirty="0" smtClean="0">
                <a:latin typeface="Agency FB" panose="020B0503020202020204" pitchFamily="34" charset="0"/>
              </a:rPr>
              <a:t>A organismos</a:t>
            </a:r>
            <a:r>
              <a:rPr lang="es-ES" sz="2800" dirty="0" smtClean="0">
                <a:latin typeface="Agency FB" panose="020B0503020202020204" pitchFamily="34" charset="0"/>
              </a:rPr>
              <a:t>, organizaciones sociales o de masas u otras instituciones nacionales o extranjeras que se hayan destacado por su trabajo a favor de la educación.</a:t>
            </a:r>
          </a:p>
          <a:p>
            <a:endParaRPr lang="es-ES" dirty="0"/>
          </a:p>
        </p:txBody>
      </p:sp>
      <p:sp>
        <p:nvSpPr>
          <p:cNvPr id="4" name="Flecha abajo 3"/>
          <p:cNvSpPr/>
          <p:nvPr/>
        </p:nvSpPr>
        <p:spPr>
          <a:xfrm>
            <a:off x="2009104" y="1117599"/>
            <a:ext cx="7830356" cy="44122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4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9104" y="365126"/>
            <a:ext cx="7817476" cy="600074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Agency FB" panose="020B0503020202020204" pitchFamily="34" charset="0"/>
              </a:rPr>
              <a:t>REQUISITOS </a:t>
            </a:r>
            <a:r>
              <a:rPr lang="es-ES" b="1" dirty="0" smtClean="0">
                <a:latin typeface="Agency FB" panose="020B0503020202020204" pitchFamily="34" charset="0"/>
              </a:rPr>
              <a:t>PARA SU OTORGAMIENTO</a:t>
            </a:r>
            <a:br>
              <a:rPr lang="es-ES" b="1" dirty="0" smtClean="0">
                <a:latin typeface="Agency FB" panose="020B0503020202020204" pitchFamily="34" charset="0"/>
              </a:rPr>
            </a:br>
            <a:endParaRPr lang="es-ES" dirty="0">
              <a:latin typeface="Agency FB" panose="020B0503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398" y="1685109"/>
            <a:ext cx="10693401" cy="5097167"/>
          </a:xfrm>
          <a:ln w="1905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sz="3400" dirty="0" smtClean="0">
                <a:latin typeface="Agency FB" panose="020B0503020202020204" pitchFamily="34" charset="0"/>
              </a:rPr>
              <a:t>También </a:t>
            </a:r>
            <a:r>
              <a:rPr lang="es-ES" sz="3400" dirty="0">
                <a:latin typeface="Agency FB" panose="020B0503020202020204" pitchFamily="34" charset="0"/>
              </a:rPr>
              <a:t>se otorga a instituciones y a colectivos de trabajadores cubanos y extranjeros por análogos motivos. </a:t>
            </a:r>
          </a:p>
          <a:p>
            <a:pPr marL="0" indent="0">
              <a:buNone/>
            </a:pPr>
            <a:r>
              <a:rPr lang="es-ES" sz="3400" dirty="0">
                <a:latin typeface="Agency FB" panose="020B0503020202020204" pitchFamily="34" charset="0"/>
              </a:rPr>
              <a:t>Para cada propuesto deberán consignarse los siguientes datos: </a:t>
            </a:r>
          </a:p>
          <a:p>
            <a:r>
              <a:rPr lang="es-ES" sz="3400" dirty="0">
                <a:latin typeface="Agency FB" panose="020B0503020202020204" pitchFamily="34" charset="0"/>
              </a:rPr>
              <a:t>Grado Científico, si lo posee en algún de los dos niveles establecidos.</a:t>
            </a:r>
          </a:p>
          <a:p>
            <a:r>
              <a:rPr lang="es-ES" sz="3400" dirty="0">
                <a:latin typeface="Agency FB" panose="020B0503020202020204" pitchFamily="34" charset="0"/>
              </a:rPr>
              <a:t>Categoría Científica y Docente, según se posean por persona propuesta. Se significara la condición de Profesor Adjunto, de ocupar cargo de investigador o dirigente científico.</a:t>
            </a:r>
          </a:p>
          <a:p>
            <a:r>
              <a:rPr lang="es-ES" sz="3400" dirty="0">
                <a:latin typeface="Agency FB" panose="020B0503020202020204" pitchFamily="34" charset="0"/>
              </a:rPr>
              <a:t>Especialidad en la que se ha destacado en su trabajo científico.</a:t>
            </a:r>
          </a:p>
          <a:p>
            <a:r>
              <a:rPr lang="es-ES" sz="3400" dirty="0">
                <a:latin typeface="Agency FB" panose="020B0503020202020204" pitchFamily="34" charset="0"/>
              </a:rPr>
              <a:t>Resultados científicos principales y la contribución que representa y por quiénes han sido reconocidos.</a:t>
            </a:r>
          </a:p>
          <a:p>
            <a:r>
              <a:rPr lang="es-ES" sz="3400" dirty="0">
                <a:latin typeface="Agency FB" panose="020B0503020202020204" pitchFamily="34" charset="0"/>
              </a:rPr>
              <a:t>Publicaciones de libros y revistas, tanto nacionales e internacionales.</a:t>
            </a:r>
          </a:p>
          <a:p>
            <a:r>
              <a:rPr lang="es-ES" sz="3400" dirty="0">
                <a:latin typeface="Agency FB" panose="020B0503020202020204" pitchFamily="34" charset="0"/>
              </a:rPr>
              <a:t>Participación en eventos científicos nacionales e internacionales.</a:t>
            </a:r>
          </a:p>
          <a:p>
            <a:r>
              <a:rPr lang="es-ES" sz="3400" dirty="0">
                <a:latin typeface="Agency FB" panose="020B0503020202020204" pitchFamily="34" charset="0"/>
              </a:rPr>
              <a:t>Premios recibidos por la persona propuesta en los niveles de FORUM de Ciencia y Técnica y los premios internacionales que se ha hecho acreedora dicha persona.</a:t>
            </a:r>
          </a:p>
          <a:p>
            <a:r>
              <a:rPr lang="es-ES" sz="3400" dirty="0">
                <a:latin typeface="Agency FB" panose="020B0503020202020204" pitchFamily="34" charset="0"/>
              </a:rPr>
              <a:t>Participación en la formación de investigadores y otros profesionales.</a:t>
            </a:r>
          </a:p>
          <a:p>
            <a:r>
              <a:rPr lang="es-ES" sz="3400" dirty="0">
                <a:latin typeface="Agency FB" panose="020B0503020202020204" pitchFamily="34" charset="0"/>
              </a:rPr>
              <a:t>Puede ser otorgado con carácter póstumo. </a:t>
            </a:r>
          </a:p>
          <a:p>
            <a:r>
              <a:rPr lang="es-ES" sz="3400" dirty="0">
                <a:latin typeface="Agency FB" panose="020B0503020202020204" pitchFamily="34" charset="0"/>
              </a:rPr>
              <a:t>Se confecciona en metal con baño de oro. </a:t>
            </a:r>
          </a:p>
          <a:p>
            <a:endParaRPr lang="es-ES" dirty="0"/>
          </a:p>
        </p:txBody>
      </p:sp>
      <p:sp>
        <p:nvSpPr>
          <p:cNvPr id="4" name="Flecha abajo 3"/>
          <p:cNvSpPr/>
          <p:nvPr/>
        </p:nvSpPr>
        <p:spPr>
          <a:xfrm>
            <a:off x="2009104" y="1090896"/>
            <a:ext cx="7830356" cy="468517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8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444139">
            <a:off x="281123" y="-594486"/>
            <a:ext cx="9341292" cy="4556989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8800" b="1" dirty="0" smtClean="0">
                <a:solidFill>
                  <a:srgbClr val="FF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CONCLUSIONES</a:t>
            </a:r>
            <a:endParaRPr lang="es-ES" sz="8800" b="1" u="sng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44137" y="313266"/>
            <a:ext cx="9008535" cy="1058333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Agency FB" panose="020B0503020202020204" pitchFamily="34" charset="0"/>
              </a:rPr>
              <a:t>PROCEDIMIENTO  PARA PROPONER </a:t>
            </a:r>
            <a:r>
              <a:rPr lang="es-ES" b="1" dirty="0" smtClean="0">
                <a:latin typeface="Agency FB" panose="020B0503020202020204" pitchFamily="34" charset="0"/>
              </a:rPr>
              <a:t>PROFESORES</a:t>
            </a:r>
            <a:br>
              <a:rPr lang="es-ES" b="1" dirty="0" smtClean="0">
                <a:latin typeface="Agency FB" panose="020B0503020202020204" pitchFamily="34" charset="0"/>
              </a:rPr>
            </a:br>
            <a:r>
              <a:rPr lang="es-ES" b="1" dirty="0" smtClean="0">
                <a:latin typeface="Agency FB" panose="020B0503020202020204" pitchFamily="34" charset="0"/>
              </a:rPr>
              <a:t> </a:t>
            </a:r>
            <a:r>
              <a:rPr lang="es-ES" b="1" dirty="0">
                <a:latin typeface="Agency FB" panose="020B0503020202020204" pitchFamily="34" charset="0"/>
              </a:rPr>
              <a:t>PARA SER  </a:t>
            </a:r>
            <a:r>
              <a:rPr lang="es-ES" b="1" dirty="0" smtClean="0">
                <a:latin typeface="Agency FB" panose="020B0503020202020204" pitchFamily="34" charset="0"/>
              </a:rPr>
              <a:t>CONDECORADOS  EN LA FACULTAD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744137" y="2175934"/>
            <a:ext cx="9455574" cy="38862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S" sz="2800" dirty="0">
                <a:latin typeface="Agency FB" panose="020B0503020202020204" pitchFamily="34" charset="0"/>
              </a:rPr>
              <a:t>Las  propuestas </a:t>
            </a:r>
            <a:r>
              <a:rPr lang="es-ES" sz="2800" dirty="0" smtClean="0">
                <a:latin typeface="Agency FB" panose="020B0503020202020204" pitchFamily="34" charset="0"/>
              </a:rPr>
              <a:t>aprobadas se </a:t>
            </a:r>
            <a:r>
              <a:rPr lang="es-ES" sz="2800" dirty="0">
                <a:latin typeface="Agency FB" panose="020B0503020202020204" pitchFamily="34" charset="0"/>
              </a:rPr>
              <a:t>resumen por el Departamento </a:t>
            </a:r>
            <a:r>
              <a:rPr lang="es-ES" sz="2800" dirty="0" smtClean="0">
                <a:latin typeface="Agency FB" panose="020B0503020202020204" pitchFamily="34" charset="0"/>
              </a:rPr>
              <a:t>de Cuadros </a:t>
            </a:r>
            <a:r>
              <a:rPr lang="es-ES" sz="2800" dirty="0">
                <a:latin typeface="Agency FB" panose="020B0503020202020204" pitchFamily="34" charset="0"/>
              </a:rPr>
              <a:t>y se elevan  a la Dirección </a:t>
            </a:r>
            <a:r>
              <a:rPr lang="es-ES" sz="2800" dirty="0" smtClean="0">
                <a:latin typeface="Agency FB" panose="020B0503020202020204" pitchFamily="34" charset="0"/>
              </a:rPr>
              <a:t> </a:t>
            </a:r>
            <a:r>
              <a:rPr lang="es-ES" sz="2800" dirty="0">
                <a:latin typeface="Agency FB" panose="020B0503020202020204" pitchFamily="34" charset="0"/>
              </a:rPr>
              <a:t>de Cuadros de la Universidad.</a:t>
            </a:r>
          </a:p>
          <a:p>
            <a:pPr lvl="0" algn="just">
              <a:buFont typeface="Arial" pitchFamily="34" charset="0"/>
              <a:buChar char="•"/>
            </a:pPr>
            <a:r>
              <a:rPr lang="es-ES" sz="2800" dirty="0" smtClean="0">
                <a:latin typeface="Agency FB" panose="020B0503020202020204" pitchFamily="34" charset="0"/>
              </a:rPr>
              <a:t>La Dirección </a:t>
            </a:r>
            <a:r>
              <a:rPr lang="es-ES" sz="2800" dirty="0">
                <a:latin typeface="Agency FB" panose="020B0503020202020204" pitchFamily="34" charset="0"/>
              </a:rPr>
              <a:t>de Cuadro de la </a:t>
            </a:r>
            <a:r>
              <a:rPr lang="es-ES" sz="2800" dirty="0" smtClean="0">
                <a:latin typeface="Agency FB" panose="020B0503020202020204" pitchFamily="34" charset="0"/>
              </a:rPr>
              <a:t>Universidad recibe las </a:t>
            </a:r>
            <a:r>
              <a:rPr lang="es-ES" sz="2800" dirty="0">
                <a:latin typeface="Agency FB" panose="020B0503020202020204" pitchFamily="34" charset="0"/>
              </a:rPr>
              <a:t>propuestas </a:t>
            </a:r>
            <a:r>
              <a:rPr lang="es-ES" sz="2800" dirty="0" smtClean="0">
                <a:latin typeface="Agency FB" panose="020B0503020202020204" pitchFamily="34" charset="0"/>
              </a:rPr>
              <a:t>de </a:t>
            </a:r>
            <a:r>
              <a:rPr lang="es-ES" sz="2800" dirty="0">
                <a:latin typeface="Agency FB" panose="020B0503020202020204" pitchFamily="34" charset="0"/>
              </a:rPr>
              <a:t>las </a:t>
            </a:r>
            <a:r>
              <a:rPr lang="es-ES" sz="2800" dirty="0" smtClean="0">
                <a:latin typeface="Agency FB" panose="020B0503020202020204" pitchFamily="34" charset="0"/>
              </a:rPr>
              <a:t>Facultades, </a:t>
            </a:r>
            <a:r>
              <a:rPr lang="es-ES" sz="2800" dirty="0">
                <a:latin typeface="Agency FB" panose="020B0503020202020204" pitchFamily="34" charset="0"/>
              </a:rPr>
              <a:t>así como </a:t>
            </a:r>
            <a:r>
              <a:rPr lang="es-ES" sz="2800" dirty="0" smtClean="0">
                <a:latin typeface="Agency FB" panose="020B0503020202020204" pitchFamily="34" charset="0"/>
              </a:rPr>
              <a:t>el </a:t>
            </a:r>
            <a:r>
              <a:rPr lang="es-ES" sz="2800" dirty="0">
                <a:latin typeface="Agency FB" panose="020B0503020202020204" pitchFamily="34" charset="0"/>
              </a:rPr>
              <a:t>listado </a:t>
            </a:r>
            <a:r>
              <a:rPr lang="es-ES" sz="2800" dirty="0" smtClean="0">
                <a:latin typeface="Agency FB" panose="020B0503020202020204" pitchFamily="34" charset="0"/>
              </a:rPr>
              <a:t>resumen </a:t>
            </a:r>
            <a:r>
              <a:rPr lang="es-ES" sz="2800" dirty="0">
                <a:latin typeface="Agency FB" panose="020B0503020202020204" pitchFamily="34" charset="0"/>
              </a:rPr>
              <a:t>(Impreso y digitalizado ) y </a:t>
            </a:r>
            <a:r>
              <a:rPr lang="es-ES" sz="2800" dirty="0" smtClean="0">
                <a:latin typeface="Agency FB" panose="020B0503020202020204" pitchFamily="34" charset="0"/>
              </a:rPr>
              <a:t>elabora  </a:t>
            </a:r>
            <a:r>
              <a:rPr lang="es-ES" sz="2800" dirty="0">
                <a:latin typeface="Agency FB" panose="020B0503020202020204" pitchFamily="34" charset="0"/>
              </a:rPr>
              <a:t>el resumen final que se presentará </a:t>
            </a:r>
            <a:r>
              <a:rPr lang="es-ES" sz="2800" dirty="0" smtClean="0">
                <a:latin typeface="Agency FB" panose="020B0503020202020204" pitchFamily="34" charset="0"/>
              </a:rPr>
              <a:t>a </a:t>
            </a:r>
            <a:r>
              <a:rPr lang="es-ES" sz="2800" dirty="0">
                <a:latin typeface="Agency FB" panose="020B0503020202020204" pitchFamily="34" charset="0"/>
              </a:rPr>
              <a:t>la Comisión de Cuadro del Rector .</a:t>
            </a:r>
          </a:p>
          <a:p>
            <a:pPr lvl="0" algn="just">
              <a:buFont typeface="Arial" pitchFamily="34" charset="0"/>
              <a:buChar char="•"/>
            </a:pPr>
            <a:r>
              <a:rPr lang="es-ES" sz="2800" dirty="0" smtClean="0">
                <a:latin typeface="Agency FB" panose="020B0503020202020204" pitchFamily="34" charset="0"/>
              </a:rPr>
              <a:t>Los casos </a:t>
            </a:r>
            <a:r>
              <a:rPr lang="es-ES" sz="2800" dirty="0">
                <a:latin typeface="Agency FB" panose="020B0503020202020204" pitchFamily="34" charset="0"/>
              </a:rPr>
              <a:t>aprobados </a:t>
            </a:r>
            <a:r>
              <a:rPr lang="es-ES" sz="2800" dirty="0" smtClean="0">
                <a:latin typeface="Agency FB" panose="020B0503020202020204" pitchFamily="34" charset="0"/>
              </a:rPr>
              <a:t>se </a:t>
            </a:r>
            <a:r>
              <a:rPr lang="es-ES" sz="2800" dirty="0">
                <a:latin typeface="Agency FB" panose="020B0503020202020204" pitchFamily="34" charset="0"/>
              </a:rPr>
              <a:t>elevan al organismo superior para su </a:t>
            </a:r>
            <a:r>
              <a:rPr lang="es-ES" sz="2800" dirty="0" smtClean="0">
                <a:latin typeface="Agency FB" panose="020B0503020202020204" pitchFamily="34" charset="0"/>
              </a:rPr>
              <a:t>tramitación con </a:t>
            </a:r>
            <a:r>
              <a:rPr lang="es-ES" sz="2800" dirty="0">
                <a:latin typeface="Agency FB" panose="020B0503020202020204" pitchFamily="34" charset="0"/>
              </a:rPr>
              <a:t>el nivel correspondiente.</a:t>
            </a:r>
          </a:p>
          <a:p>
            <a:endParaRPr lang="es-ES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981" y="135467"/>
            <a:ext cx="2752090" cy="1647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7757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076027" y="501229"/>
            <a:ext cx="9286240" cy="747414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4000" b="1" dirty="0">
                <a:latin typeface="Agency FB" panose="020B0503020202020204" pitchFamily="34" charset="0"/>
              </a:rPr>
              <a:t>ES IMPORTANTE SABER QUE:</a:t>
            </a:r>
            <a:r>
              <a:rPr lang="es-ES" sz="4000" dirty="0">
                <a:latin typeface="Agency FB" panose="020B0503020202020204" pitchFamily="34" charset="0"/>
              </a:rPr>
              <a:t/>
            </a:r>
            <a:br>
              <a:rPr lang="es-ES" sz="4000" dirty="0">
                <a:latin typeface="Agency FB" panose="020B0503020202020204" pitchFamily="34" charset="0"/>
              </a:rPr>
            </a:br>
            <a:endParaRPr lang="es-ES" sz="4000" dirty="0">
              <a:latin typeface="Agency FB" panose="020B0503020202020204" pitchFamily="34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082800" y="1574761"/>
            <a:ext cx="9550400" cy="4876839"/>
          </a:xfrm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" sz="4600" u="sng" dirty="0">
                <a:latin typeface="Agency FB" panose="020B0503020202020204" pitchFamily="34" charset="0"/>
              </a:rPr>
              <a:t>Este proceso se realizará  por el </a:t>
            </a:r>
            <a:r>
              <a:rPr lang="es-ES" sz="4600" u="sng" dirty="0" smtClean="0">
                <a:latin typeface="Agency FB" panose="020B0503020202020204" pitchFamily="34" charset="0"/>
              </a:rPr>
              <a:t>Jefe </a:t>
            </a:r>
            <a:r>
              <a:rPr lang="es-ES" sz="4600" u="sng" dirty="0">
                <a:latin typeface="Agency FB" panose="020B0503020202020204" pitchFamily="34" charset="0"/>
              </a:rPr>
              <a:t>de </a:t>
            </a:r>
            <a:r>
              <a:rPr lang="es-ES" sz="4600" u="sng" dirty="0" smtClean="0">
                <a:latin typeface="Agency FB" panose="020B0503020202020204" pitchFamily="34" charset="0"/>
              </a:rPr>
              <a:t>Dpto</a:t>
            </a:r>
            <a:r>
              <a:rPr lang="es-ES" sz="4600" u="sng" dirty="0">
                <a:latin typeface="Agency FB" panose="020B0503020202020204" pitchFamily="34" charset="0"/>
              </a:rPr>
              <a:t>. </a:t>
            </a:r>
            <a:r>
              <a:rPr lang="es-ES" sz="4600" u="sng" dirty="0" smtClean="0">
                <a:latin typeface="Agency FB" panose="020B0503020202020204" pitchFamily="34" charset="0"/>
              </a:rPr>
              <a:t>Docente  </a:t>
            </a:r>
            <a:r>
              <a:rPr lang="es-ES" sz="4600" u="sng" dirty="0">
                <a:latin typeface="Agency FB" panose="020B0503020202020204" pitchFamily="34" charset="0"/>
              </a:rPr>
              <a:t>de forma secreta, los profesores no son informados </a:t>
            </a:r>
            <a:r>
              <a:rPr lang="es-ES" sz="4600" u="sng" dirty="0" smtClean="0">
                <a:latin typeface="Agency FB" panose="020B0503020202020204" pitchFamily="34" charset="0"/>
              </a:rPr>
              <a:t>del </a:t>
            </a:r>
            <a:r>
              <a:rPr lang="es-ES" sz="4600" u="sng" dirty="0">
                <a:latin typeface="Agency FB" panose="020B0503020202020204" pitchFamily="34" charset="0"/>
              </a:rPr>
              <a:t>proceso.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4000" dirty="0" smtClean="0">
                <a:latin typeface="Agency FB" panose="020B0503020202020204" pitchFamily="34" charset="0"/>
              </a:rPr>
              <a:t> </a:t>
            </a:r>
            <a:r>
              <a:rPr lang="es-ES" sz="4000" dirty="0">
                <a:latin typeface="Agency FB" panose="020B0503020202020204" pitchFamily="34" charset="0"/>
              </a:rPr>
              <a:t>No se informan por los organismos superiores los resultados o motivos en caso de denegarse. 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4000" dirty="0" smtClean="0">
                <a:latin typeface="Agency FB" panose="020B0503020202020204" pitchFamily="34" charset="0"/>
              </a:rPr>
              <a:t>Previamente </a:t>
            </a:r>
            <a:r>
              <a:rPr lang="es-ES" sz="4000" dirty="0">
                <a:latin typeface="Agency FB" panose="020B0503020202020204" pitchFamily="34" charset="0"/>
              </a:rPr>
              <a:t>el  </a:t>
            </a:r>
            <a:r>
              <a:rPr lang="es-ES" sz="4000" dirty="0" smtClean="0">
                <a:latin typeface="Agency FB" panose="020B0503020202020204" pitchFamily="34" charset="0"/>
              </a:rPr>
              <a:t>Jefe de Dpto</a:t>
            </a:r>
            <a:r>
              <a:rPr lang="es-ES" sz="4000" dirty="0">
                <a:latin typeface="Agency FB" panose="020B0503020202020204" pitchFamily="34" charset="0"/>
              </a:rPr>
              <a:t>. debe pedir al profesor las fotocopias  de las medallas otorgadas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4000" dirty="0" smtClean="0">
                <a:latin typeface="Agency FB" panose="020B0503020202020204" pitchFamily="34" charset="0"/>
              </a:rPr>
              <a:t>Las </a:t>
            </a:r>
            <a:r>
              <a:rPr lang="es-ES" sz="4000" dirty="0">
                <a:latin typeface="Agency FB" panose="020B0503020202020204" pitchFamily="34" charset="0"/>
              </a:rPr>
              <a:t>propuestas deben ser  bien fundamentadas y tener  la calidad que se requiere, ser claras, precisas, sin errores ortográficos,  y ajustarse al espacio  que esté dispuesto para ello.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ES" sz="3400" dirty="0"/>
          </a:p>
          <a:p>
            <a:endParaRPr lang="es-ES" sz="1900" dirty="0"/>
          </a:p>
        </p:txBody>
      </p:sp>
    </p:spTree>
    <p:extLst>
      <p:ext uri="{BB962C8B-B14F-4D97-AF65-F5344CB8AC3E}">
        <p14:creationId xmlns:p14="http://schemas.microsoft.com/office/powerpoint/2010/main" val="1667233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/>
          <p:nvPr/>
        </p:nvSpPr>
        <p:spPr>
          <a:xfrm>
            <a:off x="1964267" y="1617134"/>
            <a:ext cx="96012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2800" dirty="0">
                <a:latin typeface="Agency FB" panose="020B0503020202020204" pitchFamily="34" charset="0"/>
              </a:rPr>
              <a:t>La fundamentación se hará  a partir de la última condecoración recibida  hasta la actualidad</a:t>
            </a:r>
            <a:r>
              <a:rPr lang="es-ES" sz="2800" dirty="0" smtClean="0">
                <a:latin typeface="Agency FB" panose="020B0503020202020204" pitchFamily="34" charset="0"/>
              </a:rPr>
              <a:t>.</a:t>
            </a:r>
            <a:endParaRPr lang="es-ES" sz="2800" dirty="0">
              <a:latin typeface="Agency FB" panose="020B0503020202020204" pitchFamily="34" charset="0"/>
            </a:endParaRPr>
          </a:p>
          <a:p>
            <a:pPr algn="just"/>
            <a:r>
              <a:rPr lang="es-ES" sz="2800" dirty="0">
                <a:latin typeface="Agency FB" panose="020B0503020202020204" pitchFamily="34" charset="0"/>
              </a:rPr>
              <a:t> </a:t>
            </a:r>
            <a:endParaRPr lang="es-ES" sz="2800" dirty="0" smtClean="0">
              <a:latin typeface="Agency FB" panose="020B0503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800" dirty="0" smtClean="0">
                <a:latin typeface="Agency FB" panose="020B0503020202020204" pitchFamily="34" charset="0"/>
              </a:rPr>
              <a:t>No serán analizadas las propuestas  que no cumplan las normas establecidas.</a:t>
            </a:r>
            <a:endParaRPr lang="es-ES" sz="2800" dirty="0">
              <a:latin typeface="Agency FB" panose="020B0503020202020204" pitchFamily="34" charset="0"/>
            </a:endParaRPr>
          </a:p>
          <a:p>
            <a:pPr algn="just"/>
            <a:r>
              <a:rPr lang="es-ES" sz="2800" dirty="0">
                <a:latin typeface="Agency FB" panose="020B0503020202020204" pitchFamily="34" charset="0"/>
              </a:rPr>
              <a:t> 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800" dirty="0">
                <a:latin typeface="Agency FB" panose="020B0503020202020204" pitchFamily="34" charset="0"/>
              </a:rPr>
              <a:t>No debe proponerse </a:t>
            </a:r>
            <a:r>
              <a:rPr lang="es-ES" sz="2800" dirty="0" smtClean="0">
                <a:latin typeface="Agency FB" panose="020B0503020202020204" pitchFamily="34" charset="0"/>
              </a:rPr>
              <a:t>un </a:t>
            </a:r>
            <a:r>
              <a:rPr lang="es-ES" sz="2800" dirty="0">
                <a:latin typeface="Agency FB" panose="020B0503020202020204" pitchFamily="34" charset="0"/>
              </a:rPr>
              <a:t>profesor para dos condecoraciones, </a:t>
            </a:r>
            <a:r>
              <a:rPr lang="es-ES" sz="2800" b="1" dirty="0">
                <a:latin typeface="Agency FB" panose="020B0503020202020204" pitchFamily="34" charset="0"/>
              </a:rPr>
              <a:t>se debe esperar por lo menos </a:t>
            </a:r>
            <a:r>
              <a:rPr lang="es-ES" sz="2800" b="1" dirty="0" smtClean="0">
                <a:latin typeface="Agency FB" panose="020B0503020202020204" pitchFamily="34" charset="0"/>
              </a:rPr>
              <a:t>2 </a:t>
            </a:r>
            <a:r>
              <a:rPr lang="es-ES" sz="2800" b="1" dirty="0">
                <a:latin typeface="Agency FB" panose="020B0503020202020204" pitchFamily="34" charset="0"/>
              </a:rPr>
              <a:t>años para una nueva propuesta.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676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444139">
            <a:off x="1161656" y="1471380"/>
            <a:ext cx="9341292" cy="4556989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4400" b="1" dirty="0" smtClean="0">
                <a:solidFill>
                  <a:srgbClr val="FF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NUEVAS REGULACIONES </a:t>
            </a:r>
            <a:r>
              <a:rPr lang="es-ES" sz="4400" b="1" dirty="0" smtClean="0">
                <a:solidFill>
                  <a:srgbClr val="FF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APROBADAS </a:t>
            </a:r>
            <a:br>
              <a:rPr lang="es-ES" sz="4400" b="1" dirty="0" smtClean="0">
                <a:solidFill>
                  <a:srgbClr val="FF0000"/>
                </a:solidFill>
                <a:latin typeface="Agency FB" panose="020B0503020202020204" pitchFamily="34" charset="0"/>
                <a:ea typeface="Calibri"/>
                <a:cs typeface="Times New Roman"/>
              </a:rPr>
            </a:br>
            <a:r>
              <a:rPr lang="es-ES" sz="4400" b="1" dirty="0" smtClean="0">
                <a:solidFill>
                  <a:srgbClr val="C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PARA </a:t>
            </a:r>
            <a:r>
              <a:rPr lang="es-ES" sz="4400" b="1" dirty="0" smtClean="0">
                <a:solidFill>
                  <a:srgbClr val="C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EL </a:t>
            </a:r>
            <a:r>
              <a:rPr lang="es-ES" sz="4400" b="1" dirty="0" smtClean="0">
                <a:solidFill>
                  <a:srgbClr val="C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SISTEMA </a:t>
            </a:r>
            <a:r>
              <a:rPr lang="es-ES" sz="4400" b="1" dirty="0">
                <a:solidFill>
                  <a:srgbClr val="C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DE CONDECORACIONES </a:t>
            </a:r>
            <a:r>
              <a:rPr lang="es-ES" sz="4400" b="1" dirty="0" smtClean="0">
                <a:solidFill>
                  <a:srgbClr val="C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/>
            </a:r>
            <a:br>
              <a:rPr lang="es-ES" sz="4400" b="1" dirty="0" smtClean="0">
                <a:solidFill>
                  <a:srgbClr val="C00000"/>
                </a:solidFill>
                <a:latin typeface="Agency FB" panose="020B0503020202020204" pitchFamily="34" charset="0"/>
                <a:ea typeface="Calibri"/>
                <a:cs typeface="Times New Roman"/>
              </a:rPr>
            </a:br>
            <a:r>
              <a:rPr lang="es-ES" sz="4400" b="1" dirty="0" smtClean="0">
                <a:solidFill>
                  <a:srgbClr val="C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Y </a:t>
            </a:r>
            <a:r>
              <a:rPr lang="es-ES" sz="4400" b="1" dirty="0">
                <a:solidFill>
                  <a:srgbClr val="C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TÍTULOS  HONORÍFICOS</a:t>
            </a:r>
            <a:br>
              <a:rPr lang="es-ES" sz="4400" b="1" dirty="0">
                <a:solidFill>
                  <a:srgbClr val="C00000"/>
                </a:solidFill>
                <a:latin typeface="Agency FB" panose="020B0503020202020204" pitchFamily="34" charset="0"/>
                <a:ea typeface="Calibri"/>
                <a:cs typeface="Times New Roman"/>
              </a:rPr>
            </a:br>
            <a:r>
              <a:rPr lang="es-ES" sz="4400" b="1" dirty="0" smtClean="0">
                <a:solidFill>
                  <a:srgbClr val="C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 </a:t>
            </a:r>
            <a:r>
              <a:rPr lang="es-ES" sz="44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Calibri"/>
                <a:cs typeface="Times New Roman"/>
              </a:rPr>
              <a:t>partir de la Ley </a:t>
            </a:r>
            <a:r>
              <a:rPr lang="es-ES" sz="4400" b="1" u="sng" dirty="0">
                <a:solidFill>
                  <a:schemeClr val="tx1"/>
                </a:solidFill>
                <a:latin typeface="Agency FB" panose="020B0503020202020204" pitchFamily="34" charset="0"/>
                <a:ea typeface="Calibri"/>
                <a:cs typeface="Times New Roman"/>
              </a:rPr>
              <a:t>17/78</a:t>
            </a:r>
            <a:br>
              <a:rPr lang="es-ES" sz="4400" b="1" u="sng" dirty="0">
                <a:solidFill>
                  <a:schemeClr val="tx1"/>
                </a:solidFill>
                <a:latin typeface="Agency FB" panose="020B0503020202020204" pitchFamily="34" charset="0"/>
                <a:ea typeface="Calibri"/>
                <a:cs typeface="Times New Roman"/>
              </a:rPr>
            </a:br>
            <a:endParaRPr lang="es-ES" sz="4400" b="1" u="sng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979488"/>
            <a:ext cx="9144000" cy="992187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s-ES" sz="5400" dirty="0">
                <a:latin typeface="Agency FB" panose="020B0503020202020204" pitchFamily="34" charset="0"/>
              </a:rPr>
              <a:t>Distinción “Por la Educación Cubana” </a:t>
            </a:r>
            <a:endParaRPr lang="es-ES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725000"/>
            <a:ext cx="9144000" cy="1112837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s-ES" sz="4800" dirty="0" smtClean="0">
                <a:latin typeface="Agency FB" panose="020B0503020202020204" pitchFamily="34" charset="0"/>
              </a:rPr>
              <a:t>Orden “Frank </a:t>
            </a:r>
            <a:r>
              <a:rPr lang="es-ES" sz="4800" dirty="0">
                <a:latin typeface="Agency FB" panose="020B0503020202020204" pitchFamily="34" charset="0"/>
              </a:rPr>
              <a:t>País</a:t>
            </a:r>
            <a:r>
              <a:rPr lang="es-ES" sz="4800" dirty="0" smtClean="0">
                <a:latin typeface="Agency FB" panose="020B0503020202020204" pitchFamily="34" charset="0"/>
              </a:rPr>
              <a:t>” (Primer y Segundo Grado)</a:t>
            </a:r>
            <a:endParaRPr lang="es-ES" sz="4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25730" y="2347632"/>
            <a:ext cx="9144000" cy="99218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5400" dirty="0">
                <a:latin typeface="Agency FB" panose="020B0503020202020204" pitchFamily="34" charset="0"/>
              </a:rPr>
              <a:t>Medalla </a:t>
            </a:r>
            <a:r>
              <a:rPr lang="es-ES" sz="5400" dirty="0" smtClean="0">
                <a:latin typeface="Agency FB" panose="020B0503020202020204" pitchFamily="34" charset="0"/>
              </a:rPr>
              <a:t>“José </a:t>
            </a:r>
            <a:r>
              <a:rPr lang="es-ES" sz="5400" dirty="0">
                <a:latin typeface="Agency FB" panose="020B0503020202020204" pitchFamily="34" charset="0"/>
              </a:rPr>
              <a:t>Tey</a:t>
            </a:r>
            <a:r>
              <a:rPr lang="es-ES" sz="5400" dirty="0" smtClean="0">
                <a:latin typeface="Agency FB" panose="020B0503020202020204" pitchFamily="34" charset="0"/>
              </a:rPr>
              <a:t>” </a:t>
            </a:r>
            <a:endParaRPr lang="es-ES" sz="5400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537851" y="5082753"/>
            <a:ext cx="9144000" cy="111283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5400" dirty="0" smtClean="0">
                <a:latin typeface="Agency FB" panose="020B0503020202020204" pitchFamily="34" charset="0"/>
              </a:rPr>
              <a:t>Orden “Carlos J. Finlay” </a:t>
            </a: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33950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9104" y="365126"/>
            <a:ext cx="7817476" cy="729748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Agency FB" panose="020B0503020202020204" pitchFamily="34" charset="0"/>
              </a:rPr>
              <a:t>PROCEDIMIENTO </a:t>
            </a:r>
            <a:r>
              <a:rPr lang="es-ES" b="1" dirty="0" smtClean="0">
                <a:latin typeface="Agency FB" panose="020B0503020202020204" pitchFamily="34" charset="0"/>
              </a:rPr>
              <a:t>PARA SU OTORGAMIENTO</a:t>
            </a:r>
            <a:br>
              <a:rPr lang="es-ES" b="1" dirty="0" smtClean="0">
                <a:latin typeface="Agency FB" panose="020B0503020202020204" pitchFamily="34" charset="0"/>
              </a:rPr>
            </a:br>
            <a:endParaRPr lang="es-ES" dirty="0">
              <a:latin typeface="Agency FB" panose="020B0503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262" y="1985211"/>
            <a:ext cx="10515600" cy="4652655"/>
          </a:xfrm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2800" dirty="0" smtClean="0">
                <a:latin typeface="Agency FB" panose="020B0503020202020204" pitchFamily="34" charset="0"/>
              </a:rPr>
              <a:t>Las comisiones temporales tienen como objetivo analizar y procesar todo lo relacionado con las propuestas de creación, otorgamiento y/o privación de las condecoraciones, títulos honoríficos y distinciones y elevarlo a la instancia correspondiente, por lo que entre sus funciones están las siguientes: </a:t>
            </a:r>
          </a:p>
          <a:p>
            <a:pPr lvl="1" algn="just"/>
            <a:r>
              <a:rPr lang="es-ES" sz="2800" dirty="0" smtClean="0">
                <a:latin typeface="Agency FB" panose="020B0503020202020204" pitchFamily="34" charset="0"/>
              </a:rPr>
              <a:t>Estudiar lo relativo a las condecoraciones, títulos honoríficos y distinciones.</a:t>
            </a:r>
          </a:p>
          <a:p>
            <a:pPr lvl="1" algn="just"/>
            <a:r>
              <a:rPr lang="es-ES" sz="2800" dirty="0" smtClean="0">
                <a:latin typeface="Agency FB" panose="020B0503020202020204" pitchFamily="34" charset="0"/>
              </a:rPr>
              <a:t>Analizar e informar sobre los méritos de los presuntos candidatos.</a:t>
            </a:r>
          </a:p>
          <a:p>
            <a:pPr lvl="1" algn="just"/>
            <a:r>
              <a:rPr lang="es-ES" sz="2800" dirty="0" smtClean="0">
                <a:latin typeface="Agency FB" panose="020B0503020202020204" pitchFamily="34" charset="0"/>
              </a:rPr>
              <a:t>Elaborar y tramitar las propuestas de otorgamiento y llevar el control de las mismas.</a:t>
            </a:r>
          </a:p>
          <a:p>
            <a:pPr lvl="1" algn="just"/>
            <a:r>
              <a:rPr lang="es-ES" sz="2800" dirty="0" smtClean="0">
                <a:latin typeface="Agency FB" panose="020B0503020202020204" pitchFamily="34" charset="0"/>
              </a:rPr>
              <a:t>Instruir los expedientes de los que por alguna causa se les propone la privación del derecho al uso de la condecoración otorgada.</a:t>
            </a:r>
          </a:p>
          <a:p>
            <a:pPr algn="just"/>
            <a:endParaRPr lang="es-ES" sz="2800" dirty="0">
              <a:latin typeface="Agency FB" panose="020B0503020202020204" pitchFamily="34" charset="0"/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2009104" y="1229248"/>
            <a:ext cx="7830356" cy="479236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8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91730" y="203207"/>
            <a:ext cx="10312402" cy="2675468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 smtClean="0">
                <a:latin typeface="Agency FB" panose="020B0503020202020204" pitchFamily="34" charset="0"/>
              </a:rPr>
              <a:t>Las comisiones formularán sus presupuestos debidamente fundamentadas sobre la base de la valoración que hagan de los méritos de los candidatos y de las actividades que estos hayan realizado. Los rectores de los centros adscriptos al </a:t>
            </a:r>
            <a:r>
              <a:rPr lang="es-ES" sz="2800" dirty="0" smtClean="0">
                <a:latin typeface="Agency FB" panose="020B0503020202020204" pitchFamily="34" charset="0"/>
                <a:hlinkClick r:id="rId2" tooltip="MES"/>
              </a:rPr>
              <a:t>MES</a:t>
            </a:r>
            <a:r>
              <a:rPr lang="es-ES" sz="2800" dirty="0" smtClean="0">
                <a:latin typeface="Agency FB" panose="020B0503020202020204" pitchFamily="34" charset="0"/>
              </a:rPr>
              <a:t> y Directores de las Unidades de Ciencia y Técnica tienen facultad para que decidir si se constituyen en sus centros las comisiones temporales o si se le asigna esta función a la Comisión de Cuadros. Las propuestas deberán ser consultadas con el Partido</a:t>
            </a:r>
            <a:endParaRPr lang="es-ES" sz="2800" dirty="0">
              <a:latin typeface="Agency FB" panose="020B0503020202020204" pitchFamily="34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591729" y="2946406"/>
            <a:ext cx="10312403" cy="374226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es-ES" sz="2400" dirty="0" smtClean="0">
                <a:latin typeface="Agency FB" panose="020B0503020202020204" pitchFamily="34" charset="0"/>
              </a:rPr>
              <a:t>Para el proceso de promoción y análisis de los candidatos para condecoraciones se crean comisiones temporales en las Direcciones Municipales y Provinciales de Educación, centros adscriptos, entidades de subordinación nacional al </a:t>
            </a:r>
            <a:r>
              <a:rPr lang="es-ES" sz="2400" dirty="0" smtClean="0">
                <a:latin typeface="Agency FB" panose="020B0503020202020204" pitchFamily="34" charset="0"/>
                <a:hlinkClick r:id="rId3" tooltip="MINED"/>
              </a:rPr>
              <a:t>MINED</a:t>
            </a:r>
            <a:r>
              <a:rPr lang="es-ES" sz="2400" dirty="0" smtClean="0">
                <a:latin typeface="Agency FB" panose="020B0503020202020204" pitchFamily="34" charset="0"/>
              </a:rPr>
              <a:t>, en los Centros de </a:t>
            </a:r>
            <a:r>
              <a:rPr lang="es-ES" sz="2400" dirty="0" smtClean="0">
                <a:latin typeface="Agency FB" panose="020B0503020202020204" pitchFamily="34" charset="0"/>
                <a:hlinkClick r:id="rId4" tooltip="Educación Superior"/>
              </a:rPr>
              <a:t>Educación Superior</a:t>
            </a:r>
            <a:r>
              <a:rPr lang="es-ES" sz="2400" dirty="0" smtClean="0">
                <a:latin typeface="Agency FB" panose="020B0503020202020204" pitchFamily="34" charset="0"/>
              </a:rPr>
              <a:t> y de Investigaciones, así como en los Organismos de la Administración Central del Estado, para la formulación de las propuestas y análisis de los candidatos a la condecoración. En ningún caso las comisiones tendrán más de 7 miembros y deberán estar integradas por: </a:t>
            </a:r>
          </a:p>
          <a:p>
            <a:pPr lvl="1" algn="just"/>
            <a:r>
              <a:rPr lang="es-ES" sz="2000" dirty="0" smtClean="0">
                <a:latin typeface="Agency FB" panose="020B0503020202020204" pitchFamily="34" charset="0"/>
              </a:rPr>
              <a:t>Presidente (Jefe de la Entidad o en quien este delegue).</a:t>
            </a:r>
          </a:p>
          <a:p>
            <a:pPr lvl="1" algn="just"/>
            <a:r>
              <a:rPr lang="es-ES" sz="2000" dirty="0" smtClean="0">
                <a:latin typeface="Agency FB" panose="020B0503020202020204" pitchFamily="34" charset="0"/>
              </a:rPr>
              <a:t>Secretario (compañero de la Unidad de Cuadros).</a:t>
            </a:r>
          </a:p>
          <a:p>
            <a:pPr lvl="1" algn="just"/>
            <a:r>
              <a:rPr lang="es-ES" sz="2000" dirty="0" smtClean="0">
                <a:latin typeface="Agency FB" panose="020B0503020202020204" pitchFamily="34" charset="0"/>
              </a:rPr>
              <a:t>Otros dirigentes designados por el Jefe de la Entidad).</a:t>
            </a:r>
          </a:p>
          <a:p>
            <a:pPr lvl="1" algn="just"/>
            <a:r>
              <a:rPr lang="es-ES" sz="2000" dirty="0" smtClean="0">
                <a:latin typeface="Agency FB" panose="020B0503020202020204" pitchFamily="34" charset="0"/>
              </a:rPr>
              <a:t>Podrán participar en calidad de invitados permanentes, representantes de las organizaciones políticas y de masas.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7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421" y="471710"/>
            <a:ext cx="10430933" cy="662823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4400" dirty="0" smtClean="0">
                <a:latin typeface="Agency FB" panose="020B0503020202020204" pitchFamily="34" charset="0"/>
              </a:rPr>
              <a:t>Antecedentes de La Distinción “Por la Educación Cubana” </a:t>
            </a:r>
            <a:endParaRPr lang="es-ES" sz="4400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1329262" y="1493949"/>
            <a:ext cx="6823539" cy="5076183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 smtClean="0">
                <a:latin typeface="Agency FB" panose="020B0503020202020204" pitchFamily="34" charset="0"/>
              </a:rPr>
              <a:t>Otorgada a educadores destacados de la República de Cuba o de otros países por méritos alcanzados durante su trayectoria laboral después de 10 años de trabajo. </a:t>
            </a:r>
          </a:p>
          <a:p>
            <a:pPr marL="0" indent="0" algn="just">
              <a:buNone/>
            </a:pPr>
            <a:r>
              <a:rPr lang="es-ES" sz="2800" dirty="0" smtClean="0">
                <a:latin typeface="Agency FB" panose="020B0503020202020204" pitchFamily="34" charset="0"/>
              </a:rPr>
              <a:t>Fue instituida por la Ley No. 17 de la </a:t>
            </a:r>
            <a:r>
              <a:rPr lang="es-ES" sz="2800" dirty="0" smtClean="0">
                <a:solidFill>
                  <a:srgbClr val="C00000"/>
                </a:solidFill>
                <a:latin typeface="Agency FB" panose="020B0503020202020204" pitchFamily="34" charset="0"/>
                <a:hlinkClick r:id="rId2" tooltip="Asamblea Nacional del Poder Popular"/>
              </a:rPr>
              <a:t>Asamblea Nacional del </a:t>
            </a:r>
            <a:r>
              <a:rPr lang="es-ES" sz="2800" dirty="0" smtClean="0">
                <a:solidFill>
                  <a:schemeClr val="tx1"/>
                </a:solidFill>
                <a:latin typeface="Agency FB" panose="020B0503020202020204" pitchFamily="34" charset="0"/>
                <a:hlinkClick r:id="rId2" tooltip="Asamblea Nacional del Poder Popular"/>
              </a:rPr>
              <a:t>Poder Popular</a:t>
            </a:r>
            <a:r>
              <a:rPr lang="es-E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que establece el </a:t>
            </a:r>
            <a:r>
              <a:rPr lang="es-ES" sz="2800" dirty="0" smtClean="0">
                <a:solidFill>
                  <a:schemeClr val="tx1"/>
                </a:solidFill>
                <a:latin typeface="Agency FB" panose="020B0503020202020204" pitchFamily="34" charset="0"/>
                <a:hlinkClick r:id="rId3" tooltip="Condecoraciones de Cuba"/>
              </a:rPr>
              <a:t>Sistema de Condecoraciones y Títulos Honoríficos de la República de Cuba</a:t>
            </a:r>
            <a:r>
              <a:rPr lang="es-E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y a tales efectos, el </a:t>
            </a:r>
            <a:r>
              <a:rPr lang="es-ES" sz="2800" dirty="0" smtClean="0">
                <a:solidFill>
                  <a:schemeClr val="tx1"/>
                </a:solidFill>
                <a:latin typeface="Agency FB" panose="020B0503020202020204" pitchFamily="34" charset="0"/>
                <a:hlinkClick r:id="rId4" tooltip="Consejo de Estado"/>
              </a:rPr>
              <a:t>Consejo de Estado</a:t>
            </a:r>
            <a:r>
              <a:rPr lang="es-ES" sz="2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, </a:t>
            </a:r>
            <a:r>
              <a:rPr lang="es-ES" sz="2800" dirty="0" smtClean="0">
                <a:latin typeface="Agency FB" panose="020B0503020202020204" pitchFamily="34" charset="0"/>
              </a:rPr>
              <a:t>en uso de las atribuciones que le están conferidas, aprobó los Decretos Leyes No. 30 de 1979 y No. 53 de 1982. </a:t>
            </a:r>
          </a:p>
          <a:p>
            <a:pPr marL="0" indent="0" algn="just">
              <a:buNone/>
            </a:pPr>
            <a:r>
              <a:rPr lang="es-ES" sz="2800" dirty="0" smtClean="0">
                <a:latin typeface="Agency FB" panose="020B0503020202020204" pitchFamily="34" charset="0"/>
              </a:rPr>
              <a:t>Comenzó a otorgarse a partir del 13 de diciembre de 1989</a:t>
            </a:r>
            <a:r>
              <a:rPr lang="es-ES" dirty="0" smtClean="0">
                <a:latin typeface="Agency FB" panose="020B0503020202020204" pitchFamily="34" charset="0"/>
              </a:rPr>
              <a:t>.</a:t>
            </a:r>
            <a:endParaRPr lang="es-ES" dirty="0">
              <a:latin typeface="Agency FB" panose="020B0503020202020204" pitchFamily="34" charset="0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9062906" y="1536140"/>
            <a:ext cx="2831601" cy="4505886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 rot="16200000">
            <a:off x="6573671" y="3245285"/>
            <a:ext cx="4085296" cy="667006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4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9104" y="365126"/>
            <a:ext cx="7817476" cy="701674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Agency FB" panose="020B0503020202020204" pitchFamily="34" charset="0"/>
              </a:rPr>
              <a:t>REQUISITOS </a:t>
            </a:r>
            <a:r>
              <a:rPr lang="es-ES" b="1" dirty="0" smtClean="0">
                <a:latin typeface="Agency FB" panose="020B0503020202020204" pitchFamily="34" charset="0"/>
              </a:rPr>
              <a:t>PARA SU OTORGAMIENTO</a:t>
            </a:r>
            <a:br>
              <a:rPr lang="es-ES" b="1" dirty="0" smtClean="0">
                <a:latin typeface="Agency FB" panose="020B0503020202020204" pitchFamily="34" charset="0"/>
              </a:rPr>
            </a:br>
            <a:endParaRPr lang="es-ES" dirty="0">
              <a:latin typeface="Agency FB" panose="020B0503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29265" y="1705589"/>
            <a:ext cx="10515600" cy="5076688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es-ES" sz="2100" dirty="0" smtClean="0">
                <a:latin typeface="Agency FB" panose="020B0503020202020204" pitchFamily="34" charset="0"/>
              </a:rPr>
              <a:t>Haber tenido una activa y destacada participación en el desarrollo educacional de nuestro país, con aporte al mismo.</a:t>
            </a:r>
          </a:p>
          <a:p>
            <a:pPr algn="just"/>
            <a:r>
              <a:rPr lang="es-ES" sz="2100" dirty="0" smtClean="0">
                <a:latin typeface="Agency FB" panose="020B0503020202020204" pitchFamily="34" charset="0"/>
              </a:rPr>
              <a:t>Haber desarrollado una relevante labor en pro de la educación en la construcción del socialismo, considerada de importancia.</a:t>
            </a:r>
          </a:p>
          <a:p>
            <a:pPr algn="just"/>
            <a:r>
              <a:rPr lang="es-ES" sz="2100" dirty="0" smtClean="0">
                <a:latin typeface="Agency FB" panose="020B0503020202020204" pitchFamily="34" charset="0"/>
              </a:rPr>
              <a:t>Haber desplegado significativamente labor en trabajos de organización escolar o administración en pro de la educación cubana, considerada de importancia decisiva y destacada.</a:t>
            </a:r>
          </a:p>
          <a:p>
            <a:pPr algn="just"/>
            <a:r>
              <a:rPr lang="es-ES" sz="2100" dirty="0" smtClean="0">
                <a:latin typeface="Agency FB" panose="020B0503020202020204" pitchFamily="34" charset="0"/>
              </a:rPr>
              <a:t>Haber tenido una labor destacada o un aporte notable en el desarrollo de la educación cubana y haber contribuido igualmente de manera destacada con su experiencia al desarrollo de la educación en otros países.</a:t>
            </a:r>
          </a:p>
          <a:p>
            <a:pPr algn="just"/>
            <a:r>
              <a:rPr lang="es-ES" sz="2100" dirty="0" smtClean="0">
                <a:latin typeface="Agency FB" panose="020B0503020202020204" pitchFamily="34" charset="0"/>
              </a:rPr>
              <a:t>Haber demostrado de manera significativa y continua, abnegación y dedicación en la formación de las nuevas generaciones.</a:t>
            </a:r>
          </a:p>
          <a:p>
            <a:pPr algn="just"/>
            <a:r>
              <a:rPr lang="es-ES" sz="2100" dirty="0" smtClean="0">
                <a:latin typeface="Agency FB" panose="020B0503020202020204" pitchFamily="34" charset="0"/>
              </a:rPr>
              <a:t>A personalidades extranjeras que por sus méritos relevantes, se han destacado en la educación o que hubieran dado su contribución valiosa al desarrollo de la educación.</a:t>
            </a:r>
          </a:p>
          <a:p>
            <a:pPr algn="just"/>
            <a:r>
              <a:rPr lang="es-ES" sz="2100" dirty="0" smtClean="0">
                <a:latin typeface="Agency FB" panose="020B0503020202020204" pitchFamily="34" charset="0"/>
              </a:rPr>
              <a:t>A organismos, organizaciones sociales o de masas u otras instituciones nacionales o extranjeras que se hayan destacado por su trabajo a favor de la educación.</a:t>
            </a:r>
          </a:p>
          <a:p>
            <a:endParaRPr lang="es-ES" dirty="0"/>
          </a:p>
        </p:txBody>
      </p:sp>
      <p:sp>
        <p:nvSpPr>
          <p:cNvPr id="4" name="Flecha abajo 3"/>
          <p:cNvSpPr/>
          <p:nvPr/>
        </p:nvSpPr>
        <p:spPr>
          <a:xfrm>
            <a:off x="2009104" y="1185337"/>
            <a:ext cx="7830356" cy="52025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15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0711" y="624110"/>
            <a:ext cx="8911687" cy="627174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>
                <a:latin typeface="Agency FB" panose="020B0503020202020204" pitchFamily="34" charset="0"/>
              </a:rPr>
              <a:t>Antecedentes de </a:t>
            </a:r>
            <a:r>
              <a:rPr lang="es-ES" sz="4000" b="1" dirty="0" smtClean="0">
                <a:latin typeface="Agency FB" panose="020B0503020202020204" pitchFamily="34" charset="0"/>
              </a:rPr>
              <a:t>la “Medalla </a:t>
            </a:r>
            <a:r>
              <a:rPr lang="es-ES" sz="4000" b="1" dirty="0" smtClean="0">
                <a:latin typeface="Agency FB" panose="020B0503020202020204" pitchFamily="34" charset="0"/>
              </a:rPr>
              <a:t>José </a:t>
            </a:r>
            <a:r>
              <a:rPr lang="es-ES" sz="4000" b="1" dirty="0" smtClean="0">
                <a:latin typeface="Agency FB" panose="020B0503020202020204" pitchFamily="34" charset="0"/>
              </a:rPr>
              <a:t>Tey”</a:t>
            </a:r>
            <a:endParaRPr lang="es-ES" sz="4000" b="1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1532463" y="1493950"/>
            <a:ext cx="5781542" cy="4548076"/>
          </a:xfrm>
          <a:ln w="28575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s-ES" sz="2400" dirty="0" smtClean="0">
                <a:latin typeface="Agency FB" panose="020B0503020202020204" pitchFamily="34" charset="0"/>
              </a:rPr>
              <a:t>Honrosa condecoración que se otorga en </a:t>
            </a:r>
            <a:r>
              <a:rPr lang="es-ES" sz="2400" dirty="0" smtClean="0">
                <a:latin typeface="Agency FB" panose="020B0503020202020204" pitchFamily="34" charset="0"/>
                <a:hlinkClick r:id="rId2" tooltip="Cuba"/>
              </a:rPr>
              <a:t>Cuba</a:t>
            </a:r>
            <a:r>
              <a:rPr lang="es-ES" sz="2400" dirty="0" smtClean="0">
                <a:latin typeface="Agency FB" panose="020B0503020202020204" pitchFamily="34" charset="0"/>
              </a:rPr>
              <a:t> por el </a:t>
            </a:r>
            <a:r>
              <a:rPr lang="es-ES" sz="2400" dirty="0" smtClean="0">
                <a:latin typeface="Agency FB" panose="020B0503020202020204" pitchFamily="34" charset="0"/>
                <a:hlinkClick r:id="rId3" tooltip="Ministerio de Educación"/>
              </a:rPr>
              <a:t>Ministerio de Educación</a:t>
            </a:r>
            <a:r>
              <a:rPr lang="es-ES" sz="2400" dirty="0" smtClean="0">
                <a:latin typeface="Agency FB" panose="020B0503020202020204" pitchFamily="34" charset="0"/>
              </a:rPr>
              <a:t> a destacados educadores de cualquier nivel de enseñanza en reconocimiento a los méritos adquiridos por estos durante el despliegue de su trayectoria laboral. Son merecedores de alcanzarla aquellos educadores que cuenten con </a:t>
            </a:r>
            <a:r>
              <a:rPr lang="es-ES" sz="2400" b="1" dirty="0" smtClean="0">
                <a:latin typeface="Agency FB" panose="020B0503020202020204" pitchFamily="34" charset="0"/>
              </a:rPr>
              <a:t>15 años </a:t>
            </a:r>
            <a:r>
              <a:rPr lang="es-ES" sz="2400" dirty="0" smtClean="0">
                <a:latin typeface="Agency FB" panose="020B0503020202020204" pitchFamily="34" charset="0"/>
              </a:rPr>
              <a:t>de trabajo sostenido en la enseñanza o más. </a:t>
            </a:r>
          </a:p>
          <a:p>
            <a:pPr algn="just"/>
            <a:r>
              <a:rPr lang="es-ES" sz="2400" dirty="0" smtClean="0">
                <a:latin typeface="Agency FB" panose="020B0503020202020204" pitchFamily="34" charset="0"/>
              </a:rPr>
              <a:t>Toma el nombre de </a:t>
            </a:r>
            <a:r>
              <a:rPr lang="es-ES" sz="2400" dirty="0" smtClean="0">
                <a:latin typeface="Agency FB" panose="020B0503020202020204" pitchFamily="34" charset="0"/>
                <a:hlinkClick r:id="rId4" tooltip="Pepito Tey"/>
              </a:rPr>
              <a:t>Pepito Tey</a:t>
            </a:r>
            <a:r>
              <a:rPr lang="es-ES" sz="2400" dirty="0" smtClean="0">
                <a:latin typeface="Agency FB" panose="020B0503020202020204" pitchFamily="34" charset="0"/>
              </a:rPr>
              <a:t>, joven revolucionario cubano, alumno de la </a:t>
            </a:r>
            <a:r>
              <a:rPr lang="es-ES" sz="2400" dirty="0" smtClean="0">
                <a:latin typeface="Agency FB" panose="020B0503020202020204" pitchFamily="34" charset="0"/>
                <a:hlinkClick r:id="rId5" tooltip="Escuela Normal para Maestros de Oriente"/>
              </a:rPr>
              <a:t>Escuela Normal para maestros</a:t>
            </a:r>
            <a:r>
              <a:rPr lang="es-ES" sz="2400" dirty="0" smtClean="0">
                <a:latin typeface="Agency FB" panose="020B0503020202020204" pitchFamily="34" charset="0"/>
              </a:rPr>
              <a:t> de </a:t>
            </a:r>
            <a:r>
              <a:rPr lang="es-ES" sz="2400" dirty="0" smtClean="0">
                <a:latin typeface="Agency FB" panose="020B0503020202020204" pitchFamily="34" charset="0"/>
                <a:hlinkClick r:id="rId6" tooltip="Santiago de Cuba"/>
              </a:rPr>
              <a:t>Santiago de Cuba</a:t>
            </a:r>
            <a:r>
              <a:rPr lang="es-ES" sz="2400" dirty="0" smtClean="0">
                <a:latin typeface="Agency FB" panose="020B0503020202020204" pitchFamily="34" charset="0"/>
              </a:rPr>
              <a:t>, que consagró su vida a la lucha por la patria. Integró el </a:t>
            </a:r>
            <a:r>
              <a:rPr lang="es-ES" sz="2400" dirty="0" smtClean="0">
                <a:latin typeface="Agency FB" panose="020B0503020202020204" pitchFamily="34" charset="0"/>
                <a:hlinkClick r:id="rId7" tooltip="Movimiento 26 de Julio"/>
              </a:rPr>
              <a:t>Movimiento 26 de Julio</a:t>
            </a:r>
            <a:r>
              <a:rPr lang="es-ES" sz="2400" dirty="0" smtClean="0">
                <a:latin typeface="Agency FB" panose="020B0503020202020204" pitchFamily="34" charset="0"/>
              </a:rPr>
              <a:t> y cayó combatiendo en el </a:t>
            </a:r>
            <a:r>
              <a:rPr lang="es-ES" sz="2400" dirty="0" smtClean="0">
                <a:latin typeface="Agency FB" panose="020B0503020202020204" pitchFamily="34" charset="0"/>
                <a:hlinkClick r:id="rId8" tooltip="Levantamiento del 30 de noviembre"/>
              </a:rPr>
              <a:t>Levantamiento del 30 de noviembre</a:t>
            </a:r>
            <a:r>
              <a:rPr lang="es-ES" sz="2400" dirty="0" smtClean="0">
                <a:latin typeface="Agency FB" panose="020B0503020202020204" pitchFamily="34" charset="0"/>
              </a:rPr>
              <a:t> de </a:t>
            </a:r>
            <a:r>
              <a:rPr lang="es-ES" sz="2400" dirty="0" smtClean="0">
                <a:latin typeface="Agency FB" panose="020B0503020202020204" pitchFamily="34" charset="0"/>
                <a:hlinkClick r:id="rId9" tooltip="1956"/>
              </a:rPr>
              <a:t>1956</a:t>
            </a:r>
            <a:r>
              <a:rPr lang="es-ES" dirty="0" smtClean="0">
                <a:latin typeface="Agency FB" panose="020B0503020202020204" pitchFamily="34" charset="0"/>
              </a:rPr>
              <a:t>. </a:t>
            </a:r>
            <a:endParaRPr lang="es-ES" dirty="0">
              <a:latin typeface="Agency FB" panose="020B0503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10"/>
          <a:stretch>
            <a:fillRect/>
          </a:stretch>
        </p:blipFill>
        <p:spPr>
          <a:xfrm>
            <a:off x="8112495" y="1493838"/>
            <a:ext cx="3464417" cy="4548188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 rot="16200000">
            <a:off x="5690362" y="3245285"/>
            <a:ext cx="4085296" cy="66700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5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9104" y="365126"/>
            <a:ext cx="7817476" cy="617007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Agency FB" panose="020B0503020202020204" pitchFamily="34" charset="0"/>
              </a:rPr>
              <a:t>REQUISITOS </a:t>
            </a:r>
            <a:r>
              <a:rPr lang="es-ES" b="1" dirty="0" smtClean="0">
                <a:latin typeface="Agency FB" panose="020B0503020202020204" pitchFamily="34" charset="0"/>
              </a:rPr>
              <a:t>PARA SU OTORGAMIENTO</a:t>
            </a:r>
            <a:br>
              <a:rPr lang="es-ES" b="1" dirty="0" smtClean="0">
                <a:latin typeface="Agency FB" panose="020B0503020202020204" pitchFamily="34" charset="0"/>
              </a:rPr>
            </a:br>
            <a:endParaRPr lang="es-ES" dirty="0">
              <a:latin typeface="Agency FB" panose="020B0503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44594" y="1502388"/>
            <a:ext cx="10515600" cy="5279888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s-ES" sz="2400" dirty="0" smtClean="0">
                <a:latin typeface="Agency FB" panose="020B0503020202020204" pitchFamily="34" charset="0"/>
              </a:rPr>
              <a:t>Haber tenido una activa y destacada participación en el desarrollo educacional de nuestro país, con aporte al mismo.</a:t>
            </a:r>
          </a:p>
          <a:p>
            <a:r>
              <a:rPr lang="es-ES" sz="2400" dirty="0" smtClean="0">
                <a:latin typeface="Agency FB" panose="020B0503020202020204" pitchFamily="34" charset="0"/>
              </a:rPr>
              <a:t>Haber desarrollado una relevante labor en pro de la educación en la construcción del socialismo, considerada de importancia.</a:t>
            </a:r>
          </a:p>
          <a:p>
            <a:r>
              <a:rPr lang="es-ES" sz="2400" dirty="0" smtClean="0">
                <a:latin typeface="Agency FB" panose="020B0503020202020204" pitchFamily="34" charset="0"/>
              </a:rPr>
              <a:t>Haber desplegado significativamente labor en trabajos de organización escolar o administración en pro de la educación cubana, considerada de importancia decisiva y destacada.</a:t>
            </a:r>
          </a:p>
          <a:p>
            <a:r>
              <a:rPr lang="es-ES" sz="2400" dirty="0" smtClean="0">
                <a:latin typeface="Agency FB" panose="020B0503020202020204" pitchFamily="34" charset="0"/>
              </a:rPr>
              <a:t>Haber tenido una labor destacada o un aporte notable en el desarrollo de la educación cubana y haber contribuido igualmente de manera destacada con su experiencia al desarrollo de la educación en otros países.</a:t>
            </a:r>
          </a:p>
          <a:p>
            <a:r>
              <a:rPr lang="es-ES" sz="2400" dirty="0" smtClean="0">
                <a:latin typeface="Agency FB" panose="020B0503020202020204" pitchFamily="34" charset="0"/>
              </a:rPr>
              <a:t>Haber demostrado de manera significativa y continua, abnegación y dedicación en la formación de las nuevas generaciones.</a:t>
            </a:r>
          </a:p>
          <a:p>
            <a:r>
              <a:rPr lang="es-ES" sz="2400" dirty="0" smtClean="0">
                <a:latin typeface="Agency FB" panose="020B0503020202020204" pitchFamily="34" charset="0"/>
              </a:rPr>
              <a:t>A personalidades extranjeras que por sus méritos relevantes, se han destacado en la educación o que hubieran dado su contribución valiosa al desarrollo de la educación.</a:t>
            </a:r>
          </a:p>
          <a:p>
            <a:r>
              <a:rPr lang="es-ES" sz="2400" dirty="0" smtClean="0">
                <a:latin typeface="Agency FB" panose="020B0503020202020204" pitchFamily="34" charset="0"/>
              </a:rPr>
              <a:t>A organismos, organizaciones sociales o de masas u otras instituciones nacionales o extranjeras que se hayan destacado por su trabajo a favor de la educación.</a:t>
            </a:r>
          </a:p>
          <a:p>
            <a:endParaRPr lang="es-ES" dirty="0"/>
          </a:p>
        </p:txBody>
      </p:sp>
      <p:sp>
        <p:nvSpPr>
          <p:cNvPr id="4" name="Flecha abajo 3"/>
          <p:cNvSpPr/>
          <p:nvPr/>
        </p:nvSpPr>
        <p:spPr>
          <a:xfrm>
            <a:off x="2009104" y="1066803"/>
            <a:ext cx="7830356" cy="43558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7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274</TotalTime>
  <Words>1771</Words>
  <Application>Microsoft Office PowerPoint</Application>
  <PresentationFormat>Panorámica</PresentationFormat>
  <Paragraphs>89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Adobe Myungjo Std M</vt:lpstr>
      <vt:lpstr>Agency FB</vt:lpstr>
      <vt:lpstr>Arial</vt:lpstr>
      <vt:lpstr>Calibri</vt:lpstr>
      <vt:lpstr>Century Gothic</vt:lpstr>
      <vt:lpstr>Lucida Bright</vt:lpstr>
      <vt:lpstr>Times New Roman</vt:lpstr>
      <vt:lpstr>Wingdings 3</vt:lpstr>
      <vt:lpstr>Espiral</vt:lpstr>
      <vt:lpstr>Presentación de PowerPoint</vt:lpstr>
      <vt:lpstr>NUEVAS REGULACIONES APROBADAS  PARA EL SISTEMA DE CONDECORACIONES  Y TÍTULOS  HONORÍFICOS  partir de la Ley 17/78 </vt:lpstr>
      <vt:lpstr>Distinción “Por la Educación Cubana” </vt:lpstr>
      <vt:lpstr>PROCEDIMIENTO PARA SU OTORGAMIENTO </vt:lpstr>
      <vt:lpstr>Presentación de PowerPoint</vt:lpstr>
      <vt:lpstr>Antecedentes de La Distinción “Por la Educación Cubana” </vt:lpstr>
      <vt:lpstr>REQUISITOS PARA SU OTORGAMIENTO </vt:lpstr>
      <vt:lpstr>Antecedentes de la “Medalla José Tey”</vt:lpstr>
      <vt:lpstr>REQUISITOS PARA SU OTORGAMIENTO </vt:lpstr>
      <vt:lpstr>Antecedentes de “Orden Frank País”</vt:lpstr>
      <vt:lpstr>Antecedentes de “Orden Frank País”</vt:lpstr>
      <vt:lpstr>REQUISITOS PARA SU OTORGAMIENTO </vt:lpstr>
      <vt:lpstr>REQUISITOS PARA SU OTORGAMIENTO </vt:lpstr>
      <vt:lpstr>CONCLUSIONES</vt:lpstr>
      <vt:lpstr>PROCEDIMIENTO  PARA PROPONER PROFESORES  PARA SER  CONDECORADOS  EN LA FACULTAD.</vt:lpstr>
      <vt:lpstr>ES IMPORTANTE SABER QUE: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Cuadro</dc:creator>
  <cp:lastModifiedBy>Cuadro</cp:lastModifiedBy>
  <cp:revision>48</cp:revision>
  <dcterms:created xsi:type="dcterms:W3CDTF">2022-06-22T07:41:20Z</dcterms:created>
  <dcterms:modified xsi:type="dcterms:W3CDTF">2022-06-22T13:27:19Z</dcterms:modified>
</cp:coreProperties>
</file>