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E5FA-2E1D-4D6B-BF10-6CE01ED8A7B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66CC-570B-4500-B302-CB2EE091067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2434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E5FA-2E1D-4D6B-BF10-6CE01ED8A7B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66CC-570B-4500-B302-CB2EE091067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978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E5FA-2E1D-4D6B-BF10-6CE01ED8A7B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66CC-570B-4500-B302-CB2EE091067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5447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E5FA-2E1D-4D6B-BF10-6CE01ED8A7B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66CC-570B-4500-B302-CB2EE091067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33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E5FA-2E1D-4D6B-BF10-6CE01ED8A7B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66CC-570B-4500-B302-CB2EE091067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978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E5FA-2E1D-4D6B-BF10-6CE01ED8A7B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66CC-570B-4500-B302-CB2EE091067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1402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E5FA-2E1D-4D6B-BF10-6CE01ED8A7B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66CC-570B-4500-B302-CB2EE091067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320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E5FA-2E1D-4D6B-BF10-6CE01ED8A7B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66CC-570B-4500-B302-CB2EE091067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1631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E5FA-2E1D-4D6B-BF10-6CE01ED8A7B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66CC-570B-4500-B302-CB2EE091067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5348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E5FA-2E1D-4D6B-BF10-6CE01ED8A7B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66CC-570B-4500-B302-CB2EE091067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3820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E5FA-2E1D-4D6B-BF10-6CE01ED8A7B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66CC-570B-4500-B302-CB2EE091067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4067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0E5FA-2E1D-4D6B-BF10-6CE01ED8A7B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C66CC-570B-4500-B302-CB2EE091067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1348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88332" y="2761271"/>
            <a:ext cx="10415352" cy="76944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SISTEMA DE ACREDITACIÓN INSTITUCIONAL</a:t>
            </a:r>
            <a:endParaRPr lang="es-ES" sz="4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6894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4801" y="2359660"/>
            <a:ext cx="11567886" cy="138499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es-ES" sz="2800" b="1" cap="all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Instituto de endocrinología</a:t>
            </a:r>
            <a:endParaRPr lang="es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28600" algn="ctr">
              <a:spcAft>
                <a:spcPts val="0"/>
              </a:spcAft>
            </a:pPr>
            <a:r>
              <a:rPr lang="es-ES" sz="2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Cronograma de trabajo de la Comisión de Acreditación Institucional</a:t>
            </a:r>
            <a:endParaRPr lang="es-E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28600" algn="ctr">
              <a:spcAft>
                <a:spcPts val="0"/>
              </a:spcAft>
            </a:pPr>
            <a:r>
              <a:rPr lang="es-ES" sz="2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Mayo- </a:t>
            </a:r>
            <a:r>
              <a:rPr lang="es-ES" sz="2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julio 2026.</a:t>
            </a:r>
            <a:endParaRPr lang="es-ES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6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744617"/>
              </p:ext>
            </p:extLst>
          </p:nvPr>
        </p:nvGraphicFramePr>
        <p:xfrm>
          <a:off x="106107" y="128593"/>
          <a:ext cx="12032343" cy="66071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72002"/>
                <a:gridCol w="1411941"/>
                <a:gridCol w="2178423"/>
                <a:gridCol w="4069977"/>
              </a:tblGrid>
              <a:tr h="3005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Actividad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Mes</a:t>
                      </a:r>
                      <a:endParaRPr lang="es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Indicadores</a:t>
                      </a:r>
                      <a:endParaRPr lang="es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Ejecutores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15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Organización del trabajo y creación de la Comisión de Acreditación</a:t>
                      </a:r>
                      <a:r>
                        <a:rPr lang="es-ES" sz="2000" dirty="0" smtClean="0">
                          <a:effectLst/>
                        </a:rPr>
                        <a:t>.</a:t>
                      </a:r>
                      <a:endParaRPr lang="es-ES" sz="2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mayo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-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Dr. C. Lourdes B. Alpizar, Lic. Aída Isel Torres Clúa</a:t>
                      </a:r>
                      <a:endParaRPr lang="es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01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Revisión </a:t>
                      </a:r>
                      <a:r>
                        <a:rPr lang="es-ES" sz="2000" dirty="0" smtClean="0">
                          <a:effectLst/>
                        </a:rPr>
                        <a:t>Grupo Estándar </a:t>
                      </a:r>
                      <a:r>
                        <a:rPr lang="es-ES" sz="2000" dirty="0">
                          <a:effectLst/>
                        </a:rPr>
                        <a:t>1 (ASP)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</a:rPr>
                        <a:t>mayo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ASP-01 al </a:t>
                      </a:r>
                      <a:r>
                        <a:rPr lang="es-ES" sz="2000" dirty="0" smtClean="0">
                          <a:effectLst/>
                        </a:rPr>
                        <a:t>ASP-27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Dra. </a:t>
                      </a:r>
                      <a:r>
                        <a:rPr lang="es-ES" sz="2000" dirty="0" err="1">
                          <a:effectLst/>
                        </a:rPr>
                        <a:t>Juliette</a:t>
                      </a:r>
                      <a:r>
                        <a:rPr lang="es-ES" sz="2000" dirty="0">
                          <a:effectLst/>
                        </a:rPr>
                        <a:t> Navarrete Cabrera, </a:t>
                      </a:r>
                      <a:r>
                        <a:rPr lang="es-ES" sz="2000" dirty="0" smtClean="0">
                          <a:effectLst/>
                        </a:rPr>
                        <a:t>Dra. Ana Ibis </a:t>
                      </a:r>
                      <a:r>
                        <a:rPr lang="es-ES" sz="2000" dirty="0" err="1" smtClean="0">
                          <a:effectLst/>
                        </a:rPr>
                        <a:t>Conesa</a:t>
                      </a:r>
                      <a:r>
                        <a:rPr lang="es-ES" sz="2000" dirty="0" smtClean="0">
                          <a:effectLst/>
                        </a:rPr>
                        <a:t> González, Lic. Bárbara Vázquez Izada, Juan Blanco </a:t>
                      </a:r>
                      <a:r>
                        <a:rPr lang="es-ES" sz="2000" dirty="0" err="1" smtClean="0">
                          <a:effectLst/>
                        </a:rPr>
                        <a:t>Fabré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01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Revisión </a:t>
                      </a:r>
                      <a:r>
                        <a:rPr lang="es-ES" sz="2000" dirty="0" smtClean="0">
                          <a:effectLst/>
                        </a:rPr>
                        <a:t>Grupo Estándar </a:t>
                      </a:r>
                      <a:r>
                        <a:rPr lang="es-ES" sz="2000" dirty="0">
                          <a:effectLst/>
                        </a:rPr>
                        <a:t>2 (GSH)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junio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GSH-01 al GSH- </a:t>
                      </a:r>
                      <a:r>
                        <a:rPr lang="es-ES" sz="2000" dirty="0" smtClean="0">
                          <a:effectLst/>
                        </a:rPr>
                        <a:t>11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Lic. Aida </a:t>
                      </a:r>
                      <a:r>
                        <a:rPr lang="es-ES" sz="2000" dirty="0" err="1">
                          <a:effectLst/>
                        </a:rPr>
                        <a:t>Isel</a:t>
                      </a:r>
                      <a:r>
                        <a:rPr lang="es-ES" sz="2000" dirty="0">
                          <a:effectLst/>
                        </a:rPr>
                        <a:t> Torres </a:t>
                      </a:r>
                      <a:r>
                        <a:rPr lang="es-ES" sz="2000" dirty="0" err="1">
                          <a:effectLst/>
                        </a:rPr>
                        <a:t>Clúa</a:t>
                      </a:r>
                      <a:r>
                        <a:rPr lang="es-ES" sz="2000" dirty="0">
                          <a:effectLst/>
                        </a:rPr>
                        <a:t>, </a:t>
                      </a:r>
                      <a:r>
                        <a:rPr lang="es-ES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Damaris Cardona Pérez, Roberto Pardo Reyes,</a:t>
                      </a:r>
                      <a:r>
                        <a:rPr lang="es-ES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s-ES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Mariana Trujillo Padrón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0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Revisión </a:t>
                      </a:r>
                      <a:r>
                        <a:rPr lang="es-ES" sz="2000" dirty="0" smtClean="0">
                          <a:effectLst/>
                        </a:rPr>
                        <a:t>Grupo Estándar </a:t>
                      </a:r>
                      <a:r>
                        <a:rPr lang="es-ES" sz="2000" dirty="0">
                          <a:effectLst/>
                        </a:rPr>
                        <a:t>3 (DI)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</a:rPr>
                        <a:t>Mayo- junio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DI 01 al 03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Dra. Juana Elvira </a:t>
                      </a:r>
                      <a:r>
                        <a:rPr lang="es-ES" sz="200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Maciques</a:t>
                      </a:r>
                      <a:r>
                        <a:rPr lang="es-ES" sz="20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Rodríguez, Dra. </a:t>
                      </a:r>
                      <a:r>
                        <a:rPr lang="es-ES" sz="200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Idania</a:t>
                      </a:r>
                      <a:r>
                        <a:rPr lang="es-ES" sz="20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Mora López.</a:t>
                      </a:r>
                      <a:endParaRPr lang="es-ES" sz="2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6866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Entrega de lista y resumen en informe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ASP 5 de junio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</a:rPr>
                        <a:t>GSH 30 de junio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 30 de junio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ASP-01 al ASP-27</a:t>
                      </a:r>
                      <a:endParaRPr kumimoji="0" lang="es-E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ES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dirty="0" smtClean="0">
                          <a:effectLst/>
                        </a:rPr>
                        <a:t>GSH-01 al GSH- 11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dirty="0" smtClean="0">
                          <a:effectLst/>
                        </a:rPr>
                        <a:t>DI 01 al 03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+mn-lt"/>
                        </a:rPr>
                        <a:t>Dra. </a:t>
                      </a:r>
                      <a:r>
                        <a:rPr lang="es-ES" sz="2000" dirty="0" err="1" smtClean="0">
                          <a:effectLst/>
                          <a:latin typeface="+mn-lt"/>
                        </a:rPr>
                        <a:t>Juliette</a:t>
                      </a:r>
                      <a:r>
                        <a:rPr lang="es-ES" sz="2000" dirty="0" smtClean="0">
                          <a:effectLst/>
                          <a:latin typeface="+mn-lt"/>
                        </a:rPr>
                        <a:t> Navarrete Cabrera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+mn-lt"/>
                        </a:rPr>
                        <a:t>Lic. Aida </a:t>
                      </a:r>
                      <a:r>
                        <a:rPr lang="es-ES" sz="2000" dirty="0" err="1" smtClean="0">
                          <a:effectLst/>
                          <a:latin typeface="+mn-lt"/>
                        </a:rPr>
                        <a:t>Isel</a:t>
                      </a:r>
                      <a:r>
                        <a:rPr lang="es-ES" sz="2000" dirty="0" smtClean="0">
                          <a:effectLst/>
                          <a:latin typeface="+mn-lt"/>
                        </a:rPr>
                        <a:t> Torres </a:t>
                      </a:r>
                      <a:r>
                        <a:rPr lang="es-ES" sz="2000" dirty="0" err="1" smtClean="0">
                          <a:effectLst/>
                          <a:latin typeface="+mn-lt"/>
                        </a:rPr>
                        <a:t>Clúa</a:t>
                      </a:r>
                      <a:endParaRPr lang="es-ES" sz="2000" dirty="0" smtClean="0">
                        <a:effectLst/>
                        <a:latin typeface="+mn-lt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2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Dra. </a:t>
                      </a:r>
                      <a:r>
                        <a:rPr lang="es-ES" sz="200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Idania</a:t>
                      </a:r>
                      <a:r>
                        <a:rPr lang="es-ES" sz="20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Mora López.</a:t>
                      </a:r>
                      <a:endParaRPr lang="es-E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07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Ajustes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diciembre</a:t>
                      </a:r>
                      <a:endParaRPr lang="es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-</a:t>
                      </a:r>
                      <a:endParaRPr lang="es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Dra. Lourdes Alpizar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Lic. Aída </a:t>
                      </a:r>
                      <a:r>
                        <a:rPr lang="es-ES" sz="2000" dirty="0" err="1">
                          <a:effectLst/>
                        </a:rPr>
                        <a:t>Isel</a:t>
                      </a:r>
                      <a:r>
                        <a:rPr lang="es-ES" sz="2000" dirty="0">
                          <a:effectLst/>
                        </a:rPr>
                        <a:t> Torres </a:t>
                      </a:r>
                      <a:r>
                        <a:rPr lang="es-ES" sz="2000" dirty="0" err="1">
                          <a:effectLst/>
                        </a:rPr>
                        <a:t>Clúa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Llamada de flecha hacia arriba 4"/>
          <p:cNvSpPr/>
          <p:nvPr/>
        </p:nvSpPr>
        <p:spPr>
          <a:xfrm>
            <a:off x="173956" y="468086"/>
            <a:ext cx="6429829" cy="2264228"/>
          </a:xfrm>
          <a:prstGeom prst="upArrowCallou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s-ES" sz="2000" b="1" dirty="0" smtClean="0">
                <a:effectLst/>
              </a:rPr>
              <a:t>Nombramiento de la Comisión.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s-ES" sz="2000" b="1" dirty="0" smtClean="0">
                <a:effectLst/>
              </a:rPr>
              <a:t>Creación grupo </a:t>
            </a:r>
            <a:r>
              <a:rPr lang="es-ES" sz="2000" b="1" dirty="0" err="1" smtClean="0">
                <a:effectLst/>
              </a:rPr>
              <a:t>Whatssap</a:t>
            </a:r>
            <a:r>
              <a:rPr lang="es-ES" sz="2000" b="1" dirty="0" smtClean="0">
                <a:effectLst/>
              </a:rPr>
              <a:t> de la Comisión.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s-ES" sz="2000" b="1" dirty="0" smtClean="0">
                <a:effectLst/>
              </a:rPr>
              <a:t>Entrega del Manual y Listas a los miembros.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s-ES" sz="2000" b="1" dirty="0" smtClean="0">
                <a:effectLst/>
              </a:rPr>
              <a:t>Reunión inicial para explicar funciones de la Comisión y entregar cronograma de actividades. </a:t>
            </a: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Llamada de flecha a la izquierda 6"/>
          <p:cNvSpPr/>
          <p:nvPr/>
        </p:nvSpPr>
        <p:spPr>
          <a:xfrm rot="21394525">
            <a:off x="1848011" y="5637092"/>
            <a:ext cx="4238169" cy="1335314"/>
          </a:xfrm>
          <a:prstGeom prst="leftArrowCallout">
            <a:avLst>
              <a:gd name="adj1" fmla="val 20789"/>
              <a:gd name="adj2" fmla="val 25000"/>
              <a:gd name="adj3" fmla="val 9836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Elaboración de la informe de la Institución.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62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717442" y="519654"/>
            <a:ext cx="6249468" cy="1077218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s-ES" sz="3200" dirty="0" smtClean="0"/>
              <a:t>Manual de Acreditación Hospitalaria</a:t>
            </a:r>
          </a:p>
          <a:p>
            <a:pPr algn="ctr"/>
            <a:r>
              <a:rPr lang="es-ES" sz="3200" dirty="0" smtClean="0"/>
              <a:t>2016 </a:t>
            </a:r>
            <a:endParaRPr lang="es-ES" sz="3200" dirty="0"/>
          </a:p>
        </p:txBody>
      </p:sp>
      <p:sp>
        <p:nvSpPr>
          <p:cNvPr id="3" name="CuadroTexto 2"/>
          <p:cNvSpPr txBox="1"/>
          <p:nvPr/>
        </p:nvSpPr>
        <p:spPr>
          <a:xfrm>
            <a:off x="533320" y="1827983"/>
            <a:ext cx="11332140" cy="39035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dirty="0" smtClean="0"/>
              <a:t>Proceso </a:t>
            </a:r>
            <a:r>
              <a:rPr lang="es-ES" sz="2800" dirty="0"/>
              <a:t>voluntario y </a:t>
            </a:r>
            <a:r>
              <a:rPr lang="es-ES" sz="2800" dirty="0" smtClean="0"/>
              <a:t>periódico </a:t>
            </a:r>
            <a:r>
              <a:rPr lang="es-ES" sz="2800" dirty="0"/>
              <a:t>de </a:t>
            </a:r>
            <a:r>
              <a:rPr lang="es-ES" sz="2800" b="1" dirty="0" smtClean="0"/>
              <a:t>autoevaluación </a:t>
            </a:r>
            <a:r>
              <a:rPr lang="es-ES" sz="2800" b="1" dirty="0"/>
              <a:t>interna </a:t>
            </a:r>
            <a:r>
              <a:rPr lang="es-ES" sz="2800" dirty="0"/>
              <a:t>y </a:t>
            </a:r>
            <a:r>
              <a:rPr lang="es-ES" sz="2800" dirty="0" smtClean="0"/>
              <a:t>revisión </a:t>
            </a:r>
            <a:r>
              <a:rPr lang="es-ES" sz="2800" dirty="0"/>
              <a:t>externa</a:t>
            </a:r>
            <a:r>
              <a:rPr lang="es-ES" sz="2800" dirty="0" smtClean="0"/>
              <a:t>,</a:t>
            </a:r>
          </a:p>
          <a:p>
            <a:pPr algn="ctr">
              <a:lnSpc>
                <a:spcPct val="150000"/>
              </a:lnSpc>
            </a:pPr>
            <a:r>
              <a:rPr lang="es-ES" sz="2800" dirty="0" smtClean="0"/>
              <a:t>que </a:t>
            </a:r>
            <a:r>
              <a:rPr lang="es-ES" sz="2800" b="1" dirty="0"/>
              <a:t>tributa a la mejora de la calidad de la </a:t>
            </a:r>
            <a:r>
              <a:rPr lang="es-ES" sz="2800" b="1" dirty="0" smtClean="0"/>
              <a:t>atención </a:t>
            </a:r>
            <a:r>
              <a:rPr lang="es-ES" sz="2800" dirty="0"/>
              <a:t>sani­taria. </a:t>
            </a:r>
            <a:endParaRPr lang="es-ES" sz="2800" dirty="0" smtClean="0"/>
          </a:p>
          <a:p>
            <a:pPr algn="ctr">
              <a:lnSpc>
                <a:spcPct val="150000"/>
              </a:lnSpc>
            </a:pPr>
            <a:r>
              <a:rPr lang="es-ES" sz="2800" dirty="0" smtClean="0"/>
              <a:t>Se </a:t>
            </a:r>
            <a:r>
              <a:rPr lang="es-ES" sz="2800" dirty="0"/>
              <a:t>realiza a </a:t>
            </a:r>
            <a:r>
              <a:rPr lang="es-ES" sz="2800" dirty="0" smtClean="0"/>
              <a:t>través </a:t>
            </a:r>
            <a:r>
              <a:rPr lang="es-ES" sz="2800" dirty="0"/>
              <a:t>de </a:t>
            </a:r>
            <a:r>
              <a:rPr lang="es-ES" sz="2800" b="1" dirty="0" smtClean="0"/>
              <a:t>estándares óptimos </a:t>
            </a:r>
            <a:r>
              <a:rPr lang="es-ES" sz="2800" b="1" dirty="0"/>
              <a:t>y factibles de alcanzar</a:t>
            </a:r>
            <a:r>
              <a:rPr lang="es-ES" sz="2800" dirty="0" smtClean="0"/>
              <a:t>,</a:t>
            </a:r>
          </a:p>
          <a:p>
            <a:pPr algn="ctr">
              <a:lnSpc>
                <a:spcPct val="150000"/>
              </a:lnSpc>
            </a:pPr>
            <a:r>
              <a:rPr lang="es-ES" sz="2800" dirty="0" smtClean="0"/>
              <a:t>previamente </a:t>
            </a:r>
            <a:r>
              <a:rPr lang="es-ES" sz="2800" dirty="0"/>
              <a:t>conocidos por las entidades evaluadas</a:t>
            </a:r>
            <a:r>
              <a:rPr lang="es-ES" sz="2800" dirty="0" smtClean="0"/>
              <a:t>.</a:t>
            </a:r>
          </a:p>
          <a:p>
            <a:pPr algn="ctr">
              <a:lnSpc>
                <a:spcPct val="150000"/>
              </a:lnSpc>
            </a:pPr>
            <a:r>
              <a:rPr lang="es-ES" sz="2800" dirty="0" smtClean="0"/>
              <a:t>Es realizada </a:t>
            </a:r>
            <a:r>
              <a:rPr lang="es-ES" sz="2800" b="1" dirty="0" smtClean="0"/>
              <a:t>por personal idóneo y entrenado para tal fin </a:t>
            </a:r>
            <a:r>
              <a:rPr lang="es-ES" sz="2800" dirty="0" smtClean="0"/>
              <a:t>y su resultado </a:t>
            </a:r>
          </a:p>
          <a:p>
            <a:pPr algn="ctr">
              <a:lnSpc>
                <a:spcPct val="150000"/>
              </a:lnSpc>
            </a:pPr>
            <a:r>
              <a:rPr lang="es-ES" sz="2800" dirty="0" smtClean="0"/>
              <a:t>es </a:t>
            </a:r>
            <a:r>
              <a:rPr lang="es-ES" sz="2800" dirty="0"/>
              <a:t>avalado por una entidad de </a:t>
            </a:r>
            <a:r>
              <a:rPr lang="es-ES" sz="2800" dirty="0" smtClean="0"/>
              <a:t>acreditación </a:t>
            </a:r>
            <a:r>
              <a:rPr lang="es-ES" sz="2800" dirty="0"/>
              <a:t>autorizada</a:t>
            </a:r>
            <a:r>
              <a:rPr lang="es-ES" sz="2800" dirty="0" smtClean="0"/>
              <a:t>.</a:t>
            </a:r>
            <a:endParaRPr lang="es-ES" sz="2800" dirty="0"/>
          </a:p>
        </p:txBody>
      </p:sp>
      <p:sp>
        <p:nvSpPr>
          <p:cNvPr id="4" name="CuadroTexto 3"/>
          <p:cNvSpPr txBox="1"/>
          <p:nvPr/>
        </p:nvSpPr>
        <p:spPr>
          <a:xfrm>
            <a:off x="3091538" y="6212114"/>
            <a:ext cx="8751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/>
              <a:t>Colectivo de autores. Manual </a:t>
            </a:r>
            <a:r>
              <a:rPr lang="es-ES" i="1" dirty="0"/>
              <a:t>de </a:t>
            </a:r>
            <a:r>
              <a:rPr lang="es-ES" i="1" dirty="0" smtClean="0"/>
              <a:t>acreditación hospitalaria. La Habana, Cuba: </a:t>
            </a:r>
            <a:r>
              <a:rPr lang="es-ES" i="1" dirty="0" err="1" smtClean="0"/>
              <a:t>Ecimed</a:t>
            </a:r>
            <a:r>
              <a:rPr lang="es-ES" i="1" dirty="0" smtClean="0"/>
              <a:t>; 2016. </a:t>
            </a:r>
            <a:endParaRPr lang="es-ES" i="1" dirty="0"/>
          </a:p>
        </p:txBody>
      </p:sp>
      <p:sp>
        <p:nvSpPr>
          <p:cNvPr id="8" name="Llamada de flecha hacia abajo 7"/>
          <p:cNvSpPr/>
          <p:nvPr/>
        </p:nvSpPr>
        <p:spPr>
          <a:xfrm>
            <a:off x="4455886" y="4426857"/>
            <a:ext cx="5602514" cy="9144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smtClean="0"/>
              <a:t>Junta de Acreditación Nacional en Salud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158700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46199" y="856343"/>
            <a:ext cx="117135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/>
              <a:t> </a:t>
            </a:r>
            <a:r>
              <a:rPr lang="es-ES" sz="2400" dirty="0" smtClean="0"/>
              <a:t>- Impulsar </a:t>
            </a:r>
            <a:r>
              <a:rPr lang="es-ES" sz="2400" dirty="0"/>
              <a:t>procesos de </a:t>
            </a:r>
            <a:r>
              <a:rPr lang="es-ES" sz="2400" dirty="0" smtClean="0"/>
              <a:t>autoevaluación </a:t>
            </a:r>
            <a:r>
              <a:rPr lang="es-ES" sz="2400" dirty="0"/>
              <a:t>y </a:t>
            </a:r>
            <a:r>
              <a:rPr lang="es-ES" sz="2400" dirty="0" smtClean="0"/>
              <a:t>evaluación </a:t>
            </a:r>
            <a:r>
              <a:rPr lang="es-ES" sz="2400" dirty="0"/>
              <a:t>externa con la </a:t>
            </a:r>
            <a:r>
              <a:rPr lang="es-ES" sz="2400" dirty="0" smtClean="0"/>
              <a:t>participación </a:t>
            </a:r>
          </a:p>
          <a:p>
            <a:pPr lvl="0"/>
            <a:r>
              <a:rPr lang="es-ES" sz="2400" dirty="0" smtClean="0"/>
              <a:t>de </a:t>
            </a:r>
            <a:r>
              <a:rPr lang="es-ES" sz="2400" dirty="0"/>
              <a:t>todos los trabajadores</a:t>
            </a:r>
            <a:r>
              <a:rPr lang="es-ES" sz="2400" dirty="0" smtClean="0"/>
              <a:t>.</a:t>
            </a:r>
          </a:p>
          <a:p>
            <a:pPr lvl="0"/>
            <a:endParaRPr lang="es-ES" sz="2400" dirty="0"/>
          </a:p>
          <a:p>
            <a:pPr lvl="0"/>
            <a:r>
              <a:rPr lang="es-ES" sz="2400" dirty="0" smtClean="0"/>
              <a:t>- Favorecer </a:t>
            </a:r>
            <a:r>
              <a:rPr lang="es-ES" sz="2400" dirty="0"/>
              <a:t>el cumplimiento de lo dispuesto por el MINSAP en </a:t>
            </a:r>
            <a:r>
              <a:rPr lang="es-ES" sz="2400" dirty="0" smtClean="0"/>
              <a:t>relación a </a:t>
            </a:r>
            <a:r>
              <a:rPr lang="es-ES" sz="2400" dirty="0"/>
              <a:t>los procesos </a:t>
            </a:r>
            <a:r>
              <a:rPr lang="es-ES" sz="2400" dirty="0" smtClean="0"/>
              <a:t>   </a:t>
            </a:r>
          </a:p>
          <a:p>
            <a:pPr lvl="0"/>
            <a:r>
              <a:rPr lang="es-ES" sz="2400" dirty="0"/>
              <a:t> </a:t>
            </a:r>
            <a:r>
              <a:rPr lang="es-ES" sz="2400" dirty="0" smtClean="0"/>
              <a:t>  asistenciales</a:t>
            </a:r>
            <a:r>
              <a:rPr lang="es-ES" sz="2400" dirty="0"/>
              <a:t>, docentes, investigativos y de </a:t>
            </a:r>
            <a:r>
              <a:rPr lang="es-ES" sz="2400" dirty="0" smtClean="0"/>
              <a:t>gestión.</a:t>
            </a:r>
          </a:p>
          <a:p>
            <a:pPr lvl="0"/>
            <a:endParaRPr lang="es-ES" sz="2400" dirty="0"/>
          </a:p>
          <a:p>
            <a:pPr lvl="0"/>
            <a:r>
              <a:rPr lang="es-ES" sz="2400" dirty="0" smtClean="0"/>
              <a:t>- Lograr </a:t>
            </a:r>
            <a:r>
              <a:rPr lang="es-ES" sz="2400" dirty="0"/>
              <a:t>que las instituciones superen los </a:t>
            </a:r>
            <a:r>
              <a:rPr lang="es-ES" sz="2400" dirty="0" smtClean="0"/>
              <a:t>estándares mínimos </a:t>
            </a:r>
            <a:r>
              <a:rPr lang="es-ES" sz="2400" dirty="0"/>
              <a:t>y </a:t>
            </a:r>
            <a:r>
              <a:rPr lang="es-ES" sz="2400" dirty="0" smtClean="0"/>
              <a:t>alcancen </a:t>
            </a:r>
            <a:r>
              <a:rPr lang="es-ES" sz="2400" dirty="0"/>
              <a:t>niveles superiores </a:t>
            </a:r>
            <a:r>
              <a:rPr lang="es-ES" sz="2400" dirty="0" smtClean="0"/>
              <a:t>    </a:t>
            </a:r>
          </a:p>
          <a:p>
            <a:pPr lvl="0"/>
            <a:r>
              <a:rPr lang="es-ES" sz="2400" dirty="0"/>
              <a:t> </a:t>
            </a:r>
            <a:r>
              <a:rPr lang="es-ES" sz="2400" dirty="0" smtClean="0"/>
              <a:t> de desempeño, así </a:t>
            </a:r>
            <a:r>
              <a:rPr lang="es-ES" sz="2400" dirty="0"/>
              <a:t>como en los indicadores </a:t>
            </a:r>
            <a:r>
              <a:rPr lang="es-ES" sz="2400" dirty="0" smtClean="0"/>
              <a:t>de salud de </a:t>
            </a:r>
            <a:r>
              <a:rPr lang="es-ES" sz="2400" dirty="0"/>
              <a:t>la </a:t>
            </a:r>
            <a:r>
              <a:rPr lang="es-ES" sz="2400" dirty="0" smtClean="0"/>
              <a:t>población </a:t>
            </a:r>
            <a:r>
              <a:rPr lang="es-ES" sz="2400" dirty="0"/>
              <a:t>cubana</a:t>
            </a:r>
            <a:r>
              <a:rPr lang="es-ES" sz="2400" dirty="0" smtClean="0"/>
              <a:t>.</a:t>
            </a:r>
          </a:p>
          <a:p>
            <a:pPr lvl="0"/>
            <a:endParaRPr lang="es-ES" sz="2400" dirty="0"/>
          </a:p>
          <a:p>
            <a:pPr lvl="0">
              <a:lnSpc>
                <a:spcPct val="150000"/>
              </a:lnSpc>
            </a:pPr>
            <a:r>
              <a:rPr lang="es-ES" sz="2400" dirty="0" smtClean="0"/>
              <a:t>- Contribuir </a:t>
            </a:r>
            <a:r>
              <a:rPr lang="es-ES" sz="2400" dirty="0"/>
              <a:t>al incremento de la </a:t>
            </a:r>
            <a:r>
              <a:rPr lang="es-ES" sz="2400" dirty="0" smtClean="0"/>
              <a:t>satisfacción </a:t>
            </a:r>
            <a:r>
              <a:rPr lang="es-ES" sz="2400" dirty="0"/>
              <a:t>de la </a:t>
            </a:r>
            <a:r>
              <a:rPr lang="es-ES" sz="2400" dirty="0" smtClean="0"/>
              <a:t>población </a:t>
            </a:r>
            <a:r>
              <a:rPr lang="es-ES" sz="2400" dirty="0"/>
              <a:t>con los servicios</a:t>
            </a:r>
            <a:r>
              <a:rPr lang="es-ES" sz="2400" dirty="0" smtClean="0"/>
              <a:t>.</a:t>
            </a:r>
          </a:p>
          <a:p>
            <a:pPr lvl="0">
              <a:lnSpc>
                <a:spcPct val="150000"/>
              </a:lnSpc>
            </a:pPr>
            <a:endParaRPr lang="es-ES" sz="2400" dirty="0" smtClean="0"/>
          </a:p>
          <a:p>
            <a:pPr lvl="0">
              <a:lnSpc>
                <a:spcPct val="150000"/>
              </a:lnSpc>
            </a:pPr>
            <a:r>
              <a:rPr lang="es-ES" sz="2400" dirty="0" smtClean="0"/>
              <a:t>- Potenciar </a:t>
            </a:r>
            <a:r>
              <a:rPr lang="es-ES" sz="2400" dirty="0"/>
              <a:t>el desarrollo del sector, </a:t>
            </a:r>
            <a:r>
              <a:rPr lang="es-ES" sz="2400" dirty="0" smtClean="0"/>
              <a:t>así </a:t>
            </a:r>
            <a:r>
              <a:rPr lang="es-ES" sz="2400" dirty="0"/>
              <a:t>como su sostenibilidad</a:t>
            </a:r>
            <a:r>
              <a:rPr lang="es-ES" sz="2400" dirty="0" smtClean="0"/>
              <a:t>.</a:t>
            </a:r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586518" y="194624"/>
            <a:ext cx="26125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sz="3200" b="1" dirty="0" err="1">
                <a:solidFill>
                  <a:prstClr val="black"/>
                </a:solidFill>
              </a:rPr>
              <a:t>Propósitos</a:t>
            </a:r>
            <a:endParaRPr lang="en-US" sz="3200" b="1" dirty="0">
              <a:solidFill>
                <a:prstClr val="black"/>
              </a:solidFill>
            </a:endParaRPr>
          </a:p>
          <a:p>
            <a:pPr algn="ctr"/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28932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3543" y="1611087"/>
            <a:ext cx="12054775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/>
              <a:t>Grupo </a:t>
            </a:r>
            <a:r>
              <a:rPr lang="es-ES" sz="2800" dirty="0"/>
              <a:t>N°1: </a:t>
            </a:r>
            <a:r>
              <a:rPr lang="es-ES" sz="2800" dirty="0" smtClean="0"/>
              <a:t>Estándares </a:t>
            </a:r>
            <a:r>
              <a:rPr lang="es-ES" sz="2800" dirty="0"/>
              <a:t>centrados en la </a:t>
            </a:r>
            <a:r>
              <a:rPr lang="es-ES" sz="2800" dirty="0" smtClean="0"/>
              <a:t>atención </a:t>
            </a:r>
            <a:r>
              <a:rPr lang="es-ES" sz="2800" dirty="0"/>
              <a:t>y seguridad del </a:t>
            </a:r>
            <a:r>
              <a:rPr lang="es-ES" sz="2800" dirty="0" smtClean="0"/>
              <a:t>paciente,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                     (ASP= 27 indicadores).</a:t>
            </a:r>
          </a:p>
          <a:p>
            <a:endParaRPr lang="es-ES" sz="2800" dirty="0"/>
          </a:p>
          <a:p>
            <a:r>
              <a:rPr lang="es-ES" sz="2800" dirty="0"/>
              <a:t>Grupo N°2: </a:t>
            </a:r>
            <a:r>
              <a:rPr lang="es-ES" sz="2800" dirty="0" smtClean="0"/>
              <a:t>Estándares </a:t>
            </a:r>
            <a:r>
              <a:rPr lang="es-ES" sz="2800" dirty="0"/>
              <a:t>de </a:t>
            </a:r>
            <a:r>
              <a:rPr lang="es-ES" sz="2800" dirty="0" smtClean="0"/>
              <a:t>gestión </a:t>
            </a:r>
            <a:r>
              <a:rPr lang="es-ES" sz="2800" dirty="0"/>
              <a:t>y seguridad </a:t>
            </a:r>
            <a:r>
              <a:rPr lang="es-ES" sz="2800" dirty="0" smtClean="0"/>
              <a:t>hospitalaria,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                    (GSH=11 indicadores).</a:t>
            </a:r>
          </a:p>
          <a:p>
            <a:endParaRPr lang="es-ES" sz="2800" dirty="0"/>
          </a:p>
          <a:p>
            <a:r>
              <a:rPr lang="es-ES" sz="2800" dirty="0"/>
              <a:t>Grupo N°3: </a:t>
            </a:r>
            <a:r>
              <a:rPr lang="es-ES" sz="2800" dirty="0" smtClean="0"/>
              <a:t>Estándares </a:t>
            </a:r>
            <a:r>
              <a:rPr lang="es-ES" sz="2800" dirty="0"/>
              <a:t>de docencia e </a:t>
            </a:r>
            <a:r>
              <a:rPr lang="es-ES" sz="2800" dirty="0" smtClean="0"/>
              <a:t>investigación, 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                    (DI= 3 indicadores).</a:t>
            </a:r>
          </a:p>
          <a:p>
            <a:endParaRPr lang="es-ES" sz="2800" dirty="0"/>
          </a:p>
          <a:p>
            <a:pPr algn="ctr"/>
            <a:r>
              <a:rPr lang="es-ES" sz="2800" b="1" i="1" dirty="0" smtClean="0"/>
              <a:t>Todos los estándares contienen: </a:t>
            </a:r>
          </a:p>
          <a:p>
            <a:r>
              <a:rPr lang="es-ES" sz="2800" b="1" i="1" dirty="0" smtClean="0"/>
              <a:t>una </a:t>
            </a:r>
            <a:r>
              <a:rPr lang="es-ES" sz="2800" b="1" i="1" dirty="0"/>
              <a:t>breve </a:t>
            </a:r>
            <a:r>
              <a:rPr lang="es-ES" sz="2800" b="1" i="1" dirty="0" smtClean="0"/>
              <a:t>descripción, propósitos, elementos </a:t>
            </a:r>
            <a:r>
              <a:rPr lang="es-ES" sz="2800" b="1" i="1" dirty="0"/>
              <a:t>a </a:t>
            </a:r>
            <a:r>
              <a:rPr lang="es-ES" sz="2800" b="1" i="1" dirty="0" smtClean="0"/>
              <a:t>evaluar y documentos </a:t>
            </a:r>
            <a:r>
              <a:rPr lang="es-ES" sz="2800" b="1" i="1" dirty="0"/>
              <a:t>a verificar</a:t>
            </a:r>
            <a:r>
              <a:rPr lang="es-ES" sz="2800" b="1" i="1" dirty="0" smtClean="0"/>
              <a:t>.</a:t>
            </a:r>
            <a:endParaRPr lang="es-ES" sz="2800" b="1" i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978399" y="551543"/>
            <a:ext cx="10443308" cy="80021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lvl="0"/>
            <a:r>
              <a:rPr lang="es-ES" sz="2800" dirty="0">
                <a:solidFill>
                  <a:prstClr val="black"/>
                </a:solidFill>
              </a:rPr>
              <a:t>El </a:t>
            </a:r>
            <a:r>
              <a:rPr lang="es-ES" sz="2800" i="1" dirty="0">
                <a:solidFill>
                  <a:prstClr val="black"/>
                </a:solidFill>
              </a:rPr>
              <a:t>Manual</a:t>
            </a:r>
            <a:r>
              <a:rPr lang="es-ES" sz="2800" dirty="0">
                <a:solidFill>
                  <a:prstClr val="black"/>
                </a:solidFill>
              </a:rPr>
              <a:t> que cuenta con 41 </a:t>
            </a:r>
            <a:r>
              <a:rPr lang="es-ES" sz="2800" dirty="0" smtClean="0">
                <a:solidFill>
                  <a:prstClr val="black"/>
                </a:solidFill>
              </a:rPr>
              <a:t>indicadores, </a:t>
            </a:r>
            <a:r>
              <a:rPr lang="es-ES" sz="2800" dirty="0">
                <a:solidFill>
                  <a:prstClr val="black"/>
                </a:solidFill>
              </a:rPr>
              <a:t>organizados en tres grupos: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69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06399" y="1378857"/>
            <a:ext cx="11307326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ASP-01 </a:t>
            </a:r>
            <a:r>
              <a:rPr lang="es-ES" sz="2400" dirty="0" smtClean="0"/>
              <a:t>Identificación inequívoca </a:t>
            </a:r>
            <a:r>
              <a:rPr lang="es-ES" sz="2400" dirty="0"/>
              <a:t>de los </a:t>
            </a:r>
            <a:r>
              <a:rPr lang="es-ES" sz="2400" dirty="0" smtClean="0"/>
              <a:t>pacientes.</a:t>
            </a:r>
          </a:p>
          <a:p>
            <a:r>
              <a:rPr lang="es-ES" sz="2400" dirty="0"/>
              <a:t>ASP-02 </a:t>
            </a:r>
            <a:r>
              <a:rPr lang="es-ES" sz="2400" dirty="0" smtClean="0"/>
              <a:t>Admisión </a:t>
            </a:r>
            <a:r>
              <a:rPr lang="es-ES" sz="2400" dirty="0"/>
              <a:t>y registro de pacientes en el </a:t>
            </a:r>
            <a:r>
              <a:rPr lang="es-ES" sz="2400" dirty="0" smtClean="0"/>
              <a:t>hospital.</a:t>
            </a:r>
            <a:endParaRPr lang="es-ES" sz="2400" dirty="0"/>
          </a:p>
          <a:p>
            <a:r>
              <a:rPr lang="en-US" sz="2400" dirty="0"/>
              <a:t>ASP-03 </a:t>
            </a:r>
            <a:r>
              <a:rPr lang="en-US" sz="2400" dirty="0" err="1"/>
              <a:t>Continuidad</a:t>
            </a:r>
            <a:r>
              <a:rPr lang="en-US" sz="2400" dirty="0"/>
              <a:t> de la </a:t>
            </a:r>
            <a:r>
              <a:rPr lang="en-US" sz="2400" dirty="0" err="1" smtClean="0"/>
              <a:t>atención</a:t>
            </a:r>
            <a:r>
              <a:rPr lang="en-US" sz="2400" dirty="0" smtClean="0"/>
              <a:t>.</a:t>
            </a:r>
          </a:p>
          <a:p>
            <a:r>
              <a:rPr lang="es-ES" sz="2400" dirty="0"/>
              <a:t>ASP-04 Derechos del paciente y </a:t>
            </a:r>
            <a:r>
              <a:rPr lang="es-ES" sz="2400" dirty="0" smtClean="0"/>
              <a:t>satisfacción.</a:t>
            </a:r>
          </a:p>
          <a:p>
            <a:r>
              <a:rPr lang="es-ES" sz="2400" dirty="0"/>
              <a:t>ASP-05 </a:t>
            </a:r>
            <a:r>
              <a:rPr lang="es-ES" sz="2400" dirty="0" smtClean="0"/>
              <a:t>Prestación </a:t>
            </a:r>
            <a:r>
              <a:rPr lang="es-ES" sz="2400" dirty="0"/>
              <a:t>de la </a:t>
            </a:r>
            <a:r>
              <a:rPr lang="es-ES" sz="2400" dirty="0" smtClean="0"/>
              <a:t>atención sanitaria.</a:t>
            </a:r>
          </a:p>
          <a:p>
            <a:r>
              <a:rPr lang="es-ES" sz="2400" dirty="0"/>
              <a:t>ASP-06 </a:t>
            </a:r>
            <a:r>
              <a:rPr lang="es-ES" sz="2400" dirty="0" smtClean="0"/>
              <a:t>Atención médica </a:t>
            </a:r>
            <a:r>
              <a:rPr lang="es-ES" sz="2400" dirty="0"/>
              <a:t>en pacientes de alto </a:t>
            </a:r>
            <a:r>
              <a:rPr lang="es-ES" sz="2400" dirty="0" smtClean="0"/>
              <a:t>riesgo.</a:t>
            </a:r>
          </a:p>
          <a:p>
            <a:r>
              <a:rPr lang="es-ES" sz="2400" dirty="0"/>
              <a:t>ASP-07 Cambios en el estado del </a:t>
            </a:r>
            <a:r>
              <a:rPr lang="es-ES" sz="2400" dirty="0" smtClean="0"/>
              <a:t>paciente.</a:t>
            </a:r>
            <a:endParaRPr lang="es-ES" sz="2400" dirty="0"/>
          </a:p>
          <a:p>
            <a:r>
              <a:rPr lang="en-US" sz="2400" dirty="0"/>
              <a:t>ASP-08 </a:t>
            </a:r>
            <a:r>
              <a:rPr lang="en-US" sz="2400" dirty="0" err="1" smtClean="0"/>
              <a:t>Comunicación</a:t>
            </a:r>
            <a:r>
              <a:rPr lang="en-US" sz="2400" dirty="0" smtClean="0"/>
              <a:t> </a:t>
            </a:r>
            <a:r>
              <a:rPr lang="en-US" sz="2400" dirty="0" err="1" smtClean="0"/>
              <a:t>efectiva</a:t>
            </a:r>
            <a:r>
              <a:rPr lang="en-US" sz="2400" dirty="0" smtClean="0"/>
              <a:t>.</a:t>
            </a:r>
          </a:p>
          <a:p>
            <a:r>
              <a:rPr lang="es-ES" sz="2400" dirty="0"/>
              <a:t>ASP-09 </a:t>
            </a:r>
            <a:r>
              <a:rPr lang="es-ES" sz="2400" dirty="0" smtClean="0"/>
              <a:t>Cirugía </a:t>
            </a:r>
            <a:r>
              <a:rPr lang="es-ES" sz="2400" dirty="0"/>
              <a:t>y procedimientos invasivos </a:t>
            </a:r>
            <a:r>
              <a:rPr lang="es-ES" sz="2400" dirty="0" smtClean="0"/>
              <a:t>seguros.</a:t>
            </a:r>
          </a:p>
          <a:p>
            <a:r>
              <a:rPr lang="es-ES" sz="2400" dirty="0"/>
              <a:t>ASP-10 Riesgo de infecciones asociadas a la asistencia </a:t>
            </a:r>
            <a:r>
              <a:rPr lang="es-ES" sz="2400" dirty="0" smtClean="0"/>
              <a:t>sanitaria.</a:t>
            </a:r>
          </a:p>
          <a:p>
            <a:r>
              <a:rPr lang="es-ES" sz="2400" dirty="0"/>
              <a:t>ASP-11 </a:t>
            </a:r>
            <a:r>
              <a:rPr lang="es-ES" sz="2400" dirty="0" smtClean="0"/>
              <a:t>Daño </a:t>
            </a:r>
            <a:r>
              <a:rPr lang="es-ES" sz="2400" dirty="0"/>
              <a:t>del paciente causado por </a:t>
            </a:r>
            <a:r>
              <a:rPr lang="es-ES" sz="2400" dirty="0" smtClean="0"/>
              <a:t>caídas.</a:t>
            </a:r>
          </a:p>
          <a:p>
            <a:r>
              <a:rPr lang="es-ES" sz="2400" dirty="0"/>
              <a:t>ASP-12 </a:t>
            </a:r>
            <a:r>
              <a:rPr lang="es-ES" sz="2400" dirty="0" smtClean="0"/>
              <a:t>Atención anestésica.</a:t>
            </a:r>
          </a:p>
          <a:p>
            <a:r>
              <a:rPr lang="es-ES" sz="2400" dirty="0"/>
              <a:t>ASP-13 </a:t>
            </a:r>
            <a:r>
              <a:rPr lang="es-ES" sz="2400" dirty="0" smtClean="0"/>
              <a:t>Atención quirúrgica.</a:t>
            </a:r>
          </a:p>
          <a:p>
            <a:r>
              <a:rPr lang="es-ES" sz="2400" dirty="0"/>
              <a:t>ASP-14 </a:t>
            </a:r>
            <a:r>
              <a:rPr lang="es-ES" sz="2400" dirty="0" smtClean="0"/>
              <a:t>Seguridad </a:t>
            </a:r>
            <a:r>
              <a:rPr lang="es-ES" sz="2400" dirty="0"/>
              <a:t>en los medicamentos de alto riesgo, de equipos y dispositivos </a:t>
            </a:r>
            <a:r>
              <a:rPr lang="es-ES" sz="2400" dirty="0" smtClean="0"/>
              <a:t>médicos.</a:t>
            </a:r>
            <a:endParaRPr lang="es-E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261258" y="304802"/>
            <a:ext cx="11714059" cy="95410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Grupo N°1: Estándares centrados en la atención y seguridad del paciente,</a:t>
            </a:r>
          </a:p>
          <a:p>
            <a:pPr algn="ctr"/>
            <a:r>
              <a:rPr lang="es-ES" sz="2800" dirty="0" smtClean="0"/>
              <a:t>                      (ASP= 27 indicadores).</a:t>
            </a:r>
            <a:endParaRPr lang="es-ES" sz="2800" dirty="0"/>
          </a:p>
        </p:txBody>
      </p:sp>
      <p:sp>
        <p:nvSpPr>
          <p:cNvPr id="4" name="Rectángulo redondeado 3"/>
          <p:cNvSpPr/>
          <p:nvPr/>
        </p:nvSpPr>
        <p:spPr>
          <a:xfrm>
            <a:off x="7097485" y="2249714"/>
            <a:ext cx="4950067" cy="20029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i="1" dirty="0" smtClean="0"/>
              <a:t>Todos los estándares contienen: </a:t>
            </a:r>
          </a:p>
          <a:p>
            <a:r>
              <a:rPr lang="es-ES" sz="2400" b="1" i="1" dirty="0" smtClean="0"/>
              <a:t>una breve descripción, propósitos, </a:t>
            </a:r>
            <a:r>
              <a:rPr lang="es-ES" sz="2400" b="1" i="1" dirty="0" smtClean="0">
                <a:solidFill>
                  <a:srgbClr val="FFC000"/>
                </a:solidFill>
              </a:rPr>
              <a:t>elementos a evaluar y documentos a verificar.</a:t>
            </a:r>
            <a:endParaRPr lang="es-ES" sz="2400" b="1" i="1" dirty="0">
              <a:solidFill>
                <a:srgbClr val="FFC000"/>
              </a:solidFill>
            </a:endParaRPr>
          </a:p>
        </p:txBody>
      </p:sp>
      <p:sp>
        <p:nvSpPr>
          <p:cNvPr id="5" name="Flecha a la derecha con muesca 4"/>
          <p:cNvSpPr/>
          <p:nvPr/>
        </p:nvSpPr>
        <p:spPr>
          <a:xfrm rot="9399232">
            <a:off x="6361539" y="3796491"/>
            <a:ext cx="978408" cy="484632"/>
          </a:xfrm>
          <a:prstGeom prst="notch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Explosión 1 5"/>
          <p:cNvSpPr/>
          <p:nvPr/>
        </p:nvSpPr>
        <p:spPr>
          <a:xfrm>
            <a:off x="2220786" y="3192043"/>
            <a:ext cx="4339770" cy="216373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EN EL </a:t>
            </a:r>
            <a:r>
              <a:rPr lang="es-ES" sz="2800" b="1" dirty="0"/>
              <a:t>M</a:t>
            </a:r>
            <a:r>
              <a:rPr lang="es-ES" sz="2800" b="1" dirty="0" smtClean="0"/>
              <a:t>ANUAL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3637599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61258" y="304802"/>
            <a:ext cx="11714059" cy="95410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Grupo N°1: Estándares centrados en la atención y seguridad del paciente,</a:t>
            </a:r>
          </a:p>
          <a:p>
            <a:pPr algn="ctr"/>
            <a:r>
              <a:rPr lang="es-ES" sz="2800" dirty="0" smtClean="0"/>
              <a:t>                      (ASP= 27 indicadores).</a:t>
            </a:r>
            <a:endParaRPr lang="es-ES" sz="28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93488" y="1538514"/>
            <a:ext cx="7468391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/>
              <a:t>ASP-15 Elaboración, dispensación y uso de medicamentos.</a:t>
            </a:r>
          </a:p>
          <a:p>
            <a:r>
              <a:rPr lang="en-US" sz="2400" dirty="0"/>
              <a:t>ASP-16 </a:t>
            </a:r>
            <a:r>
              <a:rPr lang="en-US" sz="2400" dirty="0" err="1" smtClean="0"/>
              <a:t>Alimentación</a:t>
            </a:r>
            <a:r>
              <a:rPr lang="en-US" sz="2400" dirty="0" smtClean="0"/>
              <a:t> </a:t>
            </a:r>
            <a:r>
              <a:rPr lang="en-US" sz="2400" dirty="0"/>
              <a:t>y </a:t>
            </a:r>
            <a:r>
              <a:rPr lang="en-US" sz="2400" dirty="0" err="1"/>
              <a:t>apoyo</a:t>
            </a:r>
            <a:r>
              <a:rPr lang="en-US" sz="2400" dirty="0"/>
              <a:t> </a:t>
            </a:r>
            <a:r>
              <a:rPr lang="en-US" sz="2400" dirty="0" err="1" smtClean="0"/>
              <a:t>nutricional</a:t>
            </a:r>
            <a:r>
              <a:rPr lang="en-US" sz="2400" dirty="0" smtClean="0"/>
              <a:t>.</a:t>
            </a:r>
          </a:p>
          <a:p>
            <a:r>
              <a:rPr lang="es-ES" sz="2400" dirty="0"/>
              <a:t>ASP-17 </a:t>
            </a:r>
            <a:r>
              <a:rPr lang="es-ES" sz="2400" dirty="0" smtClean="0"/>
              <a:t>Atención </a:t>
            </a:r>
            <a:r>
              <a:rPr lang="es-ES" sz="2400" dirty="0"/>
              <a:t>integral al paciente con </a:t>
            </a:r>
            <a:r>
              <a:rPr lang="es-ES" sz="2400" dirty="0" smtClean="0"/>
              <a:t>dolor.</a:t>
            </a:r>
          </a:p>
          <a:p>
            <a:r>
              <a:rPr lang="es-ES" sz="2400" dirty="0"/>
              <a:t>ASP-18 Cuidados del paciente al final de su </a:t>
            </a:r>
            <a:r>
              <a:rPr lang="es-ES" sz="2400" dirty="0" smtClean="0"/>
              <a:t>vida.</a:t>
            </a:r>
          </a:p>
          <a:p>
            <a:r>
              <a:rPr lang="es-ES" sz="2400" dirty="0"/>
              <a:t>ASP-19 Banco de sangre y </a:t>
            </a:r>
            <a:r>
              <a:rPr lang="es-ES" sz="2400" dirty="0" smtClean="0"/>
              <a:t>transfusiones.</a:t>
            </a:r>
          </a:p>
          <a:p>
            <a:r>
              <a:rPr lang="es-ES" sz="2400" dirty="0"/>
              <a:t>ASP-20 </a:t>
            </a:r>
            <a:r>
              <a:rPr lang="es-ES" sz="2400" dirty="0" smtClean="0"/>
              <a:t>Donación </a:t>
            </a:r>
            <a:r>
              <a:rPr lang="es-ES" sz="2400" dirty="0"/>
              <a:t>y trasplante de </a:t>
            </a:r>
            <a:r>
              <a:rPr lang="es-ES" sz="2400" dirty="0" smtClean="0"/>
              <a:t>órganos </a:t>
            </a:r>
            <a:r>
              <a:rPr lang="es-ES" sz="2400" dirty="0"/>
              <a:t>y </a:t>
            </a:r>
            <a:r>
              <a:rPr lang="es-ES" sz="2400" dirty="0" smtClean="0"/>
              <a:t>tejidos.</a:t>
            </a:r>
          </a:p>
          <a:p>
            <a:r>
              <a:rPr lang="es-ES" sz="2400" dirty="0"/>
              <a:t>ASP-21 Medicina natural y </a:t>
            </a:r>
            <a:r>
              <a:rPr lang="es-ES" sz="2400" dirty="0" smtClean="0"/>
              <a:t>tradicional.</a:t>
            </a:r>
          </a:p>
          <a:p>
            <a:r>
              <a:rPr lang="es-ES" sz="2400" dirty="0"/>
              <a:t>ASP-22 Laboratorios </a:t>
            </a:r>
            <a:r>
              <a:rPr lang="es-ES" sz="2400" dirty="0" smtClean="0"/>
              <a:t>clínicos.</a:t>
            </a:r>
          </a:p>
          <a:p>
            <a:r>
              <a:rPr lang="es-ES" sz="2400" dirty="0"/>
              <a:t>ASP-23 </a:t>
            </a:r>
            <a:r>
              <a:rPr lang="es-ES" sz="2400" dirty="0" err="1" smtClean="0"/>
              <a:t>Imagenología</a:t>
            </a:r>
            <a:r>
              <a:rPr lang="es-ES" sz="2400" dirty="0" smtClean="0"/>
              <a:t> </a:t>
            </a:r>
            <a:r>
              <a:rPr lang="es-ES" sz="2400" dirty="0"/>
              <a:t>y </a:t>
            </a:r>
            <a:r>
              <a:rPr lang="es-ES" sz="2400" dirty="0" smtClean="0"/>
              <a:t>radioterapia.</a:t>
            </a:r>
          </a:p>
          <a:p>
            <a:r>
              <a:rPr lang="es-ES" sz="2400" dirty="0"/>
              <a:t>ASP-24 Consentimiento </a:t>
            </a:r>
            <a:r>
              <a:rPr lang="es-ES" sz="2400" dirty="0" smtClean="0"/>
              <a:t>informado.</a:t>
            </a:r>
          </a:p>
          <a:p>
            <a:r>
              <a:rPr lang="es-ES" sz="2400" dirty="0"/>
              <a:t>ASP-25 </a:t>
            </a:r>
            <a:r>
              <a:rPr lang="es-ES" sz="2400" dirty="0" smtClean="0"/>
              <a:t>Educación </a:t>
            </a:r>
            <a:r>
              <a:rPr lang="es-ES" sz="2400" dirty="0"/>
              <a:t>para la salud a pacientes y </a:t>
            </a:r>
            <a:r>
              <a:rPr lang="es-ES" sz="2400" dirty="0" smtClean="0"/>
              <a:t>familiares.</a:t>
            </a:r>
          </a:p>
          <a:p>
            <a:r>
              <a:rPr lang="es-ES" sz="2400" dirty="0"/>
              <a:t>ASP-26 </a:t>
            </a:r>
            <a:r>
              <a:rPr lang="es-ES" sz="2400" dirty="0" smtClean="0"/>
              <a:t>Prevención </a:t>
            </a:r>
            <a:r>
              <a:rPr lang="es-ES" sz="2400" dirty="0"/>
              <a:t>y control de ulceras por </a:t>
            </a:r>
            <a:r>
              <a:rPr lang="es-ES" sz="2400" dirty="0" smtClean="0"/>
              <a:t>presión.</a:t>
            </a:r>
          </a:p>
          <a:p>
            <a:r>
              <a:rPr lang="es-ES" sz="2400" dirty="0"/>
              <a:t>ASP-27 </a:t>
            </a:r>
            <a:r>
              <a:rPr lang="es-ES" sz="2400" dirty="0" smtClean="0"/>
              <a:t>Esterilización.</a:t>
            </a:r>
            <a:endParaRPr lang="es-ES" sz="2400" dirty="0"/>
          </a:p>
        </p:txBody>
      </p:sp>
      <p:sp>
        <p:nvSpPr>
          <p:cNvPr id="4" name="Rectángulo redondeado 3"/>
          <p:cNvSpPr/>
          <p:nvPr/>
        </p:nvSpPr>
        <p:spPr>
          <a:xfrm>
            <a:off x="7126514" y="2620994"/>
            <a:ext cx="4920144" cy="186392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i="1" dirty="0" smtClean="0"/>
              <a:t>Todos los estándares contienen: </a:t>
            </a:r>
          </a:p>
          <a:p>
            <a:r>
              <a:rPr lang="es-ES" sz="2400" b="1" i="1" dirty="0" smtClean="0"/>
              <a:t>una breve descripción, propósitos, </a:t>
            </a:r>
            <a:r>
              <a:rPr lang="es-ES" sz="2400" b="1" i="1" dirty="0" smtClean="0">
                <a:solidFill>
                  <a:srgbClr val="FFC000"/>
                </a:solidFill>
              </a:rPr>
              <a:t>elementos a evaluar y documentos a verificar.</a:t>
            </a:r>
            <a:endParaRPr lang="es-ES" sz="2400" b="1" i="1" dirty="0">
              <a:solidFill>
                <a:srgbClr val="FFC000"/>
              </a:solidFill>
            </a:endParaRPr>
          </a:p>
        </p:txBody>
      </p:sp>
      <p:sp>
        <p:nvSpPr>
          <p:cNvPr id="5" name="Flecha a la derecha con muesca 4"/>
          <p:cNvSpPr/>
          <p:nvPr/>
        </p:nvSpPr>
        <p:spPr>
          <a:xfrm rot="9399232">
            <a:off x="6434109" y="4246434"/>
            <a:ext cx="978408" cy="484632"/>
          </a:xfrm>
          <a:prstGeom prst="notch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Explosión 1 5"/>
          <p:cNvSpPr/>
          <p:nvPr/>
        </p:nvSpPr>
        <p:spPr>
          <a:xfrm>
            <a:off x="2293356" y="3641986"/>
            <a:ext cx="4339770" cy="216373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EN EL </a:t>
            </a:r>
            <a:r>
              <a:rPr lang="es-ES" sz="2800" b="1" dirty="0"/>
              <a:t>M</a:t>
            </a:r>
            <a:r>
              <a:rPr lang="es-ES" sz="2800" b="1" dirty="0" smtClean="0"/>
              <a:t>ANUAL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846188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27200" y="559360"/>
            <a:ext cx="8708571" cy="954107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s-ES" sz="2800" dirty="0">
                <a:solidFill>
                  <a:prstClr val="black"/>
                </a:solidFill>
              </a:rPr>
              <a:t>Grupo N°2: Estándares de gestión y seguridad hospitalaria,</a:t>
            </a:r>
          </a:p>
          <a:p>
            <a:pPr lvl="0"/>
            <a:r>
              <a:rPr lang="es-ES" sz="2800" dirty="0">
                <a:solidFill>
                  <a:prstClr val="black"/>
                </a:solidFill>
              </a:rPr>
              <a:t>                     (GSH=11 indicadores).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39554" y="1756230"/>
            <a:ext cx="10296217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GSH-01 Gobierno </a:t>
            </a:r>
            <a:r>
              <a:rPr lang="es-ES" sz="2400" dirty="0" smtClean="0"/>
              <a:t>hospitalario.</a:t>
            </a:r>
          </a:p>
          <a:p>
            <a:r>
              <a:rPr lang="es-ES" sz="2400" dirty="0"/>
              <a:t>GSH-02 </a:t>
            </a:r>
            <a:r>
              <a:rPr lang="es-ES" sz="2400" dirty="0" smtClean="0"/>
              <a:t>Gestión </a:t>
            </a:r>
            <a:r>
              <a:rPr lang="es-ES" sz="2400" dirty="0"/>
              <a:t>de la calidad y seguridad del </a:t>
            </a:r>
            <a:r>
              <a:rPr lang="es-ES" sz="2400" dirty="0" smtClean="0"/>
              <a:t>paciente.</a:t>
            </a:r>
          </a:p>
          <a:p>
            <a:r>
              <a:rPr lang="es-ES" sz="2400" dirty="0"/>
              <a:t>GSH-03 </a:t>
            </a:r>
            <a:r>
              <a:rPr lang="es-ES" sz="2400" dirty="0" smtClean="0"/>
              <a:t>Gestión </a:t>
            </a:r>
            <a:r>
              <a:rPr lang="es-ES" sz="2400" dirty="0"/>
              <a:t>de la seguridad y </a:t>
            </a:r>
            <a:r>
              <a:rPr lang="es-ES" sz="2400" dirty="0" smtClean="0"/>
              <a:t>protección hospitalaria.</a:t>
            </a:r>
          </a:p>
          <a:p>
            <a:r>
              <a:rPr lang="es-ES" sz="2400" dirty="0"/>
              <a:t>GSH-04 </a:t>
            </a:r>
            <a:r>
              <a:rPr lang="es-ES" sz="2400" dirty="0" smtClean="0"/>
              <a:t>Gestión </a:t>
            </a:r>
            <a:r>
              <a:rPr lang="es-ES" sz="2400" dirty="0"/>
              <a:t>de capital </a:t>
            </a:r>
            <a:r>
              <a:rPr lang="es-ES" sz="2400" dirty="0" smtClean="0"/>
              <a:t>humano.</a:t>
            </a:r>
          </a:p>
          <a:p>
            <a:r>
              <a:rPr lang="es-ES" sz="2400" dirty="0"/>
              <a:t>GSH-05 </a:t>
            </a:r>
            <a:r>
              <a:rPr lang="es-ES" sz="2400" dirty="0" smtClean="0"/>
              <a:t>Gestión </a:t>
            </a:r>
            <a:r>
              <a:rPr lang="es-ES" sz="2400" dirty="0"/>
              <a:t>en la farmacia </a:t>
            </a:r>
            <a:r>
              <a:rPr lang="es-ES" sz="2400" dirty="0" smtClean="0"/>
              <a:t>hospitalaria.</a:t>
            </a:r>
          </a:p>
          <a:p>
            <a:r>
              <a:rPr lang="es-ES" sz="2400" dirty="0"/>
              <a:t>GSH-06 </a:t>
            </a:r>
            <a:r>
              <a:rPr lang="es-ES" sz="2400" dirty="0" smtClean="0"/>
              <a:t>Selección</a:t>
            </a:r>
            <a:r>
              <a:rPr lang="es-ES" sz="2400" dirty="0"/>
              <a:t>, </a:t>
            </a:r>
            <a:r>
              <a:rPr lang="es-ES" sz="2400" dirty="0" smtClean="0"/>
              <a:t>adquisición, </a:t>
            </a:r>
            <a:r>
              <a:rPr lang="es-ES" sz="2400" dirty="0"/>
              <a:t>almacenamiento y </a:t>
            </a:r>
            <a:r>
              <a:rPr lang="es-ES" sz="2400" dirty="0" smtClean="0"/>
              <a:t>distribución </a:t>
            </a:r>
            <a:r>
              <a:rPr lang="es-ES" sz="2400" dirty="0"/>
              <a:t>de </a:t>
            </a:r>
            <a:r>
              <a:rPr lang="es-ES" sz="2400" dirty="0" smtClean="0"/>
              <a:t>medicamentos.</a:t>
            </a:r>
          </a:p>
          <a:p>
            <a:r>
              <a:rPr lang="es-ES" sz="2400" dirty="0"/>
              <a:t>GSH-07 </a:t>
            </a:r>
            <a:r>
              <a:rPr lang="es-ES" sz="2400" dirty="0" smtClean="0"/>
              <a:t>Gestión </a:t>
            </a:r>
            <a:r>
              <a:rPr lang="es-ES" sz="2400" dirty="0"/>
              <a:t>de la </a:t>
            </a:r>
            <a:r>
              <a:rPr lang="es-ES" sz="2400" dirty="0" smtClean="0"/>
              <a:t>información.</a:t>
            </a:r>
          </a:p>
          <a:p>
            <a:r>
              <a:rPr lang="es-ES" sz="2400" dirty="0"/>
              <a:t>GSH-08 Historia </a:t>
            </a:r>
            <a:r>
              <a:rPr lang="es-ES" sz="2400" dirty="0" smtClean="0"/>
              <a:t>clínica </a:t>
            </a:r>
            <a:r>
              <a:rPr lang="es-ES" sz="2400" dirty="0"/>
              <a:t>del </a:t>
            </a:r>
            <a:r>
              <a:rPr lang="es-ES" sz="2400" dirty="0" smtClean="0"/>
              <a:t>paciente.</a:t>
            </a:r>
          </a:p>
          <a:p>
            <a:r>
              <a:rPr lang="es-ES" sz="2400" dirty="0"/>
              <a:t>GSH-9 Higiene y </a:t>
            </a:r>
            <a:r>
              <a:rPr lang="es-ES" sz="2400" dirty="0" smtClean="0"/>
              <a:t>epidemiología hospitalaria.</a:t>
            </a:r>
          </a:p>
          <a:p>
            <a:r>
              <a:rPr lang="es-ES" sz="2400" dirty="0"/>
              <a:t>GSH-10 </a:t>
            </a:r>
            <a:r>
              <a:rPr lang="es-ES" sz="2400" dirty="0" smtClean="0"/>
              <a:t>Cuadros.</a:t>
            </a:r>
          </a:p>
          <a:p>
            <a:r>
              <a:rPr lang="es-ES" sz="2400" dirty="0"/>
              <a:t>GSH-11 </a:t>
            </a:r>
            <a:r>
              <a:rPr lang="es-ES" sz="2400" dirty="0" smtClean="0"/>
              <a:t>Gestión </a:t>
            </a:r>
            <a:r>
              <a:rPr lang="es-ES" sz="2400" dirty="0"/>
              <a:t>de la </a:t>
            </a:r>
            <a:r>
              <a:rPr lang="es-ES" sz="2400" dirty="0" smtClean="0"/>
              <a:t>eficiencia económica.</a:t>
            </a:r>
            <a:endParaRPr lang="es-ES" sz="2400" dirty="0"/>
          </a:p>
        </p:txBody>
      </p:sp>
      <p:sp>
        <p:nvSpPr>
          <p:cNvPr id="4" name="Rectángulo redondeado 3"/>
          <p:cNvSpPr/>
          <p:nvPr/>
        </p:nvSpPr>
        <p:spPr>
          <a:xfrm>
            <a:off x="6981370" y="4047294"/>
            <a:ext cx="5007429" cy="186392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i="1" dirty="0" smtClean="0"/>
              <a:t>Todos los estándares contienen: </a:t>
            </a:r>
          </a:p>
          <a:p>
            <a:r>
              <a:rPr lang="es-ES" sz="2400" b="1" i="1" dirty="0" smtClean="0"/>
              <a:t>una breve descripción, propósitos, </a:t>
            </a:r>
            <a:r>
              <a:rPr lang="es-ES" sz="2400" b="1" i="1" dirty="0" smtClean="0">
                <a:solidFill>
                  <a:srgbClr val="FFC000"/>
                </a:solidFill>
              </a:rPr>
              <a:t>elementos a evaluar y documentos a verificar.</a:t>
            </a:r>
            <a:endParaRPr lang="es-ES" sz="2400" b="1" i="1" dirty="0">
              <a:solidFill>
                <a:srgbClr val="FFC000"/>
              </a:solidFill>
            </a:endParaRPr>
          </a:p>
        </p:txBody>
      </p:sp>
      <p:sp>
        <p:nvSpPr>
          <p:cNvPr id="5" name="Flecha a la derecha con muesca 4"/>
          <p:cNvSpPr/>
          <p:nvPr/>
        </p:nvSpPr>
        <p:spPr>
          <a:xfrm rot="9555474">
            <a:off x="6136550" y="5220662"/>
            <a:ext cx="978408" cy="484632"/>
          </a:xfrm>
          <a:prstGeom prst="notch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Explosión 1 5"/>
          <p:cNvSpPr/>
          <p:nvPr/>
        </p:nvSpPr>
        <p:spPr>
          <a:xfrm>
            <a:off x="1985473" y="4512840"/>
            <a:ext cx="4339770" cy="216373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EN EL </a:t>
            </a:r>
            <a:r>
              <a:rPr lang="es-ES" sz="2800" b="1" dirty="0"/>
              <a:t>M</a:t>
            </a:r>
            <a:r>
              <a:rPr lang="es-ES" sz="2800" b="1" dirty="0" smtClean="0"/>
              <a:t>ANUAL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549658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31756" y="617418"/>
            <a:ext cx="8157029" cy="954107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s-ES" sz="2800" dirty="0">
                <a:solidFill>
                  <a:prstClr val="black"/>
                </a:solidFill>
              </a:rPr>
              <a:t>Grupo N°3: Estándares de docencia e investigación, </a:t>
            </a:r>
          </a:p>
          <a:p>
            <a:pPr lvl="0"/>
            <a:r>
              <a:rPr lang="es-ES" sz="2800" dirty="0">
                <a:solidFill>
                  <a:prstClr val="black"/>
                </a:solidFill>
              </a:rPr>
              <a:t>                     (DI= 3 indicadores).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8542" y="2452915"/>
            <a:ext cx="1216345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400" dirty="0"/>
              <a:t>DI-01 Desarrollo de los procesos formativos y </a:t>
            </a:r>
            <a:r>
              <a:rPr lang="es-ES" sz="2400" dirty="0" smtClean="0"/>
              <a:t>superación </a:t>
            </a:r>
            <a:r>
              <a:rPr lang="es-ES" sz="2400" dirty="0"/>
              <a:t>de </a:t>
            </a:r>
            <a:r>
              <a:rPr lang="es-ES" sz="2400" dirty="0" smtClean="0"/>
              <a:t>técnicos </a:t>
            </a:r>
            <a:r>
              <a:rPr lang="es-ES" sz="2400" dirty="0"/>
              <a:t>y profesionales de la </a:t>
            </a:r>
            <a:r>
              <a:rPr lang="es-ES" sz="2400" dirty="0" smtClean="0"/>
              <a:t>salud.</a:t>
            </a:r>
          </a:p>
          <a:p>
            <a:pPr>
              <a:lnSpc>
                <a:spcPct val="150000"/>
              </a:lnSpc>
            </a:pPr>
            <a:r>
              <a:rPr lang="es-ES" sz="2400" dirty="0" smtClean="0"/>
              <a:t>DI-02 </a:t>
            </a:r>
            <a:r>
              <a:rPr lang="es-ES" sz="2400" dirty="0"/>
              <a:t>Ciencia e </a:t>
            </a:r>
            <a:r>
              <a:rPr lang="es-ES" sz="2400" dirty="0" smtClean="0"/>
              <a:t>Innovación Tecnológica.</a:t>
            </a:r>
          </a:p>
          <a:p>
            <a:pPr>
              <a:lnSpc>
                <a:spcPct val="150000"/>
              </a:lnSpc>
            </a:pPr>
            <a:r>
              <a:rPr lang="es-ES" sz="2400" dirty="0" smtClean="0"/>
              <a:t>DI-03 </a:t>
            </a:r>
            <a:r>
              <a:rPr lang="es-ES" sz="2400" dirty="0"/>
              <a:t>Ensayos </a:t>
            </a:r>
            <a:r>
              <a:rPr lang="es-ES" sz="2400" dirty="0" smtClean="0"/>
              <a:t>clínicos.</a:t>
            </a:r>
            <a:endParaRPr lang="es-ES" sz="2400" dirty="0"/>
          </a:p>
        </p:txBody>
      </p:sp>
      <p:sp>
        <p:nvSpPr>
          <p:cNvPr id="4" name="Rectángulo redondeado 3"/>
          <p:cNvSpPr/>
          <p:nvPr/>
        </p:nvSpPr>
        <p:spPr>
          <a:xfrm>
            <a:off x="6545943" y="3578937"/>
            <a:ext cx="4978400" cy="186392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i="1" dirty="0" smtClean="0"/>
              <a:t>Todos los estándares contienen: </a:t>
            </a:r>
          </a:p>
          <a:p>
            <a:r>
              <a:rPr lang="es-ES" sz="2400" b="1" i="1" dirty="0" smtClean="0"/>
              <a:t>una breve descripción, propósitos, </a:t>
            </a:r>
            <a:r>
              <a:rPr lang="es-ES" sz="2400" b="1" i="1" dirty="0" smtClean="0">
                <a:solidFill>
                  <a:srgbClr val="FFC000"/>
                </a:solidFill>
              </a:rPr>
              <a:t>elementos a evaluar y documentos a verificar.</a:t>
            </a:r>
            <a:endParaRPr lang="es-ES" sz="2400" b="1" i="1" dirty="0">
              <a:solidFill>
                <a:srgbClr val="FFC000"/>
              </a:solidFill>
            </a:endParaRPr>
          </a:p>
        </p:txBody>
      </p:sp>
      <p:sp>
        <p:nvSpPr>
          <p:cNvPr id="5" name="Flecha a la derecha con muesca 4"/>
          <p:cNvSpPr/>
          <p:nvPr/>
        </p:nvSpPr>
        <p:spPr>
          <a:xfrm rot="9278731">
            <a:off x="5718620" y="4886834"/>
            <a:ext cx="978408" cy="484632"/>
          </a:xfrm>
          <a:prstGeom prst="notch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Explosión 1 6"/>
          <p:cNvSpPr/>
          <p:nvPr/>
        </p:nvSpPr>
        <p:spPr>
          <a:xfrm>
            <a:off x="1567544" y="4149983"/>
            <a:ext cx="4339770" cy="216373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EN EL </a:t>
            </a:r>
            <a:r>
              <a:rPr lang="es-ES" sz="2800" b="1" dirty="0"/>
              <a:t>M</a:t>
            </a:r>
            <a:r>
              <a:rPr lang="es-ES" sz="2800" b="1" dirty="0" smtClean="0"/>
              <a:t>ANUAL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3139018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352800" y="391888"/>
            <a:ext cx="4914743" cy="52322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Acreditación Institucional INEN.</a:t>
            </a:r>
            <a:endParaRPr lang="es-ES" sz="2800" b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1436914" y="1126607"/>
            <a:ext cx="1543371" cy="46166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s-ES" sz="2400" b="1" dirty="0" smtClean="0"/>
              <a:t>COMISIÓN</a:t>
            </a:r>
            <a:endParaRPr lang="es-ES" sz="24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2404399" y="1588272"/>
            <a:ext cx="5863144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Responsable: Dr. C.  Lourdes Alpizar Caballero</a:t>
            </a:r>
          </a:p>
          <a:p>
            <a:endParaRPr lang="es-ES" sz="2400" dirty="0" smtClean="0"/>
          </a:p>
          <a:p>
            <a:r>
              <a:rPr lang="es-ES" sz="2400" dirty="0" smtClean="0"/>
              <a:t>Miembros</a:t>
            </a:r>
            <a:r>
              <a:rPr lang="es-ES" sz="2400" dirty="0"/>
              <a:t>: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ES" sz="2400" dirty="0" smtClean="0"/>
              <a:t>Dra</a:t>
            </a:r>
            <a:r>
              <a:rPr lang="es-ES" sz="2400" dirty="0"/>
              <a:t>. </a:t>
            </a:r>
            <a:r>
              <a:rPr lang="es-ES" sz="2400" dirty="0" err="1"/>
              <a:t>Juliette</a:t>
            </a:r>
            <a:r>
              <a:rPr lang="es-ES" sz="2400" dirty="0"/>
              <a:t> Navarrete Cabrera. </a:t>
            </a:r>
            <a:r>
              <a:rPr lang="es-ES" sz="2400" dirty="0" smtClean="0"/>
              <a:t>ASP</a:t>
            </a:r>
            <a:endParaRPr lang="es-ES" sz="2400" dirty="0"/>
          </a:p>
          <a:p>
            <a:pPr marL="457200" lvl="0" indent="-457200">
              <a:buFont typeface="+mj-lt"/>
              <a:buAutoNum type="arabicPeriod"/>
            </a:pPr>
            <a:r>
              <a:rPr lang="es-ES" sz="2400" dirty="0" smtClean="0"/>
              <a:t>Dra. Ana Ibis </a:t>
            </a:r>
            <a:r>
              <a:rPr lang="es-ES" sz="2400" dirty="0" err="1" smtClean="0"/>
              <a:t>Conesa</a:t>
            </a:r>
            <a:r>
              <a:rPr lang="es-ES" sz="2400" dirty="0" smtClean="0"/>
              <a:t> González. ASP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 Lic. Bárbara Vázquez Izada. </a:t>
            </a:r>
            <a:r>
              <a:rPr lang="es-ES" sz="2400" dirty="0" smtClean="0"/>
              <a:t>ASP</a:t>
            </a:r>
            <a:endParaRPr lang="es-ES" sz="2400" dirty="0"/>
          </a:p>
          <a:p>
            <a:pPr marL="457200" lvl="0" indent="-457200">
              <a:buFont typeface="+mj-lt"/>
              <a:buAutoNum type="arabicPeriod"/>
            </a:pPr>
            <a:r>
              <a:rPr lang="es-ES" sz="2400" dirty="0"/>
              <a:t>Juan Blanco </a:t>
            </a:r>
            <a:r>
              <a:rPr lang="es-ES" sz="2400" dirty="0" err="1"/>
              <a:t>Fabré</a:t>
            </a:r>
            <a:r>
              <a:rPr lang="es-ES" sz="2400" dirty="0"/>
              <a:t>. </a:t>
            </a:r>
            <a:r>
              <a:rPr lang="es-ES" sz="2400" dirty="0" smtClean="0"/>
              <a:t>ASP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ES" sz="2400" dirty="0"/>
              <a:t>Damaris Cardona </a:t>
            </a:r>
            <a:r>
              <a:rPr lang="es-ES" sz="2400" dirty="0" smtClean="0"/>
              <a:t>Pérez.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ES" sz="2400" dirty="0"/>
              <a:t>Roberto Pardo Reyes. GSH. </a:t>
            </a:r>
            <a:endParaRPr lang="es-ES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s-ES" sz="2400" dirty="0" smtClean="0"/>
              <a:t>Aida </a:t>
            </a:r>
            <a:r>
              <a:rPr lang="es-ES" sz="2400" dirty="0" err="1"/>
              <a:t>Isel</a:t>
            </a:r>
            <a:r>
              <a:rPr lang="es-ES" sz="2400" dirty="0"/>
              <a:t> Torres </a:t>
            </a:r>
            <a:r>
              <a:rPr lang="es-ES" sz="2400" dirty="0" err="1"/>
              <a:t>Clua</a:t>
            </a:r>
            <a:r>
              <a:rPr lang="es-ES" sz="2400" dirty="0"/>
              <a:t>. GSH. </a:t>
            </a:r>
            <a:endParaRPr lang="es-ES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s-ES" sz="2400" dirty="0" smtClean="0"/>
              <a:t>Mariana </a:t>
            </a:r>
            <a:r>
              <a:rPr lang="es-ES" sz="2400" dirty="0"/>
              <a:t>Trujillo Padrón. GSH. </a:t>
            </a:r>
            <a:endParaRPr lang="es-ES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s-ES" sz="2400" dirty="0" smtClean="0"/>
              <a:t>Juana </a:t>
            </a:r>
            <a:r>
              <a:rPr lang="es-ES" sz="2400" dirty="0"/>
              <a:t>Elvira </a:t>
            </a:r>
            <a:r>
              <a:rPr lang="es-ES" sz="2400" dirty="0" err="1"/>
              <a:t>Maciques</a:t>
            </a:r>
            <a:r>
              <a:rPr lang="es-ES" sz="2400" dirty="0"/>
              <a:t> Rodríguez. </a:t>
            </a:r>
            <a:r>
              <a:rPr lang="es-ES" sz="2400" dirty="0" smtClean="0"/>
              <a:t>DI</a:t>
            </a:r>
            <a:endParaRPr lang="es-ES" sz="2400" dirty="0"/>
          </a:p>
          <a:p>
            <a:pPr marL="457200" lvl="0" indent="-457200">
              <a:buFont typeface="+mj-lt"/>
              <a:buAutoNum type="arabicPeriod"/>
            </a:pPr>
            <a:r>
              <a:rPr lang="es-ES" sz="2400" dirty="0" err="1"/>
              <a:t>Idania</a:t>
            </a:r>
            <a:r>
              <a:rPr lang="es-ES" sz="2400" dirty="0"/>
              <a:t> Mora López. </a:t>
            </a:r>
            <a:r>
              <a:rPr lang="es-ES" sz="2400" dirty="0" smtClean="0"/>
              <a:t>DI</a:t>
            </a:r>
            <a:r>
              <a:rPr lang="es-ES" sz="2400" dirty="0" smtClean="0"/>
              <a:t> </a:t>
            </a:r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341338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986</Words>
  <Application>Microsoft Office PowerPoint</Application>
  <PresentationFormat>Panorámica</PresentationFormat>
  <Paragraphs>158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Revisor</dc:creator>
  <cp:lastModifiedBy>Revisor</cp:lastModifiedBy>
  <cp:revision>32</cp:revision>
  <dcterms:created xsi:type="dcterms:W3CDTF">2023-05-31T13:00:26Z</dcterms:created>
  <dcterms:modified xsi:type="dcterms:W3CDTF">2026-05-04T13:52:40Z</dcterms:modified>
</cp:coreProperties>
</file>