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sldIdLst>
    <p:sldId id="256" r:id="rId2"/>
    <p:sldId id="257" r:id="rId3"/>
    <p:sldId id="258" r:id="rId4"/>
    <p:sldId id="265" r:id="rId5"/>
    <p:sldId id="259" r:id="rId6"/>
    <p:sldId id="260" r:id="rId7"/>
    <p:sldId id="261" r:id="rId8"/>
    <p:sldId id="266" r:id="rId9"/>
    <p:sldId id="262" r:id="rId10"/>
    <p:sldId id="263" r:id="rId11"/>
    <p:sldId id="264" r:id="rId12"/>
    <p:sldId id="267" r:id="rId1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48"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00B4277-F1A8-4C2D-98E9-5E406E0E5E2F}" type="datetimeFigureOut">
              <a:rPr lang="es-ES" smtClean="0"/>
              <a:t>04/02/2020</a:t>
            </a:fld>
            <a:endParaRPr lang="es-ES"/>
          </a:p>
        </p:txBody>
      </p:sp>
      <p:sp>
        <p:nvSpPr>
          <p:cNvPr id="5" name="Footer Placeholder 4"/>
          <p:cNvSpPr>
            <a:spLocks noGrp="1"/>
          </p:cNvSpPr>
          <p:nvPr>
            <p:ph type="ftr" sz="quarter" idx="11"/>
          </p:nvPr>
        </p:nvSpPr>
        <p:spPr/>
        <p:txBody>
          <a:bodyPr/>
          <a:lstStyle/>
          <a:p>
            <a:endParaRPr lang="es-E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3547791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00B4277-F1A8-4C2D-98E9-5E406E0E5E2F}" type="datetimeFigureOut">
              <a:rPr lang="es-ES" smtClean="0"/>
              <a:t>04/02/2020</a:t>
            </a:fld>
            <a:endParaRPr lang="es-ES"/>
          </a:p>
        </p:txBody>
      </p:sp>
      <p:sp>
        <p:nvSpPr>
          <p:cNvPr id="5" name="Footer Placeholder 4"/>
          <p:cNvSpPr>
            <a:spLocks noGrp="1"/>
          </p:cNvSpPr>
          <p:nvPr>
            <p:ph type="ftr" sz="quarter" idx="11"/>
          </p:nvPr>
        </p:nvSpPr>
        <p:spPr/>
        <p:txBody>
          <a:bodyPr/>
          <a:lstStyle/>
          <a:p>
            <a:endParaRPr lang="es-E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1529812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00B4277-F1A8-4C2D-98E9-5E406E0E5E2F}" type="datetimeFigureOut">
              <a:rPr lang="es-ES" smtClean="0"/>
              <a:t>04/02/2020</a:t>
            </a:fld>
            <a:endParaRPr lang="es-ES"/>
          </a:p>
        </p:txBody>
      </p:sp>
      <p:sp>
        <p:nvSpPr>
          <p:cNvPr id="5" name="Footer Placeholder 4"/>
          <p:cNvSpPr>
            <a:spLocks noGrp="1"/>
          </p:cNvSpPr>
          <p:nvPr>
            <p:ph type="ftr" sz="quarter" idx="11"/>
          </p:nvPr>
        </p:nvSpPr>
        <p:spPr/>
        <p:txBody>
          <a:bodyPr/>
          <a:lstStyle/>
          <a:p>
            <a:endParaRPr lang="es-E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6825AF-9A9E-4A06-9E98-F8F6C8B4618D}" type="slidenum">
              <a:rPr lang="es-ES" smtClean="0"/>
              <a:t>‹Nº›</a:t>
            </a:fld>
            <a:endParaRPr lang="es-E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88395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400B4277-F1A8-4C2D-98E9-5E406E0E5E2F}" type="datetimeFigureOut">
              <a:rPr lang="es-ES" smtClean="0"/>
              <a:t>04/02/2020</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1016652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400B4277-F1A8-4C2D-98E9-5E406E0E5E2F}" type="datetimeFigureOut">
              <a:rPr lang="es-ES" smtClean="0"/>
              <a:t>04/02/2020</a:t>
            </a:fld>
            <a:endParaRPr lang="es-ES"/>
          </a:p>
        </p:txBody>
      </p:sp>
      <p:sp>
        <p:nvSpPr>
          <p:cNvPr id="6" name="Footer Placeholder 5"/>
          <p:cNvSpPr>
            <a:spLocks noGrp="1"/>
          </p:cNvSpPr>
          <p:nvPr>
            <p:ph type="ftr" sz="quarter" idx="11"/>
          </p:nvPr>
        </p:nvSpPr>
        <p:spPr/>
        <p:txBody>
          <a:bodyPr/>
          <a:lstStyle/>
          <a:p>
            <a:endParaRPr lang="es-E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6825AF-9A9E-4A06-9E98-F8F6C8B4618D}" type="slidenum">
              <a:rPr lang="es-ES" smtClean="0"/>
              <a:t>‹Nº›</a:t>
            </a:fld>
            <a:endParaRPr lang="es-E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5596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400B4277-F1A8-4C2D-98E9-5E406E0E5E2F}" type="datetimeFigureOut">
              <a:rPr lang="es-ES" smtClean="0"/>
              <a:t>04/02/2020</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4077418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00B4277-F1A8-4C2D-98E9-5E406E0E5E2F}" type="datetimeFigureOut">
              <a:rPr lang="es-ES" smtClean="0"/>
              <a:t>04/02/2020</a:t>
            </a:fld>
            <a:endParaRPr lang="es-ES"/>
          </a:p>
        </p:txBody>
      </p:sp>
      <p:sp>
        <p:nvSpPr>
          <p:cNvPr id="5" name="Footer Placeholder 4"/>
          <p:cNvSpPr>
            <a:spLocks noGrp="1"/>
          </p:cNvSpPr>
          <p:nvPr>
            <p:ph type="ftr" sz="quarter" idx="11"/>
          </p:nvPr>
        </p:nvSpPr>
        <p:spPr/>
        <p:txBody>
          <a:bodyPr/>
          <a:lstStyle/>
          <a:p>
            <a:endParaRPr lang="es-E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1144093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00B4277-F1A8-4C2D-98E9-5E406E0E5E2F}" type="datetimeFigureOut">
              <a:rPr lang="es-ES" smtClean="0"/>
              <a:t>04/02/2020</a:t>
            </a:fld>
            <a:endParaRPr lang="es-ES"/>
          </a:p>
        </p:txBody>
      </p:sp>
      <p:sp>
        <p:nvSpPr>
          <p:cNvPr id="5" name="Footer Placeholder 4"/>
          <p:cNvSpPr>
            <a:spLocks noGrp="1"/>
          </p:cNvSpPr>
          <p:nvPr>
            <p:ph type="ftr" sz="quarter" idx="11"/>
          </p:nvPr>
        </p:nvSpPr>
        <p:spPr/>
        <p:txBody>
          <a:bodyPr/>
          <a:lstStyle/>
          <a:p>
            <a:endParaRPr lang="es-E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799728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00B4277-F1A8-4C2D-98E9-5E406E0E5E2F}" type="datetimeFigureOut">
              <a:rPr lang="es-ES" smtClean="0"/>
              <a:t>04/02/2020</a:t>
            </a:fld>
            <a:endParaRPr lang="es-ES"/>
          </a:p>
        </p:txBody>
      </p:sp>
      <p:sp>
        <p:nvSpPr>
          <p:cNvPr id="5" name="Footer Placeholder 4"/>
          <p:cNvSpPr>
            <a:spLocks noGrp="1"/>
          </p:cNvSpPr>
          <p:nvPr>
            <p:ph type="ftr" sz="quarter" idx="11"/>
          </p:nvPr>
        </p:nvSpPr>
        <p:spPr/>
        <p:txBody>
          <a:bodyPr/>
          <a:lstStyle/>
          <a:p>
            <a:endParaRPr lang="es-E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428262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00B4277-F1A8-4C2D-98E9-5E406E0E5E2F}" type="datetimeFigureOut">
              <a:rPr lang="es-ES" smtClean="0"/>
              <a:t>04/02/2020</a:t>
            </a:fld>
            <a:endParaRPr lang="es-ES"/>
          </a:p>
        </p:txBody>
      </p:sp>
      <p:sp>
        <p:nvSpPr>
          <p:cNvPr id="5" name="Footer Placeholder 4"/>
          <p:cNvSpPr>
            <a:spLocks noGrp="1"/>
          </p:cNvSpPr>
          <p:nvPr>
            <p:ph type="ftr" sz="quarter" idx="11"/>
          </p:nvPr>
        </p:nvSpPr>
        <p:spPr/>
        <p:txBody>
          <a:bodyPr/>
          <a:lstStyle/>
          <a:p>
            <a:endParaRPr lang="es-E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1940679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00B4277-F1A8-4C2D-98E9-5E406E0E5E2F}" type="datetimeFigureOut">
              <a:rPr lang="es-ES" smtClean="0"/>
              <a:t>04/02/2020</a:t>
            </a:fld>
            <a:endParaRPr lang="es-ES"/>
          </a:p>
        </p:txBody>
      </p:sp>
      <p:sp>
        <p:nvSpPr>
          <p:cNvPr id="6" name="Footer Placeholder 5"/>
          <p:cNvSpPr>
            <a:spLocks noGrp="1"/>
          </p:cNvSpPr>
          <p:nvPr>
            <p:ph type="ftr" sz="quarter" idx="11"/>
          </p:nvPr>
        </p:nvSpPr>
        <p:spPr/>
        <p:txBody>
          <a:bodyPr/>
          <a:lstStyle/>
          <a:p>
            <a:endParaRPr lang="es-E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2693684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00B4277-F1A8-4C2D-98E9-5E406E0E5E2F}" type="datetimeFigureOut">
              <a:rPr lang="es-ES" smtClean="0"/>
              <a:t>04/02/2020</a:t>
            </a:fld>
            <a:endParaRPr lang="es-ES"/>
          </a:p>
        </p:txBody>
      </p:sp>
      <p:sp>
        <p:nvSpPr>
          <p:cNvPr id="8" name="Footer Placeholder 7"/>
          <p:cNvSpPr>
            <a:spLocks noGrp="1"/>
          </p:cNvSpPr>
          <p:nvPr>
            <p:ph type="ftr" sz="quarter" idx="11"/>
          </p:nvPr>
        </p:nvSpPr>
        <p:spPr/>
        <p:txBody>
          <a:bodyPr/>
          <a:lstStyle/>
          <a:p>
            <a:endParaRPr lang="es-E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2262411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00B4277-F1A8-4C2D-98E9-5E406E0E5E2F}" type="datetimeFigureOut">
              <a:rPr lang="es-ES" smtClean="0"/>
              <a:t>04/02/2020</a:t>
            </a:fld>
            <a:endParaRPr lang="es-ES"/>
          </a:p>
        </p:txBody>
      </p:sp>
      <p:sp>
        <p:nvSpPr>
          <p:cNvPr id="4" name="Footer Placeholder 3"/>
          <p:cNvSpPr>
            <a:spLocks noGrp="1"/>
          </p:cNvSpPr>
          <p:nvPr>
            <p:ph type="ftr" sz="quarter" idx="11"/>
          </p:nvPr>
        </p:nvSpPr>
        <p:spPr/>
        <p:txBody>
          <a:bodyPr/>
          <a:lstStyle/>
          <a:p>
            <a:endParaRPr lang="es-E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127741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B4277-F1A8-4C2D-98E9-5E406E0E5E2F}" type="datetimeFigureOut">
              <a:rPr lang="es-ES" smtClean="0"/>
              <a:t>04/02/2020</a:t>
            </a:fld>
            <a:endParaRPr lang="es-ES"/>
          </a:p>
        </p:txBody>
      </p:sp>
      <p:sp>
        <p:nvSpPr>
          <p:cNvPr id="3" name="Footer Placeholder 2"/>
          <p:cNvSpPr>
            <a:spLocks noGrp="1"/>
          </p:cNvSpPr>
          <p:nvPr>
            <p:ph type="ftr" sz="quarter" idx="11"/>
          </p:nvPr>
        </p:nvSpPr>
        <p:spPr/>
        <p:txBody>
          <a:bodyPr/>
          <a:lstStyle/>
          <a:p>
            <a:endParaRPr lang="es-E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3850866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00B4277-F1A8-4C2D-98E9-5E406E0E5E2F}" type="datetimeFigureOut">
              <a:rPr lang="es-ES" smtClean="0"/>
              <a:t>04/02/2020</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156053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00B4277-F1A8-4C2D-98E9-5E406E0E5E2F}" type="datetimeFigureOut">
              <a:rPr lang="es-ES" smtClean="0"/>
              <a:t>04/02/2020</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6825AF-9A9E-4A06-9E98-F8F6C8B4618D}" type="slidenum">
              <a:rPr lang="es-ES" smtClean="0"/>
              <a:t>‹Nº›</a:t>
            </a:fld>
            <a:endParaRPr lang="es-ES"/>
          </a:p>
        </p:txBody>
      </p:sp>
    </p:spTree>
    <p:extLst>
      <p:ext uri="{BB962C8B-B14F-4D97-AF65-F5344CB8AC3E}">
        <p14:creationId xmlns:p14="http://schemas.microsoft.com/office/powerpoint/2010/main" val="1159058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00B4277-F1A8-4C2D-98E9-5E406E0E5E2F}" type="datetimeFigureOut">
              <a:rPr lang="es-ES" smtClean="0"/>
              <a:t>04/02/2020</a:t>
            </a:fld>
            <a:endParaRPr lang="es-E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B6825AF-9A9E-4A06-9E98-F8F6C8B4618D}" type="slidenum">
              <a:rPr lang="es-ES" smtClean="0"/>
              <a:t>‹Nº›</a:t>
            </a:fld>
            <a:endParaRPr lang="es-ES"/>
          </a:p>
        </p:txBody>
      </p:sp>
    </p:spTree>
    <p:extLst>
      <p:ext uri="{BB962C8B-B14F-4D97-AF65-F5344CB8AC3E}">
        <p14:creationId xmlns:p14="http://schemas.microsoft.com/office/powerpoint/2010/main" val="1578220536"/>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ES" dirty="0"/>
          </a:p>
        </p:txBody>
      </p:sp>
      <p:sp>
        <p:nvSpPr>
          <p:cNvPr id="3" name="Subtítulo 2"/>
          <p:cNvSpPr>
            <a:spLocks noGrp="1"/>
          </p:cNvSpPr>
          <p:nvPr>
            <p:ph type="subTitle" idx="1"/>
          </p:nvPr>
        </p:nvSpPr>
        <p:spPr/>
        <p:txBody>
          <a:bodyPr/>
          <a:lstStyle/>
          <a:p>
            <a:endParaRPr lang="es-ES"/>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p:cNvSpPr txBox="1"/>
          <p:nvPr/>
        </p:nvSpPr>
        <p:spPr>
          <a:xfrm>
            <a:off x="6655634" y="6119208"/>
            <a:ext cx="5966086" cy="523220"/>
          </a:xfrm>
          <a:prstGeom prst="rect">
            <a:avLst/>
          </a:prstGeom>
          <a:noFill/>
        </p:spPr>
        <p:txBody>
          <a:bodyPr wrap="square" rtlCol="0">
            <a:spAutoFit/>
          </a:bodyPr>
          <a:lstStyle/>
          <a:p>
            <a:r>
              <a:rPr lang="es-ES" sz="2800" b="1" i="1" dirty="0" smtClean="0">
                <a:solidFill>
                  <a:schemeClr val="accent2">
                    <a:lumMod val="50000"/>
                  </a:schemeClr>
                </a:solidFill>
                <a:latin typeface="Arial" panose="020B0604020202020204" pitchFamily="34" charset="0"/>
                <a:cs typeface="Arial" panose="020B0604020202020204" pitchFamily="34" charset="0"/>
              </a:rPr>
              <a:t>Lic. </a:t>
            </a:r>
            <a:r>
              <a:rPr lang="es-ES" sz="2800" b="1" i="1" dirty="0" err="1" smtClean="0">
                <a:solidFill>
                  <a:schemeClr val="accent2">
                    <a:lumMod val="50000"/>
                  </a:schemeClr>
                </a:solidFill>
                <a:latin typeface="Arial" panose="020B0604020202020204" pitchFamily="34" charset="0"/>
                <a:cs typeface="Arial" panose="020B0604020202020204" pitchFamily="34" charset="0"/>
              </a:rPr>
              <a:t>Vayolet</a:t>
            </a:r>
            <a:r>
              <a:rPr lang="es-ES" sz="2800" b="1" i="1" dirty="0" smtClean="0">
                <a:solidFill>
                  <a:schemeClr val="accent2">
                    <a:lumMod val="50000"/>
                  </a:schemeClr>
                </a:solidFill>
                <a:latin typeface="Arial" panose="020B0604020202020204" pitchFamily="34" charset="0"/>
                <a:cs typeface="Arial" panose="020B0604020202020204" pitchFamily="34" charset="0"/>
              </a:rPr>
              <a:t> Vasallo Rodríguez</a:t>
            </a:r>
            <a:endParaRPr lang="es-ES" sz="2800" b="1" i="1" dirty="0">
              <a:solidFill>
                <a:schemeClr val="accent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94478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b="1" dirty="0">
                <a:effectLst>
                  <a:outerShdw blurRad="38100" dist="38100" dir="2700000" algn="tl">
                    <a:srgbClr val="000000">
                      <a:alpha val="43137"/>
                    </a:srgbClr>
                  </a:outerShdw>
                </a:effectLst>
              </a:rPr>
              <a:t>Sincronización</a:t>
            </a:r>
          </a:p>
        </p:txBody>
      </p:sp>
      <p:sp>
        <p:nvSpPr>
          <p:cNvPr id="3" name="Marcador de contenido 2"/>
          <p:cNvSpPr>
            <a:spLocks noGrp="1"/>
          </p:cNvSpPr>
          <p:nvPr>
            <p:ph idx="1"/>
          </p:nvPr>
        </p:nvSpPr>
        <p:spPr>
          <a:xfrm>
            <a:off x="2589212" y="1905000"/>
            <a:ext cx="8915400" cy="3777622"/>
          </a:xfrm>
        </p:spPr>
        <p:txBody>
          <a:bodyPr>
            <a:noAutofit/>
          </a:bodyPr>
          <a:lstStyle/>
          <a:p>
            <a:r>
              <a:rPr lang="es-ES" sz="2800" dirty="0">
                <a:latin typeface="Arial" panose="020B0604020202020204" pitchFamily="34" charset="0"/>
                <a:cs typeface="Arial" panose="020B0604020202020204" pitchFamily="34" charset="0"/>
              </a:rPr>
              <a:t>Si un libro tiene más de un formato disponible, Calibre elige automáticamente el mejor formato para cargar en el lector de </a:t>
            </a:r>
            <a:r>
              <a:rPr lang="es-ES" sz="2800" dirty="0" smtClean="0">
                <a:latin typeface="Arial" panose="020B0604020202020204" pitchFamily="34" charset="0"/>
                <a:cs typeface="Arial" panose="020B0604020202020204" pitchFamily="34" charset="0"/>
              </a:rPr>
              <a:t>libros.</a:t>
            </a:r>
          </a:p>
          <a:p>
            <a:r>
              <a:rPr lang="es-ES" sz="2800" dirty="0">
                <a:latin typeface="Arial" panose="020B0604020202020204" pitchFamily="34" charset="0"/>
                <a:cs typeface="Arial" panose="020B0604020202020204" pitchFamily="34" charset="0"/>
              </a:rPr>
              <a:t>Además es compatible con el iPhone y el </a:t>
            </a:r>
            <a:r>
              <a:rPr lang="es-ES" sz="2800" dirty="0" err="1" smtClean="0">
                <a:latin typeface="Arial" panose="020B0604020202020204" pitchFamily="34" charset="0"/>
                <a:cs typeface="Arial" panose="020B0604020202020204" pitchFamily="34" charset="0"/>
              </a:rPr>
              <a:t>iPad</a:t>
            </a:r>
            <a:r>
              <a:rPr lang="es-ES" sz="2800" dirty="0" smtClean="0">
                <a:latin typeface="Arial" panose="020B0604020202020204" pitchFamily="34" charset="0"/>
                <a:cs typeface="Arial" panose="020B0604020202020204" pitchFamily="34" charset="0"/>
              </a:rPr>
              <a:t>, </a:t>
            </a:r>
            <a:r>
              <a:rPr lang="es-ES" sz="2800" dirty="0" err="1" smtClean="0">
                <a:latin typeface="Arial" panose="020B0604020202020204" pitchFamily="34" charset="0"/>
                <a:cs typeface="Arial" panose="020B0604020202020204" pitchFamily="34" charset="0"/>
              </a:rPr>
              <a:t>Android</a:t>
            </a:r>
            <a:r>
              <a:rPr lang="es-ES" sz="2800" dirty="0" smtClean="0">
                <a:latin typeface="Arial" panose="020B0604020202020204" pitchFamily="34" charset="0"/>
                <a:cs typeface="Arial" panose="020B0604020202020204" pitchFamily="34" charset="0"/>
              </a:rPr>
              <a:t> </a:t>
            </a:r>
            <a:r>
              <a:rPr lang="es-ES" sz="2800" dirty="0">
                <a:latin typeface="Arial" panose="020B0604020202020204" pitchFamily="34" charset="0"/>
                <a:cs typeface="Arial" panose="020B0604020202020204" pitchFamily="34" charset="0"/>
              </a:rPr>
              <a:t>mediante </a:t>
            </a:r>
            <a:r>
              <a:rPr lang="es-ES" sz="2800" dirty="0" smtClean="0">
                <a:latin typeface="Arial" panose="020B0604020202020204" pitchFamily="34" charset="0"/>
                <a:cs typeface="Arial" panose="020B0604020202020204" pitchFamily="34" charset="0"/>
              </a:rPr>
              <a:t>la aplicación Calibre </a:t>
            </a:r>
            <a:r>
              <a:rPr lang="es-ES" sz="2800" dirty="0" err="1" smtClean="0">
                <a:latin typeface="Arial" panose="020B0604020202020204" pitchFamily="34" charset="0"/>
                <a:cs typeface="Arial" panose="020B0604020202020204" pitchFamily="34" charset="0"/>
              </a:rPr>
              <a:t>Companion</a:t>
            </a:r>
            <a:r>
              <a:rPr lang="es-ES" sz="2800" dirty="0" smtClean="0">
                <a:latin typeface="Arial" panose="020B0604020202020204" pitchFamily="34" charset="0"/>
                <a:cs typeface="Arial" panose="020B0604020202020204" pitchFamily="34" charset="0"/>
              </a:rPr>
              <a:t> que permite </a:t>
            </a:r>
            <a:r>
              <a:rPr lang="es-ES" sz="2800" smtClean="0">
                <a:latin typeface="Arial" panose="020B0604020202020204" pitchFamily="34" charset="0"/>
                <a:cs typeface="Arial" panose="020B0604020202020204" pitchFamily="34" charset="0"/>
              </a:rPr>
              <a:t>la sincronización.</a:t>
            </a:r>
            <a:endParaRPr lang="es-ES" sz="2800" dirty="0" smtClean="0">
              <a:latin typeface="Arial" panose="020B0604020202020204" pitchFamily="34" charset="0"/>
              <a:cs typeface="Arial" panose="020B0604020202020204" pitchFamily="34" charset="0"/>
            </a:endParaRPr>
          </a:p>
          <a:p>
            <a:r>
              <a:rPr lang="es-ES" sz="2800" dirty="0" smtClean="0">
                <a:latin typeface="Arial" panose="020B0604020202020204" pitchFamily="34" charset="0"/>
                <a:cs typeface="Arial" panose="020B0604020202020204" pitchFamily="34" charset="0"/>
              </a:rPr>
              <a:t>Calibre </a:t>
            </a:r>
            <a:r>
              <a:rPr lang="es-ES" sz="2800" dirty="0">
                <a:latin typeface="Arial" panose="020B0604020202020204" pitchFamily="34" charset="0"/>
                <a:cs typeface="Arial" panose="020B0604020202020204" pitchFamily="34" charset="0"/>
              </a:rPr>
              <a:t>admite, en principio, todos los lectores de libros electrónicos, y puede leer cualquiera de los formatos indicados anteriormente.</a:t>
            </a:r>
          </a:p>
        </p:txBody>
      </p:sp>
    </p:spTree>
    <p:extLst>
      <p:ext uri="{BB962C8B-B14F-4D97-AF65-F5344CB8AC3E}">
        <p14:creationId xmlns:p14="http://schemas.microsoft.com/office/powerpoint/2010/main" val="977274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effectLst>
                  <a:outerShdw blurRad="38100" dist="38100" dir="2700000" algn="tl">
                    <a:srgbClr val="000000">
                      <a:alpha val="43137"/>
                    </a:srgbClr>
                  </a:outerShdw>
                </a:effectLst>
              </a:rPr>
              <a:t>Otras ventajas</a:t>
            </a:r>
            <a:endParaRPr lang="es-ES" b="1" dirty="0">
              <a:effectLst>
                <a:outerShdw blurRad="38100" dist="38100" dir="2700000" algn="tl">
                  <a:srgbClr val="000000">
                    <a:alpha val="43137"/>
                  </a:srgbClr>
                </a:outerShdw>
              </a:effectLst>
            </a:endParaRPr>
          </a:p>
        </p:txBody>
      </p:sp>
      <p:sp>
        <p:nvSpPr>
          <p:cNvPr id="3" name="Marcador de contenido 2"/>
          <p:cNvSpPr>
            <a:spLocks noGrp="1"/>
          </p:cNvSpPr>
          <p:nvPr>
            <p:ph idx="1"/>
          </p:nvPr>
        </p:nvSpPr>
        <p:spPr/>
        <p:txBody>
          <a:bodyPr>
            <a:normAutofit/>
          </a:bodyPr>
          <a:lstStyle/>
          <a:p>
            <a:r>
              <a:rPr lang="es-ES" sz="2800" dirty="0" smtClean="0">
                <a:latin typeface="Arial" panose="020B0604020202020204" pitchFamily="34" charset="0"/>
                <a:cs typeface="Arial" panose="020B0604020202020204" pitchFamily="34" charset="0"/>
              </a:rPr>
              <a:t>El software Calibre nos permite realizar una configuración para que se pueda descargar libros y noticias desde INTERNET.</a:t>
            </a:r>
          </a:p>
        </p:txBody>
      </p:sp>
    </p:spTree>
    <p:extLst>
      <p:ext uri="{BB962C8B-B14F-4D97-AF65-F5344CB8AC3E}">
        <p14:creationId xmlns:p14="http://schemas.microsoft.com/office/powerpoint/2010/main" val="943951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316480" y="1158240"/>
            <a:ext cx="9464040" cy="3777622"/>
          </a:xfrm>
        </p:spPr>
        <p:txBody>
          <a:bodyPr/>
          <a:lstStyle/>
          <a:p>
            <a:pPr marL="0" indent="0">
              <a:buNone/>
            </a:pPr>
            <a:r>
              <a:rPr lang="es-ES" sz="3200" dirty="0" smtClean="0">
                <a:latin typeface="Arial" panose="020B0604020202020204" pitchFamily="34" charset="0"/>
                <a:cs typeface="Arial" panose="020B0604020202020204" pitchFamily="34" charset="0"/>
              </a:rPr>
              <a:t>En la biblioteca de nuestra Facultad hemos instalado calibre, contiene todos los libros básicos de la enseñanza de pre-grado, y otros complementarios.</a:t>
            </a:r>
          </a:p>
          <a:p>
            <a:pPr marL="0" indent="0">
              <a:buNone/>
            </a:pPr>
            <a:endParaRPr lang="es-ES" sz="3200" dirty="0" smtClean="0">
              <a:latin typeface="Arial" panose="020B0604020202020204" pitchFamily="34" charset="0"/>
              <a:cs typeface="Arial" panose="020B0604020202020204" pitchFamily="34" charset="0"/>
            </a:endParaRPr>
          </a:p>
          <a:p>
            <a:pPr marL="0" indent="0">
              <a:buNone/>
            </a:pPr>
            <a:r>
              <a:rPr lang="es-ES" sz="3200" dirty="0" smtClean="0">
                <a:latin typeface="Arial" panose="020B0604020202020204" pitchFamily="34" charset="0"/>
                <a:cs typeface="Arial" panose="020B0604020202020204" pitchFamily="34" charset="0"/>
              </a:rPr>
              <a:t>Visite nuestra biblioteca, descargue Calibre, cree su propia biblioteca digital!!!!!</a:t>
            </a:r>
          </a:p>
          <a:p>
            <a:pPr marL="0" indent="0">
              <a:buNone/>
            </a:pPr>
            <a:endParaRPr lang="es-ES" sz="2800" dirty="0">
              <a:latin typeface="Arial" panose="020B0604020202020204" pitchFamily="34" charset="0"/>
              <a:cs typeface="Arial" panose="020B0604020202020204" pitchFamily="34" charset="0"/>
            </a:endParaRPr>
          </a:p>
          <a:p>
            <a:pPr marL="0" indent="0">
              <a:buNone/>
            </a:pPr>
            <a:endParaRPr lang="es-ES" sz="28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93517" y="4534859"/>
            <a:ext cx="2143125" cy="2143125"/>
          </a:xfrm>
          <a:prstGeom prst="rect">
            <a:avLst/>
          </a:prstGeom>
        </p:spPr>
      </p:pic>
    </p:spTree>
    <p:extLst>
      <p:ext uri="{BB962C8B-B14F-4D97-AF65-F5344CB8AC3E}">
        <p14:creationId xmlns:p14="http://schemas.microsoft.com/office/powerpoint/2010/main" val="2450196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61133" y="867699"/>
            <a:ext cx="8911687" cy="1280890"/>
          </a:xfrm>
          <a:noFill/>
        </p:spPr>
        <p:txBody>
          <a:bodyPr>
            <a:normAutofit/>
          </a:bodyPr>
          <a:lstStyle/>
          <a:p>
            <a:pPr algn="ctr"/>
            <a:r>
              <a:rPr lang="es-ES" sz="4000" b="1" dirty="0" smtClean="0">
                <a:solidFill>
                  <a:schemeClr val="bg2">
                    <a:lumMod val="10000"/>
                  </a:schemeClr>
                </a:solidFill>
                <a:effectLst>
                  <a:outerShdw blurRad="38100" dist="38100" dir="2700000" algn="tl">
                    <a:srgbClr val="000000">
                      <a:alpha val="43137"/>
                    </a:srgbClr>
                  </a:outerShdw>
                </a:effectLst>
              </a:rPr>
              <a:t>¿Qué es la Biblioteca Calibre?</a:t>
            </a:r>
            <a:endParaRPr lang="es-ES" sz="4000" b="1" dirty="0">
              <a:solidFill>
                <a:schemeClr val="bg2">
                  <a:lumMod val="10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1861133" y="2148589"/>
            <a:ext cx="10161458" cy="3777622"/>
          </a:xfrm>
        </p:spPr>
        <p:txBody>
          <a:bodyPr>
            <a:normAutofit lnSpcReduction="10000"/>
          </a:bodyPr>
          <a:lstStyle/>
          <a:p>
            <a:pPr marL="0" indent="0">
              <a:buNone/>
            </a:pPr>
            <a:r>
              <a:rPr lang="es-ES" sz="2800" dirty="0" smtClean="0">
                <a:solidFill>
                  <a:schemeClr val="bg2">
                    <a:lumMod val="10000"/>
                  </a:schemeClr>
                </a:solidFill>
                <a:latin typeface="Arial" panose="020B0604020202020204" pitchFamily="34" charset="0"/>
                <a:cs typeface="Arial" panose="020B0604020202020204" pitchFamily="34" charset="0"/>
              </a:rPr>
              <a:t>Calibre es un gestor y organizador de libros electrónicos libre, que permite la conversión de numerosos formatos de archivos para libros electrónicos.</a:t>
            </a:r>
          </a:p>
          <a:p>
            <a:pPr marL="0" indent="0">
              <a:buNone/>
            </a:pPr>
            <a:r>
              <a:rPr lang="es-ES" sz="2800" dirty="0" smtClean="0">
                <a:solidFill>
                  <a:schemeClr val="bg2">
                    <a:lumMod val="10000"/>
                  </a:schemeClr>
                </a:solidFill>
                <a:latin typeface="Arial" panose="020B0604020202020204" pitchFamily="34" charset="0"/>
                <a:cs typeface="Arial" panose="020B0604020202020204" pitchFamily="34" charset="0"/>
              </a:rPr>
              <a:t>Fue creado por </a:t>
            </a:r>
            <a:r>
              <a:rPr lang="es-ES" sz="2800" dirty="0" err="1" smtClean="0">
                <a:solidFill>
                  <a:schemeClr val="bg2">
                    <a:lumMod val="10000"/>
                  </a:schemeClr>
                </a:solidFill>
                <a:latin typeface="Arial" panose="020B0604020202020204" pitchFamily="34" charset="0"/>
                <a:cs typeface="Arial" panose="020B0604020202020204" pitchFamily="34" charset="0"/>
              </a:rPr>
              <a:t>Kovid</a:t>
            </a:r>
            <a:r>
              <a:rPr lang="es-ES" sz="2800" dirty="0" smtClean="0">
                <a:solidFill>
                  <a:schemeClr val="bg2">
                    <a:lumMod val="10000"/>
                  </a:schemeClr>
                </a:solidFill>
                <a:latin typeface="Arial" panose="020B0604020202020204" pitchFamily="34" charset="0"/>
                <a:cs typeface="Arial" panose="020B0604020202020204" pitchFamily="34" charset="0"/>
              </a:rPr>
              <a:t> </a:t>
            </a:r>
            <a:r>
              <a:rPr lang="es-ES" sz="2800" dirty="0" err="1" smtClean="0">
                <a:solidFill>
                  <a:schemeClr val="bg2">
                    <a:lumMod val="10000"/>
                  </a:schemeClr>
                </a:solidFill>
                <a:latin typeface="Arial" panose="020B0604020202020204" pitchFamily="34" charset="0"/>
                <a:cs typeface="Arial" panose="020B0604020202020204" pitchFamily="34" charset="0"/>
              </a:rPr>
              <a:t>Goyal</a:t>
            </a:r>
            <a:r>
              <a:rPr lang="es-ES" sz="2800" dirty="0" smtClean="0">
                <a:solidFill>
                  <a:schemeClr val="bg2">
                    <a:lumMod val="10000"/>
                  </a:schemeClr>
                </a:solidFill>
                <a:latin typeface="Arial" panose="020B0604020202020204" pitchFamily="34" charset="0"/>
                <a:cs typeface="Arial" panose="020B0604020202020204" pitchFamily="34" charset="0"/>
              </a:rPr>
              <a:t>, junto con un equipo de desarrolladores quienes promueven la difusión de formatos compatibles junto con numerosos fabricantes de lectores de libros electrónicos, su </a:t>
            </a:r>
            <a:r>
              <a:rPr lang="es-ES" sz="2800" dirty="0">
                <a:solidFill>
                  <a:schemeClr val="bg2">
                    <a:lumMod val="10000"/>
                  </a:schemeClr>
                </a:solidFill>
                <a:latin typeface="Arial" panose="020B0604020202020204" pitchFamily="34" charset="0"/>
                <a:cs typeface="Arial" panose="020B0604020202020204" pitchFamily="34" charset="0"/>
              </a:rPr>
              <a:t>lanzamiento oficial fue el 31 de octubre de </a:t>
            </a:r>
            <a:r>
              <a:rPr lang="es-ES" sz="2800" dirty="0" smtClean="0">
                <a:solidFill>
                  <a:schemeClr val="bg2">
                    <a:lumMod val="10000"/>
                  </a:schemeClr>
                </a:solidFill>
                <a:latin typeface="Arial" panose="020B0604020202020204" pitchFamily="34" charset="0"/>
                <a:cs typeface="Arial" panose="020B0604020202020204" pitchFamily="34" charset="0"/>
              </a:rPr>
              <a:t>2006, desde esa fecha ha mantenido una versión estable hasta la actualidad.</a:t>
            </a:r>
            <a:endParaRPr lang="es-ES" sz="2800"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4752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18545" y="624110"/>
            <a:ext cx="9286068" cy="1280890"/>
          </a:xfrm>
        </p:spPr>
        <p:txBody>
          <a:bodyPr/>
          <a:lstStyle/>
          <a:p>
            <a:r>
              <a:rPr lang="es-ES" b="1" dirty="0" smtClean="0">
                <a:solidFill>
                  <a:schemeClr val="bg2">
                    <a:lumMod val="10000"/>
                  </a:schemeClr>
                </a:solidFill>
                <a:effectLst>
                  <a:outerShdw blurRad="38100" dist="38100" dir="2700000" algn="tl">
                    <a:srgbClr val="000000">
                      <a:alpha val="43137"/>
                    </a:srgbClr>
                  </a:outerShdw>
                </a:effectLst>
              </a:rPr>
              <a:t>¿Qué ventajas encontramos en Calibre?</a:t>
            </a:r>
            <a:endParaRPr lang="es-ES" b="1" dirty="0">
              <a:solidFill>
                <a:schemeClr val="bg2">
                  <a:lumMod val="10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2589212" y="1739257"/>
            <a:ext cx="8915400" cy="3777622"/>
          </a:xfrm>
        </p:spPr>
        <p:txBody>
          <a:bodyPr>
            <a:noAutofit/>
          </a:bodyPr>
          <a:lstStyle/>
          <a:p>
            <a:r>
              <a:rPr lang="es-ES" sz="2800" dirty="0" smtClean="0">
                <a:solidFill>
                  <a:schemeClr val="bg2">
                    <a:lumMod val="10000"/>
                  </a:schemeClr>
                </a:solidFill>
                <a:latin typeface="Arial" panose="020B0604020202020204" pitchFamily="34" charset="0"/>
                <a:cs typeface="Arial" panose="020B0604020202020204" pitchFamily="34" charset="0"/>
              </a:rPr>
              <a:t>Es un software libre de costo.</a:t>
            </a:r>
          </a:p>
          <a:p>
            <a:r>
              <a:rPr lang="es-ES" sz="2800" dirty="0" smtClean="0">
                <a:solidFill>
                  <a:schemeClr val="bg2">
                    <a:lumMod val="10000"/>
                  </a:schemeClr>
                </a:solidFill>
                <a:latin typeface="Arial" panose="020B0604020202020204" pitchFamily="34" charset="0"/>
                <a:cs typeface="Arial" panose="020B0604020202020204" pitchFamily="34" charset="0"/>
              </a:rPr>
              <a:t>Es un software multiplataforma, lo que significa que es compatible con los tres principales sistemas operativos que se utilizan en el mundo</a:t>
            </a:r>
            <a:r>
              <a:rPr lang="es-ES" sz="2800" dirty="0">
                <a:solidFill>
                  <a:schemeClr val="bg2">
                    <a:lumMod val="10000"/>
                  </a:schemeClr>
                </a:solidFill>
                <a:latin typeface="Arial" panose="020B0604020202020204" pitchFamily="34" charset="0"/>
                <a:cs typeface="Arial" panose="020B0604020202020204" pitchFamily="34" charset="0"/>
              </a:rPr>
              <a:t>: GNU/Linux, </a:t>
            </a:r>
            <a:r>
              <a:rPr lang="es-ES" sz="2800" dirty="0" err="1">
                <a:solidFill>
                  <a:schemeClr val="bg2">
                    <a:lumMod val="10000"/>
                  </a:schemeClr>
                </a:solidFill>
                <a:latin typeface="Arial" panose="020B0604020202020204" pitchFamily="34" charset="0"/>
                <a:cs typeface="Arial" panose="020B0604020202020204" pitchFamily="34" charset="0"/>
              </a:rPr>
              <a:t>macOS</a:t>
            </a:r>
            <a:r>
              <a:rPr lang="es-ES" sz="2800" dirty="0">
                <a:solidFill>
                  <a:schemeClr val="bg2">
                    <a:lumMod val="10000"/>
                  </a:schemeClr>
                </a:solidFill>
                <a:latin typeface="Arial" panose="020B0604020202020204" pitchFamily="34" charset="0"/>
                <a:cs typeface="Arial" panose="020B0604020202020204" pitchFamily="34" charset="0"/>
              </a:rPr>
              <a:t> y Microsoft </a:t>
            </a:r>
            <a:r>
              <a:rPr lang="es-ES" sz="2800" dirty="0" smtClean="0">
                <a:solidFill>
                  <a:schemeClr val="bg2">
                    <a:lumMod val="10000"/>
                  </a:schemeClr>
                </a:solidFill>
                <a:latin typeface="Arial" panose="020B0604020202020204" pitchFamily="34" charset="0"/>
                <a:cs typeface="Arial" panose="020B0604020202020204" pitchFamily="34" charset="0"/>
              </a:rPr>
              <a:t>Windows.</a:t>
            </a:r>
          </a:p>
          <a:p>
            <a:pPr marL="0" indent="0">
              <a:buNone/>
            </a:pPr>
            <a:endParaRPr lang="es-ES" sz="2800" dirty="0" smtClean="0">
              <a:solidFill>
                <a:schemeClr val="bg2">
                  <a:lumMod val="10000"/>
                </a:schemeClr>
              </a:solidFill>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1987" y="4281014"/>
            <a:ext cx="5678773" cy="2351012"/>
          </a:xfrm>
          <a:prstGeom prst="rect">
            <a:avLst/>
          </a:prstGeom>
        </p:spPr>
      </p:pic>
    </p:spTree>
    <p:extLst>
      <p:ext uri="{BB962C8B-B14F-4D97-AF65-F5344CB8AC3E}">
        <p14:creationId xmlns:p14="http://schemas.microsoft.com/office/powerpoint/2010/main" val="263297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33746" y="1127030"/>
            <a:ext cx="9691052" cy="1280890"/>
          </a:xfrm>
        </p:spPr>
        <p:txBody>
          <a:bodyPr/>
          <a:lstStyle/>
          <a:p>
            <a:pPr algn="ctr"/>
            <a:r>
              <a:rPr lang="es-ES" b="1" dirty="0">
                <a:solidFill>
                  <a:schemeClr val="bg2">
                    <a:lumMod val="10000"/>
                  </a:schemeClr>
                </a:solidFill>
                <a:effectLst>
                  <a:outerShdw blurRad="38100" dist="38100" dir="2700000" algn="tl">
                    <a:srgbClr val="000000">
                      <a:alpha val="43137"/>
                    </a:srgbClr>
                  </a:outerShdw>
                </a:effectLst>
              </a:rPr>
              <a:t>¿Qué ventajas encontramos en Calibre?</a:t>
            </a:r>
            <a:endParaRPr lang="es-ES" dirty="0"/>
          </a:p>
        </p:txBody>
      </p:sp>
      <p:sp>
        <p:nvSpPr>
          <p:cNvPr id="3" name="Marcador de contenido 2"/>
          <p:cNvSpPr>
            <a:spLocks noGrp="1"/>
          </p:cNvSpPr>
          <p:nvPr>
            <p:ph idx="1"/>
          </p:nvPr>
        </p:nvSpPr>
        <p:spPr>
          <a:xfrm>
            <a:off x="2421572" y="2682240"/>
            <a:ext cx="8915400" cy="3777622"/>
          </a:xfrm>
        </p:spPr>
        <p:txBody>
          <a:bodyPr/>
          <a:lstStyle/>
          <a:p>
            <a:r>
              <a:rPr lang="es-ES" sz="2800" dirty="0">
                <a:solidFill>
                  <a:schemeClr val="bg2">
                    <a:lumMod val="10000"/>
                  </a:schemeClr>
                </a:solidFill>
                <a:latin typeface="Arial" panose="020B0604020202020204" pitchFamily="34" charset="0"/>
                <a:cs typeface="Arial" panose="020B0604020202020204" pitchFamily="34" charset="0"/>
              </a:rPr>
              <a:t>Tiene una interfaz muy agradable y de fácil acceso.</a:t>
            </a:r>
          </a:p>
          <a:p>
            <a:r>
              <a:rPr lang="es-ES" sz="2800" dirty="0">
                <a:solidFill>
                  <a:schemeClr val="bg2">
                    <a:lumMod val="10000"/>
                  </a:schemeClr>
                </a:solidFill>
                <a:latin typeface="Arial" panose="020B0604020202020204" pitchFamily="34" charset="0"/>
                <a:cs typeface="Arial" panose="020B0604020202020204" pitchFamily="34" charset="0"/>
              </a:rPr>
              <a:t>Se presenta en idioma español.</a:t>
            </a:r>
          </a:p>
          <a:p>
            <a:r>
              <a:rPr lang="es-ES" sz="2800" dirty="0">
                <a:solidFill>
                  <a:schemeClr val="bg2">
                    <a:lumMod val="10000"/>
                  </a:schemeClr>
                </a:solidFill>
                <a:latin typeface="Arial" panose="020B0604020202020204" pitchFamily="34" charset="0"/>
                <a:cs typeface="Arial" panose="020B0604020202020204" pitchFamily="34" charset="0"/>
              </a:rPr>
              <a:t>Calibre facilita la conversión de numerosos formatos.</a:t>
            </a:r>
          </a:p>
          <a:p>
            <a:endParaRPr lang="es-ES" dirty="0"/>
          </a:p>
        </p:txBody>
      </p:sp>
    </p:spTree>
    <p:extLst>
      <p:ext uri="{BB962C8B-B14F-4D97-AF65-F5344CB8AC3E}">
        <p14:creationId xmlns:p14="http://schemas.microsoft.com/office/powerpoint/2010/main" val="589187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987622"/>
            <a:ext cx="8911687" cy="1280890"/>
          </a:xfrm>
        </p:spPr>
        <p:txBody>
          <a:bodyPr/>
          <a:lstStyle/>
          <a:p>
            <a:pPr algn="ctr"/>
            <a:r>
              <a:rPr lang="es-ES" sz="4000" b="1" dirty="0">
                <a:solidFill>
                  <a:schemeClr val="bg2">
                    <a:lumMod val="10000"/>
                  </a:schemeClr>
                </a:solidFill>
                <a:effectLst>
                  <a:outerShdw blurRad="38100" dist="38100" dir="2700000" algn="tl">
                    <a:srgbClr val="000000">
                      <a:alpha val="43137"/>
                    </a:srgbClr>
                  </a:outerShdw>
                </a:effectLst>
              </a:rPr>
              <a:t>Gestión de libros</a:t>
            </a:r>
            <a:r>
              <a:rPr lang="es-ES" dirty="0"/>
              <a:t/>
            </a:r>
            <a:br>
              <a:rPr lang="es-ES" dirty="0"/>
            </a:br>
            <a:endParaRPr lang="es-ES" dirty="0"/>
          </a:p>
        </p:txBody>
      </p:sp>
      <p:sp>
        <p:nvSpPr>
          <p:cNvPr id="3" name="Marcador de contenido 2"/>
          <p:cNvSpPr>
            <a:spLocks noGrp="1"/>
          </p:cNvSpPr>
          <p:nvPr>
            <p:ph idx="1"/>
          </p:nvPr>
        </p:nvSpPr>
        <p:spPr>
          <a:xfrm>
            <a:off x="2592925" y="2268512"/>
            <a:ext cx="8915400" cy="3777622"/>
          </a:xfrm>
        </p:spPr>
        <p:txBody>
          <a:bodyPr/>
          <a:lstStyle/>
          <a:p>
            <a:r>
              <a:rPr lang="es-ES" sz="2800" dirty="0">
                <a:solidFill>
                  <a:schemeClr val="bg2">
                    <a:lumMod val="10000"/>
                  </a:schemeClr>
                </a:solidFill>
                <a:latin typeface="Arial" panose="020B0604020202020204" pitchFamily="34" charset="0"/>
                <a:cs typeface="Arial" panose="020B0604020202020204" pitchFamily="34" charset="0"/>
              </a:rPr>
              <a:t>Calibre es principalmente un programa de </a:t>
            </a:r>
            <a:r>
              <a:rPr lang="es-ES" sz="2800" u="sng" dirty="0">
                <a:solidFill>
                  <a:schemeClr val="bg2">
                    <a:lumMod val="10000"/>
                  </a:schemeClr>
                </a:solidFill>
                <a:latin typeface="Arial" panose="020B0604020202020204" pitchFamily="34" charset="0"/>
                <a:cs typeface="Arial" panose="020B0604020202020204" pitchFamily="34" charset="0"/>
              </a:rPr>
              <a:t>catalogación</a:t>
            </a:r>
            <a:r>
              <a:rPr lang="es-ES" sz="2800" dirty="0">
                <a:solidFill>
                  <a:schemeClr val="bg2">
                    <a:lumMod val="10000"/>
                  </a:schemeClr>
                </a:solidFill>
                <a:latin typeface="Arial" panose="020B0604020202020204" pitchFamily="34" charset="0"/>
                <a:cs typeface="Arial" panose="020B0604020202020204" pitchFamily="34" charset="0"/>
              </a:rPr>
              <a:t> y </a:t>
            </a:r>
            <a:r>
              <a:rPr lang="es-ES" sz="2800" u="sng" dirty="0">
                <a:solidFill>
                  <a:schemeClr val="bg2">
                    <a:lumMod val="10000"/>
                  </a:schemeClr>
                </a:solidFill>
                <a:latin typeface="Arial" panose="020B0604020202020204" pitchFamily="34" charset="0"/>
                <a:cs typeface="Arial" panose="020B0604020202020204" pitchFamily="34" charset="0"/>
              </a:rPr>
              <a:t>ordenamiento</a:t>
            </a:r>
            <a:r>
              <a:rPr lang="es-ES" sz="2800" dirty="0">
                <a:solidFill>
                  <a:schemeClr val="bg2">
                    <a:lumMod val="10000"/>
                  </a:schemeClr>
                </a:solidFill>
                <a:latin typeface="Arial" panose="020B0604020202020204" pitchFamily="34" charset="0"/>
                <a:cs typeface="Arial" panose="020B0604020202020204" pitchFamily="34" charset="0"/>
              </a:rPr>
              <a:t> de libros electrónicos. Está diseñado en torno al concepto de libro lógico, por el que una única entrada de un archivo (en un formato determinado) en la base de datos de calibre se corresponde, o puede corresponder, con el mismo libro en una variedad de formatos distintos</a:t>
            </a:r>
            <a:r>
              <a:rPr lang="es-ES" sz="2800" dirty="0" smtClean="0">
                <a:solidFill>
                  <a:schemeClr val="bg2">
                    <a:lumMod val="10000"/>
                  </a:schemeClr>
                </a:solidFill>
                <a:latin typeface="Arial" panose="020B0604020202020204" pitchFamily="34" charset="0"/>
                <a:cs typeface="Arial" panose="020B0604020202020204" pitchFamily="34" charset="0"/>
              </a:rPr>
              <a:t>.</a:t>
            </a:r>
          </a:p>
          <a:p>
            <a:endParaRPr lang="es-ES" sz="2000" dirty="0" smtClean="0">
              <a:solidFill>
                <a:schemeClr val="bg2">
                  <a:lumMod val="10000"/>
                </a:schemeClr>
              </a:solidFill>
            </a:endParaRPr>
          </a:p>
          <a:p>
            <a:endParaRPr lang="es-ES" sz="2000" dirty="0">
              <a:solidFill>
                <a:schemeClr val="bg2">
                  <a:lumMod val="10000"/>
                </a:schemeClr>
              </a:solidFill>
            </a:endParaRPr>
          </a:p>
          <a:p>
            <a:endParaRPr lang="es-ES" dirty="0"/>
          </a:p>
        </p:txBody>
      </p:sp>
    </p:spTree>
    <p:extLst>
      <p:ext uri="{BB962C8B-B14F-4D97-AF65-F5344CB8AC3E}">
        <p14:creationId xmlns:p14="http://schemas.microsoft.com/office/powerpoint/2010/main" val="2186491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b="1" dirty="0" smtClean="0">
                <a:solidFill>
                  <a:schemeClr val="bg2">
                    <a:lumMod val="10000"/>
                  </a:schemeClr>
                </a:solidFill>
                <a:effectLst>
                  <a:outerShdw blurRad="38100" dist="38100" dir="2700000" algn="tl">
                    <a:srgbClr val="000000">
                      <a:alpha val="43137"/>
                    </a:srgbClr>
                  </a:outerShdw>
                </a:effectLst>
              </a:rPr>
              <a:t>Catalogación de libros</a:t>
            </a:r>
            <a:endParaRPr lang="es-ES" sz="4000" b="1" dirty="0">
              <a:solidFill>
                <a:schemeClr val="bg2">
                  <a:lumMod val="10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4178169" y="3449735"/>
            <a:ext cx="2552414" cy="2048655"/>
          </a:xfrm>
        </p:spPr>
        <p:txBody>
          <a:bodyPr>
            <a:noAutofit/>
          </a:bodyPr>
          <a:lstStyle/>
          <a:p>
            <a:r>
              <a:rPr lang="es-ES" sz="2800" dirty="0" smtClean="0">
                <a:solidFill>
                  <a:schemeClr val="bg2">
                    <a:lumMod val="10000"/>
                  </a:schemeClr>
                </a:solidFill>
                <a:latin typeface="Arial" panose="020B0604020202020204" pitchFamily="34" charset="0"/>
                <a:cs typeface="Arial" panose="020B0604020202020204" pitchFamily="34" charset="0"/>
              </a:rPr>
              <a:t>Título                                 </a:t>
            </a:r>
          </a:p>
          <a:p>
            <a:r>
              <a:rPr lang="es-ES" sz="2800" dirty="0" smtClean="0">
                <a:solidFill>
                  <a:schemeClr val="bg2">
                    <a:lumMod val="10000"/>
                  </a:schemeClr>
                </a:solidFill>
                <a:latin typeface="Arial" panose="020B0604020202020204" pitchFamily="34" charset="0"/>
                <a:cs typeface="Arial" panose="020B0604020202020204" pitchFamily="34" charset="0"/>
              </a:rPr>
              <a:t> Autor</a:t>
            </a:r>
          </a:p>
          <a:p>
            <a:r>
              <a:rPr lang="es-ES" sz="2800" dirty="0" smtClean="0">
                <a:solidFill>
                  <a:schemeClr val="bg2">
                    <a:lumMod val="10000"/>
                  </a:schemeClr>
                </a:solidFill>
                <a:latin typeface="Arial" panose="020B0604020202020204" pitchFamily="34" charset="0"/>
                <a:cs typeface="Arial" panose="020B0604020202020204" pitchFamily="34" charset="0"/>
              </a:rPr>
              <a:t> Fecha</a:t>
            </a:r>
          </a:p>
          <a:p>
            <a:r>
              <a:rPr lang="es-ES" sz="2800" dirty="0" smtClean="0">
                <a:solidFill>
                  <a:schemeClr val="bg2">
                    <a:lumMod val="10000"/>
                  </a:schemeClr>
                </a:solidFill>
                <a:latin typeface="Arial" panose="020B0604020202020204" pitchFamily="34" charset="0"/>
                <a:cs typeface="Arial" panose="020B0604020202020204" pitchFamily="34" charset="0"/>
              </a:rPr>
              <a:t> Editor</a:t>
            </a:r>
          </a:p>
          <a:p>
            <a:endParaRPr lang="es-ES" sz="2000" dirty="0">
              <a:latin typeface="Arial" panose="020B0604020202020204" pitchFamily="34" charset="0"/>
              <a:cs typeface="Arial" panose="020B0604020202020204" pitchFamily="34" charset="0"/>
            </a:endParaRPr>
          </a:p>
        </p:txBody>
      </p:sp>
      <p:sp>
        <p:nvSpPr>
          <p:cNvPr id="5" name="Rectángulo 4"/>
          <p:cNvSpPr/>
          <p:nvPr/>
        </p:nvSpPr>
        <p:spPr>
          <a:xfrm>
            <a:off x="2284394" y="1905000"/>
            <a:ext cx="9528748" cy="954107"/>
          </a:xfrm>
          <a:prstGeom prst="rect">
            <a:avLst/>
          </a:prstGeom>
        </p:spPr>
        <p:txBody>
          <a:bodyPr wrap="square">
            <a:spAutoFit/>
          </a:bodyPr>
          <a:lstStyle/>
          <a:p>
            <a:r>
              <a:rPr lang="es-ES" sz="2800" dirty="0" smtClean="0">
                <a:solidFill>
                  <a:schemeClr val="bg2">
                    <a:lumMod val="10000"/>
                  </a:schemeClr>
                </a:solidFill>
                <a:latin typeface="Arial" panose="020B0604020202020204" pitchFamily="34" charset="0"/>
                <a:cs typeface="Arial" panose="020B0604020202020204" pitchFamily="34" charset="0"/>
              </a:rPr>
              <a:t>Calibre admite la catalogación de los libros en su base de datos por los siguientes campos:</a:t>
            </a:r>
            <a:endParaRPr lang="es-ES" sz="2800" dirty="0">
              <a:solidFill>
                <a:schemeClr val="bg2">
                  <a:lumMod val="10000"/>
                </a:schemeClr>
              </a:solidFill>
              <a:latin typeface="Arial" panose="020B0604020202020204" pitchFamily="34" charset="0"/>
              <a:cs typeface="Arial" panose="020B0604020202020204" pitchFamily="34" charset="0"/>
            </a:endParaRPr>
          </a:p>
        </p:txBody>
      </p:sp>
      <p:sp>
        <p:nvSpPr>
          <p:cNvPr id="6" name="Marcador de contenido 2"/>
          <p:cNvSpPr txBox="1">
            <a:spLocks/>
          </p:cNvSpPr>
          <p:nvPr/>
        </p:nvSpPr>
        <p:spPr>
          <a:xfrm>
            <a:off x="7568444" y="3449735"/>
            <a:ext cx="2552414" cy="210611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800" dirty="0" smtClean="0">
                <a:solidFill>
                  <a:schemeClr val="bg2">
                    <a:lumMod val="10000"/>
                  </a:schemeClr>
                </a:solidFill>
                <a:latin typeface="Arial" panose="020B0604020202020204" pitchFamily="34" charset="0"/>
                <a:cs typeface="Arial" panose="020B0604020202020204" pitchFamily="34" charset="0"/>
              </a:rPr>
              <a:t>Clasificación </a:t>
            </a:r>
          </a:p>
          <a:p>
            <a:r>
              <a:rPr lang="es-ES" sz="2800" dirty="0" smtClean="0">
                <a:solidFill>
                  <a:schemeClr val="bg2">
                    <a:lumMod val="10000"/>
                  </a:schemeClr>
                </a:solidFill>
                <a:latin typeface="Arial" panose="020B0604020202020204" pitchFamily="34" charset="0"/>
                <a:cs typeface="Arial" panose="020B0604020202020204" pitchFamily="34" charset="0"/>
              </a:rPr>
              <a:t>Tamaño </a:t>
            </a:r>
          </a:p>
          <a:p>
            <a:r>
              <a:rPr lang="es-ES" sz="2800" dirty="0" smtClean="0">
                <a:solidFill>
                  <a:schemeClr val="bg2">
                    <a:lumMod val="10000"/>
                  </a:schemeClr>
                </a:solidFill>
                <a:latin typeface="Arial" panose="020B0604020202020204" pitchFamily="34" charset="0"/>
                <a:cs typeface="Arial" panose="020B0604020202020204" pitchFamily="34" charset="0"/>
              </a:rPr>
              <a:t>Comentarios</a:t>
            </a:r>
          </a:p>
          <a:p>
            <a:r>
              <a:rPr lang="es-ES" sz="2800" dirty="0" smtClean="0">
                <a:solidFill>
                  <a:schemeClr val="bg2">
                    <a:lumMod val="10000"/>
                  </a:schemeClr>
                </a:solidFill>
                <a:latin typeface="Arial" panose="020B0604020202020204" pitchFamily="34" charset="0"/>
                <a:cs typeface="Arial" panose="020B0604020202020204" pitchFamily="34" charset="0"/>
              </a:rPr>
              <a:t>Etiquetas</a:t>
            </a:r>
          </a:p>
          <a:p>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0205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b="1" dirty="0" smtClean="0">
                <a:solidFill>
                  <a:schemeClr val="bg2">
                    <a:lumMod val="10000"/>
                  </a:schemeClr>
                </a:solidFill>
                <a:effectLst>
                  <a:outerShdw blurRad="38100" dist="38100" dir="2700000" algn="tl">
                    <a:srgbClr val="000000">
                      <a:alpha val="43137"/>
                    </a:srgbClr>
                  </a:outerShdw>
                </a:effectLst>
              </a:rPr>
              <a:t>Catalogación </a:t>
            </a:r>
            <a:r>
              <a:rPr lang="es-ES" sz="4000" b="1" dirty="0">
                <a:solidFill>
                  <a:schemeClr val="bg2">
                    <a:lumMod val="10000"/>
                  </a:schemeClr>
                </a:solidFill>
                <a:effectLst>
                  <a:outerShdw blurRad="38100" dist="38100" dir="2700000" algn="tl">
                    <a:srgbClr val="000000">
                      <a:alpha val="43137"/>
                    </a:srgbClr>
                  </a:outerShdw>
                </a:effectLst>
              </a:rPr>
              <a:t>de libros</a:t>
            </a:r>
            <a:endParaRPr lang="es-ES" sz="4000" dirty="0">
              <a:solidFill>
                <a:schemeClr val="bg2">
                  <a:lumMod val="10000"/>
                </a:schemeClr>
              </a:solidFill>
            </a:endParaRPr>
          </a:p>
        </p:txBody>
      </p:sp>
      <p:sp>
        <p:nvSpPr>
          <p:cNvPr id="3" name="Marcador de contenido 2"/>
          <p:cNvSpPr>
            <a:spLocks noGrp="1"/>
          </p:cNvSpPr>
          <p:nvPr>
            <p:ph idx="1"/>
          </p:nvPr>
        </p:nvSpPr>
        <p:spPr>
          <a:xfrm>
            <a:off x="2589212" y="1508760"/>
            <a:ext cx="8915400" cy="4540770"/>
          </a:xfrm>
        </p:spPr>
        <p:txBody>
          <a:bodyPr>
            <a:noAutofit/>
          </a:bodyPr>
          <a:lstStyle/>
          <a:p>
            <a:endParaRPr lang="es-ES" sz="2000" dirty="0" smtClean="0"/>
          </a:p>
          <a:p>
            <a:r>
              <a:rPr lang="es-ES" sz="2800" dirty="0">
                <a:solidFill>
                  <a:schemeClr val="bg2">
                    <a:lumMod val="10000"/>
                  </a:schemeClr>
                </a:solidFill>
                <a:latin typeface="Arial" panose="020B0604020202020204" pitchFamily="34" charset="0"/>
                <a:cs typeface="Arial" panose="020B0604020202020204" pitchFamily="34" charset="0"/>
              </a:rPr>
              <a:t>La catalogación por estos campos permite que el libro sea recuperado en la biblioteca al realizar una búsqueda mediante cada uno de ellos.</a:t>
            </a:r>
          </a:p>
          <a:p>
            <a:endParaRPr lang="es-ES" sz="2800" dirty="0">
              <a:solidFill>
                <a:schemeClr val="bg2">
                  <a:lumMod val="10000"/>
                </a:schemeClr>
              </a:solidFill>
              <a:latin typeface="Arial" panose="020B0604020202020204" pitchFamily="34" charset="0"/>
              <a:cs typeface="Arial" panose="020B0604020202020204" pitchFamily="34" charset="0"/>
            </a:endParaRPr>
          </a:p>
          <a:p>
            <a:r>
              <a:rPr lang="es-ES" sz="2800" dirty="0" smtClean="0">
                <a:solidFill>
                  <a:schemeClr val="bg2">
                    <a:lumMod val="10000"/>
                  </a:schemeClr>
                </a:solidFill>
                <a:latin typeface="Arial" panose="020B0604020202020204" pitchFamily="34" charset="0"/>
                <a:cs typeface="Arial" panose="020B0604020202020204" pitchFamily="34" charset="0"/>
              </a:rPr>
              <a:t>Calibre </a:t>
            </a:r>
            <a:r>
              <a:rPr lang="es-ES" sz="2800" dirty="0">
                <a:solidFill>
                  <a:schemeClr val="bg2">
                    <a:lumMod val="10000"/>
                  </a:schemeClr>
                </a:solidFill>
                <a:latin typeface="Arial" panose="020B0604020202020204" pitchFamily="34" charset="0"/>
                <a:cs typeface="Arial" panose="020B0604020202020204" pitchFamily="34" charset="0"/>
              </a:rPr>
              <a:t>también permite la recuperación de metadatos a través de Internet para un libro basado en el número de su ISBN, de su título y de su autor, en lugar de introducir manualmente los </a:t>
            </a:r>
            <a:r>
              <a:rPr lang="es-ES" sz="2800" dirty="0" smtClean="0">
                <a:solidFill>
                  <a:schemeClr val="bg2">
                    <a:lumMod val="10000"/>
                  </a:schemeClr>
                </a:solidFill>
                <a:latin typeface="Arial" panose="020B0604020202020204" pitchFamily="34" charset="0"/>
                <a:cs typeface="Arial" panose="020B0604020202020204" pitchFamily="34" charset="0"/>
              </a:rPr>
              <a:t>metadatos.</a:t>
            </a:r>
            <a:endParaRPr lang="es-ES" sz="2800"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7588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b="1" dirty="0" smtClean="0">
                <a:effectLst>
                  <a:outerShdw blurRad="38100" dist="38100" dir="2700000" algn="tl">
                    <a:srgbClr val="000000">
                      <a:alpha val="43137"/>
                    </a:srgbClr>
                  </a:outerShdw>
                </a:effectLst>
              </a:rPr>
              <a:t>Organización de libros:</a:t>
            </a:r>
            <a:endParaRPr lang="es-ES" sz="4000" b="1" dirty="0">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2589212" y="2133600"/>
            <a:ext cx="9206548" cy="3777622"/>
          </a:xfrm>
        </p:spPr>
        <p:txBody>
          <a:bodyPr>
            <a:normAutofit/>
          </a:bodyPr>
          <a:lstStyle/>
          <a:p>
            <a:r>
              <a:rPr lang="es-ES" sz="2800" dirty="0" smtClean="0">
                <a:latin typeface="Arial" panose="020B0604020202020204" pitchFamily="34" charset="0"/>
                <a:cs typeface="Arial" panose="020B0604020202020204" pitchFamily="34" charset="0"/>
              </a:rPr>
              <a:t>Dentro del software Calibre se pueden crear tantas bibliotecas como se quiera.</a:t>
            </a:r>
          </a:p>
          <a:p>
            <a:r>
              <a:rPr lang="es-ES" sz="2800" dirty="0" smtClean="0">
                <a:latin typeface="Arial" panose="020B0604020202020204" pitchFamily="34" charset="0"/>
                <a:cs typeface="Arial" panose="020B0604020202020204" pitchFamily="34" charset="0"/>
              </a:rPr>
              <a:t>A cada biblioteca se le puede añadir el nombre que convenga para reconocer y encontrar los libros que se necesiten.</a:t>
            </a:r>
          </a:p>
          <a:p>
            <a:r>
              <a:rPr lang="es-ES" sz="2800" dirty="0" smtClean="0">
                <a:latin typeface="Arial" panose="020B0604020202020204" pitchFamily="34" charset="0"/>
                <a:cs typeface="Arial" panose="020B0604020202020204" pitchFamily="34" charset="0"/>
              </a:rPr>
              <a:t>Se pueden modificar las carátulas de los libros.</a:t>
            </a:r>
          </a:p>
          <a:p>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2321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sz="4000" b="1" dirty="0">
                <a:solidFill>
                  <a:schemeClr val="bg2">
                    <a:lumMod val="10000"/>
                  </a:schemeClr>
                </a:solidFill>
                <a:effectLst>
                  <a:outerShdw blurRad="38100" dist="38100" dir="2700000" algn="tl">
                    <a:srgbClr val="000000">
                      <a:alpha val="43137"/>
                    </a:srgbClr>
                  </a:outerShdw>
                </a:effectLst>
              </a:rPr>
              <a:t>Conversión de formatos</a:t>
            </a:r>
            <a:r>
              <a:rPr lang="es-ES" dirty="0"/>
              <a:t/>
            </a:r>
            <a:br>
              <a:rPr lang="es-ES" dirty="0"/>
            </a:br>
            <a:endParaRPr lang="es-ES" dirty="0"/>
          </a:p>
        </p:txBody>
      </p:sp>
      <p:sp>
        <p:nvSpPr>
          <p:cNvPr id="3" name="Marcador de contenido 2"/>
          <p:cNvSpPr>
            <a:spLocks noGrp="1"/>
          </p:cNvSpPr>
          <p:nvPr>
            <p:ph idx="1"/>
          </p:nvPr>
        </p:nvSpPr>
        <p:spPr>
          <a:xfrm>
            <a:off x="2589212" y="1783080"/>
            <a:ext cx="9267508" cy="4709160"/>
          </a:xfrm>
        </p:spPr>
        <p:txBody>
          <a:bodyPr>
            <a:normAutofit fontScale="92500" lnSpcReduction="20000"/>
          </a:bodyPr>
          <a:lstStyle/>
          <a:p>
            <a:pPr marL="0" indent="0">
              <a:buNone/>
            </a:pPr>
            <a:r>
              <a:rPr lang="es-ES" sz="2600" dirty="0">
                <a:latin typeface="Arial" panose="020B0604020202020204" pitchFamily="34" charset="0"/>
                <a:cs typeface="Arial" panose="020B0604020202020204" pitchFamily="34" charset="0"/>
              </a:rPr>
              <a:t>Calibre facilita la conversión de numerosos formatos, tanto de entrada como de salida. Puede convertir todos formatos de entrada que se indican a todos los formatos de salida siguientes</a:t>
            </a:r>
            <a:r>
              <a:rPr lang="es-ES" sz="2600" dirty="0" smtClean="0">
                <a:latin typeface="Arial" panose="020B0604020202020204" pitchFamily="34" charset="0"/>
                <a:cs typeface="Arial" panose="020B0604020202020204" pitchFamily="34" charset="0"/>
              </a:rPr>
              <a:t>:</a:t>
            </a:r>
          </a:p>
          <a:p>
            <a:r>
              <a:rPr lang="es-ES" sz="2600" dirty="0">
                <a:latin typeface="Arial" panose="020B0604020202020204" pitchFamily="34" charset="0"/>
                <a:cs typeface="Arial" panose="020B0604020202020204" pitchFamily="34" charset="0"/>
              </a:rPr>
              <a:t>Formatos de entrada</a:t>
            </a:r>
          </a:p>
          <a:p>
            <a:pPr marL="365125" indent="-365125">
              <a:buNone/>
            </a:pPr>
            <a:r>
              <a:rPr lang="es-ES" sz="2600" dirty="0" smtClean="0">
                <a:latin typeface="Arial" panose="020B0604020202020204" pitchFamily="34" charset="0"/>
                <a:cs typeface="Arial" panose="020B0604020202020204" pitchFamily="34" charset="0"/>
              </a:rPr>
              <a:t>     </a:t>
            </a:r>
            <a:r>
              <a:rPr lang="es-ES" sz="2600" dirty="0" err="1" smtClean="0">
                <a:latin typeface="Arial" panose="020B0604020202020204" pitchFamily="34" charset="0"/>
                <a:cs typeface="Arial" panose="020B0604020202020204" pitchFamily="34" charset="0"/>
              </a:rPr>
              <a:t>ePub</a:t>
            </a:r>
            <a:r>
              <a:rPr lang="es-ES" sz="2600" dirty="0" smtClean="0">
                <a:latin typeface="Arial" panose="020B0604020202020204" pitchFamily="34" charset="0"/>
                <a:cs typeface="Arial" panose="020B0604020202020204" pitchFamily="34" charset="0"/>
              </a:rPr>
              <a:t> </a:t>
            </a:r>
            <a:r>
              <a:rPr lang="es-ES" sz="2600" dirty="0">
                <a:latin typeface="Arial" panose="020B0604020202020204" pitchFamily="34" charset="0"/>
                <a:cs typeface="Arial" panose="020B0604020202020204" pitchFamily="34" charset="0"/>
              </a:rPr>
              <a:t>(o formato de publicación electrónica), HTML, PDF, RTF, </a:t>
            </a:r>
            <a:r>
              <a:rPr lang="es-ES" sz="2600" dirty="0" err="1">
                <a:latin typeface="Arial" panose="020B0604020202020204" pitchFamily="34" charset="0"/>
                <a:cs typeface="Arial" panose="020B0604020202020204" pitchFamily="34" charset="0"/>
              </a:rPr>
              <a:t>txt</a:t>
            </a:r>
            <a:r>
              <a:rPr lang="es-ES" sz="2600" dirty="0">
                <a:latin typeface="Arial" panose="020B0604020202020204" pitchFamily="34" charset="0"/>
                <a:cs typeface="Arial" panose="020B0604020202020204" pitchFamily="34" charset="0"/>
              </a:rPr>
              <a:t>, </a:t>
            </a:r>
            <a:r>
              <a:rPr lang="es-ES" sz="2600" dirty="0" err="1">
                <a:latin typeface="Arial" panose="020B0604020202020204" pitchFamily="34" charset="0"/>
                <a:cs typeface="Arial" panose="020B0604020202020204" pitchFamily="34" charset="0"/>
              </a:rPr>
              <a:t>cbc</a:t>
            </a:r>
            <a:r>
              <a:rPr lang="es-ES" sz="2600" dirty="0">
                <a:latin typeface="Arial" panose="020B0604020202020204" pitchFamily="34" charset="0"/>
                <a:cs typeface="Arial" panose="020B0604020202020204" pitchFamily="34" charset="0"/>
              </a:rPr>
              <a:t>, fb2, </a:t>
            </a:r>
            <a:r>
              <a:rPr lang="es-ES" sz="2600" dirty="0" smtClean="0">
                <a:latin typeface="Arial" panose="020B0604020202020204" pitchFamily="34" charset="0"/>
                <a:cs typeface="Arial" panose="020B0604020202020204" pitchFamily="34" charset="0"/>
              </a:rPr>
              <a:t>   </a:t>
            </a:r>
            <a:r>
              <a:rPr lang="es-ES" sz="2600" dirty="0" err="1" smtClean="0">
                <a:latin typeface="Arial" panose="020B0604020202020204" pitchFamily="34" charset="0"/>
                <a:cs typeface="Arial" panose="020B0604020202020204" pitchFamily="34" charset="0"/>
              </a:rPr>
              <a:t>lit</a:t>
            </a:r>
            <a:r>
              <a:rPr lang="es-ES" sz="2600" dirty="0">
                <a:latin typeface="Arial" panose="020B0604020202020204" pitchFamily="34" charset="0"/>
                <a:cs typeface="Arial" panose="020B0604020202020204" pitchFamily="34" charset="0"/>
              </a:rPr>
              <a:t>, MOBI, ODT, </a:t>
            </a:r>
            <a:r>
              <a:rPr lang="es-ES" sz="2600" dirty="0" err="1">
                <a:latin typeface="Arial" panose="020B0604020202020204" pitchFamily="34" charset="0"/>
                <a:cs typeface="Arial" panose="020B0604020202020204" pitchFamily="34" charset="0"/>
              </a:rPr>
              <a:t>prc</a:t>
            </a:r>
            <a:r>
              <a:rPr lang="es-ES" sz="2600" dirty="0">
                <a:latin typeface="Arial" panose="020B0604020202020204" pitchFamily="34" charset="0"/>
                <a:cs typeface="Arial" panose="020B0604020202020204" pitchFamily="34" charset="0"/>
              </a:rPr>
              <a:t>, </a:t>
            </a:r>
            <a:r>
              <a:rPr lang="es-ES" sz="2600" dirty="0" err="1">
                <a:latin typeface="Arial" panose="020B0604020202020204" pitchFamily="34" charset="0"/>
                <a:cs typeface="Arial" panose="020B0604020202020204" pitchFamily="34" charset="0"/>
              </a:rPr>
              <a:t>pdb</a:t>
            </a:r>
            <a:r>
              <a:rPr lang="es-ES" sz="2600" dirty="0">
                <a:latin typeface="Arial" panose="020B0604020202020204" pitchFamily="34" charset="0"/>
                <a:cs typeface="Arial" panose="020B0604020202020204" pitchFamily="34" charset="0"/>
              </a:rPr>
              <a:t>, PML, RB; formatos de archivo de cómic: </a:t>
            </a:r>
            <a:r>
              <a:rPr lang="es-ES" sz="2600" dirty="0" err="1">
                <a:latin typeface="Arial" panose="020B0604020202020204" pitchFamily="34" charset="0"/>
                <a:cs typeface="Arial" panose="020B0604020202020204" pitchFamily="34" charset="0"/>
              </a:rPr>
              <a:t>cbz</a:t>
            </a:r>
            <a:r>
              <a:rPr lang="es-ES" sz="2600" dirty="0">
                <a:latin typeface="Arial" panose="020B0604020202020204" pitchFamily="34" charset="0"/>
                <a:cs typeface="Arial" panose="020B0604020202020204" pitchFamily="34" charset="0"/>
              </a:rPr>
              <a:t> y </a:t>
            </a:r>
            <a:r>
              <a:rPr lang="es-ES" sz="2600" dirty="0" err="1">
                <a:latin typeface="Arial" panose="020B0604020202020204" pitchFamily="34" charset="0"/>
                <a:cs typeface="Arial" panose="020B0604020202020204" pitchFamily="34" charset="0"/>
              </a:rPr>
              <a:t>cbr</a:t>
            </a:r>
            <a:r>
              <a:rPr lang="es-ES" sz="2600" dirty="0">
                <a:latin typeface="Arial" panose="020B0604020202020204" pitchFamily="34" charset="0"/>
                <a:cs typeface="Arial" panose="020B0604020202020204" pitchFamily="34" charset="0"/>
              </a:rPr>
              <a:t> </a:t>
            </a:r>
            <a:endParaRPr lang="es-ES" sz="2600" dirty="0" smtClean="0">
              <a:latin typeface="Arial" panose="020B0604020202020204" pitchFamily="34" charset="0"/>
              <a:cs typeface="Arial" panose="020B0604020202020204" pitchFamily="34" charset="0"/>
            </a:endParaRPr>
          </a:p>
          <a:p>
            <a:r>
              <a:rPr lang="es-ES" sz="2600" dirty="0" smtClean="0">
                <a:latin typeface="Arial" panose="020B0604020202020204" pitchFamily="34" charset="0"/>
                <a:cs typeface="Arial" panose="020B0604020202020204" pitchFamily="34" charset="0"/>
              </a:rPr>
              <a:t>Formatos </a:t>
            </a:r>
            <a:r>
              <a:rPr lang="es-ES" sz="2600" dirty="0">
                <a:latin typeface="Arial" panose="020B0604020202020204" pitchFamily="34" charset="0"/>
                <a:cs typeface="Arial" panose="020B0604020202020204" pitchFamily="34" charset="0"/>
              </a:rPr>
              <a:t>de </a:t>
            </a:r>
            <a:r>
              <a:rPr lang="es-ES" sz="2600" dirty="0" smtClean="0">
                <a:latin typeface="Arial" panose="020B0604020202020204" pitchFamily="34" charset="0"/>
                <a:cs typeface="Arial" panose="020B0604020202020204" pitchFamily="34" charset="0"/>
              </a:rPr>
              <a:t>salida:</a:t>
            </a:r>
          </a:p>
          <a:p>
            <a:pPr marL="365125" indent="0">
              <a:buNone/>
            </a:pPr>
            <a:r>
              <a:rPr lang="es-ES" sz="2600" dirty="0" err="1" smtClean="0">
                <a:latin typeface="Arial" panose="020B0604020202020204" pitchFamily="34" charset="0"/>
                <a:cs typeface="Arial" panose="020B0604020202020204" pitchFamily="34" charset="0"/>
              </a:rPr>
              <a:t>ePub</a:t>
            </a:r>
            <a:r>
              <a:rPr lang="es-ES" sz="2600" dirty="0" smtClean="0">
                <a:latin typeface="Arial" panose="020B0604020202020204" pitchFamily="34" charset="0"/>
                <a:cs typeface="Arial" panose="020B0604020202020204" pitchFamily="34" charset="0"/>
              </a:rPr>
              <a:t> </a:t>
            </a:r>
            <a:r>
              <a:rPr lang="es-ES" sz="2600" dirty="0">
                <a:latin typeface="Arial" panose="020B0604020202020204" pitchFamily="34" charset="0"/>
                <a:cs typeface="Arial" panose="020B0604020202020204" pitchFamily="34" charset="0"/>
              </a:rPr>
              <a:t>(o formato de publicación electrónica), epub3, fb2, OEB, </a:t>
            </a:r>
            <a:r>
              <a:rPr lang="es-ES" sz="2600" dirty="0" err="1">
                <a:latin typeface="Arial" panose="020B0604020202020204" pitchFamily="34" charset="0"/>
                <a:cs typeface="Arial" panose="020B0604020202020204" pitchFamily="34" charset="0"/>
              </a:rPr>
              <a:t>lit</a:t>
            </a:r>
            <a:r>
              <a:rPr lang="es-ES" sz="2600" dirty="0">
                <a:latin typeface="Arial" panose="020B0604020202020204" pitchFamily="34" charset="0"/>
                <a:cs typeface="Arial" panose="020B0604020202020204" pitchFamily="34" charset="0"/>
              </a:rPr>
              <a:t>, </a:t>
            </a:r>
            <a:r>
              <a:rPr lang="es-ES" sz="2600" dirty="0" err="1">
                <a:latin typeface="Arial" panose="020B0604020202020204" pitchFamily="34" charset="0"/>
                <a:cs typeface="Arial" panose="020B0604020202020204" pitchFamily="34" charset="0"/>
              </a:rPr>
              <a:t>lrf</a:t>
            </a:r>
            <a:r>
              <a:rPr lang="es-ES" sz="2600" dirty="0">
                <a:latin typeface="Arial" panose="020B0604020202020204" pitchFamily="34" charset="0"/>
                <a:cs typeface="Arial" panose="020B0604020202020204" pitchFamily="34" charset="0"/>
              </a:rPr>
              <a:t>, </a:t>
            </a:r>
            <a:r>
              <a:rPr lang="es-ES" sz="2600" dirty="0" err="1">
                <a:latin typeface="Arial" panose="020B0604020202020204" pitchFamily="34" charset="0"/>
                <a:cs typeface="Arial" panose="020B0604020202020204" pitchFamily="34" charset="0"/>
              </a:rPr>
              <a:t>pdf</a:t>
            </a:r>
            <a:r>
              <a:rPr lang="es-ES" sz="2600" dirty="0">
                <a:latin typeface="Arial" panose="020B0604020202020204" pitchFamily="34" charset="0"/>
                <a:cs typeface="Arial" panose="020B0604020202020204" pitchFamily="34" charset="0"/>
              </a:rPr>
              <a:t>, MOBI, </a:t>
            </a:r>
            <a:r>
              <a:rPr lang="es-ES" sz="2600" dirty="0" err="1">
                <a:latin typeface="Arial" panose="020B0604020202020204" pitchFamily="34" charset="0"/>
                <a:cs typeface="Arial" panose="020B0604020202020204" pitchFamily="34" charset="0"/>
              </a:rPr>
              <a:t>pdb</a:t>
            </a:r>
            <a:r>
              <a:rPr lang="es-ES" sz="2600" dirty="0">
                <a:latin typeface="Arial" panose="020B0604020202020204" pitchFamily="34" charset="0"/>
                <a:cs typeface="Arial" panose="020B0604020202020204" pitchFamily="34" charset="0"/>
              </a:rPr>
              <a:t>, </a:t>
            </a:r>
            <a:r>
              <a:rPr lang="es-ES" sz="2600" dirty="0" err="1">
                <a:latin typeface="Arial" panose="020B0604020202020204" pitchFamily="34" charset="0"/>
                <a:cs typeface="Arial" panose="020B0604020202020204" pitchFamily="34" charset="0"/>
              </a:rPr>
              <a:t>pml</a:t>
            </a:r>
            <a:r>
              <a:rPr lang="es-ES" sz="2600" dirty="0">
                <a:latin typeface="Arial" panose="020B0604020202020204" pitchFamily="34" charset="0"/>
                <a:cs typeface="Arial" panose="020B0604020202020204" pitchFamily="34" charset="0"/>
              </a:rPr>
              <a:t>, rb.4 </a:t>
            </a:r>
          </a:p>
          <a:p>
            <a:pPr marL="0" indent="0">
              <a:buNone/>
            </a:pPr>
            <a:r>
              <a:rPr lang="es-ES" sz="2600" dirty="0">
                <a:latin typeface="Arial" panose="020B0604020202020204" pitchFamily="34" charset="0"/>
                <a:cs typeface="Arial" panose="020B0604020202020204" pitchFamily="34" charset="0"/>
              </a:rPr>
              <a:t>La conversión de formato incluye la composición avanzada con características como tablas, iniciales, imágenes y fuentes incrustadas.</a:t>
            </a:r>
          </a:p>
          <a:p>
            <a:endParaRPr lang="es-ES" dirty="0"/>
          </a:p>
        </p:txBody>
      </p:sp>
    </p:spTree>
    <p:extLst>
      <p:ext uri="{BB962C8B-B14F-4D97-AF65-F5344CB8AC3E}">
        <p14:creationId xmlns:p14="http://schemas.microsoft.com/office/powerpoint/2010/main" val="1212816505"/>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463</TotalTime>
  <Words>634</Words>
  <Application>Microsoft Office PowerPoint</Application>
  <PresentationFormat>Panorámica</PresentationFormat>
  <Paragraphs>49</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Century Gothic</vt:lpstr>
      <vt:lpstr>Wingdings 3</vt:lpstr>
      <vt:lpstr>Espiral</vt:lpstr>
      <vt:lpstr>Presentación de PowerPoint</vt:lpstr>
      <vt:lpstr>¿Qué es la Biblioteca Calibre?</vt:lpstr>
      <vt:lpstr>¿Qué ventajas encontramos en Calibre?</vt:lpstr>
      <vt:lpstr>¿Qué ventajas encontramos en Calibre?</vt:lpstr>
      <vt:lpstr>Gestión de libros </vt:lpstr>
      <vt:lpstr>Catalogación de libros</vt:lpstr>
      <vt:lpstr>Catalogación de libros</vt:lpstr>
      <vt:lpstr>Organización de libros:</vt:lpstr>
      <vt:lpstr>Conversión de formatos </vt:lpstr>
      <vt:lpstr>Sincronización</vt:lpstr>
      <vt:lpstr>Otras ventajas</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Vallolet</dc:creator>
  <cp:lastModifiedBy>Vallolet</cp:lastModifiedBy>
  <cp:revision>45</cp:revision>
  <dcterms:created xsi:type="dcterms:W3CDTF">2020-02-03T15:39:02Z</dcterms:created>
  <dcterms:modified xsi:type="dcterms:W3CDTF">2020-02-04T19:25:18Z</dcterms:modified>
</cp:coreProperties>
</file>