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61" r:id="rId15"/>
    <p:sldId id="283" r:id="rId16"/>
    <p:sldId id="282" r:id="rId17"/>
    <p:sldId id="277" r:id="rId18"/>
    <p:sldId id="275" r:id="rId19"/>
    <p:sldId id="278" r:id="rId20"/>
    <p:sldId id="273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57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0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8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1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7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09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8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1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7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5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05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B215-F620-4E5F-A646-B5B07F263C55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7AAF3-A11D-4D55-8B4A-8961860CFF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1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835686"/>
            <a:ext cx="7552880" cy="38276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SISTEMA DE GRADO CIENTIFICO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69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TRIBUNALES DE GRADO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27796" y="1658755"/>
            <a:ext cx="77109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s-E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Tribunales de tesis</a:t>
            </a:r>
            <a:r>
              <a:rPr kumimoji="0" lang="es-E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constituidos para la evaluación del grado de doctor en ciencias o de una tesis particular en opción al grado de doctor en determinada área del conocimiento; </a:t>
            </a:r>
          </a:p>
          <a:p>
            <a:pPr marR="0" lvl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s-E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Tribunales permanentes</a:t>
            </a:r>
            <a:r>
              <a:rPr kumimoji="0" lang="es-E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establecidos para la evaluación de las tesis que se defiendan en una o varias áreas del conocimiento determinadas según su competencia. 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OBTENCION DE GRADO CIENTIFICO</a:t>
            </a:r>
          </a:p>
          <a:p>
            <a:pPr algn="ctr">
              <a:lnSpc>
                <a:spcPct val="107000"/>
              </a:lnSpc>
            </a:pPr>
            <a:r>
              <a:rPr lang="es-ES" b="1" spc="-5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Articulo 17</a:t>
            </a:r>
            <a:endParaRPr lang="en-US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27796" y="1385800"/>
            <a:ext cx="77109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Solicitante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graduado de nivel superior que documente el cumplimiento de los requisitos establecidos para la matrícula en un programa de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doctorado  </a:t>
            </a:r>
            <a:r>
              <a:rPr lang="es-E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 el tema con el comité)</a:t>
            </a:r>
            <a:endParaRPr lang="es-E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Doctorando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solicitante </a:t>
            </a:r>
            <a:r>
              <a:rPr lang="es-E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cumple </a:t>
            </a:r>
            <a:r>
              <a:rPr lang="es-E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requisitos:</a:t>
            </a:r>
          </a:p>
          <a:p>
            <a:pPr lvl="0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de doctorado aceptado en una de </a:t>
            </a:r>
            <a:r>
              <a:rPr lang="es-ES" sz="2400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</a:t>
            </a:r>
          </a:p>
          <a:p>
            <a:pPr lvl="0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líneas de investigación del programa de </a:t>
            </a:r>
            <a:r>
              <a:rPr lang="es-ES" sz="2400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doctorado </a:t>
            </a:r>
          </a:p>
          <a:p>
            <a:pPr lvl="0"/>
            <a:endParaRPr lang="es-ES" sz="2400" u="sng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sido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aprobado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la institución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autorizada</a:t>
            </a:r>
          </a:p>
          <a:p>
            <a:pPr lvl="0"/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formalizar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matrícula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este; </a:t>
            </a: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88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25946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OBTENCION DE GRADO CIENTIFICO</a:t>
            </a:r>
          </a:p>
          <a:p>
            <a:pPr algn="ctr">
              <a:lnSpc>
                <a:spcPct val="107000"/>
              </a:lnSpc>
            </a:pPr>
            <a:r>
              <a:rPr lang="es-ES" b="1" spc="-5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Articulo 17</a:t>
            </a:r>
            <a:endParaRPr lang="en-US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27796" y="1385800"/>
            <a:ext cx="77109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Optante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doctor en determinada área del conocimiento aprobado para optar por el grado de doctor en ciencias.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condición de optante es concedida por la Comisión a propuesta de las comisiones de grados científicos de las instituciones autorizadas para la formación de doctores; </a:t>
            </a:r>
          </a:p>
          <a:p>
            <a:pPr lvl="0" algn="just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utor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 persona directamente responsabilizada con la formación científica del doctorando y con el desarrollo de su trabajo de tesis;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OBTENCION DE GRADO CIENTIFICO</a:t>
            </a:r>
          </a:p>
          <a:p>
            <a:pPr algn="ctr">
              <a:lnSpc>
                <a:spcPct val="107000"/>
              </a:lnSpc>
            </a:pPr>
            <a:r>
              <a:rPr lang="es-ES" b="1" spc="-5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Articulo 17</a:t>
            </a:r>
            <a:endParaRPr lang="en-US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27796" y="1385800"/>
            <a:ext cx="77109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Cotutor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 persona que, de conjunto con el tutor, puede compartir la formación científica del doctorando y también lo guía en el desarrollo de su trabajo de tesis; </a:t>
            </a:r>
          </a:p>
          <a:p>
            <a:pPr lvl="0" algn="just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ponente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la persona con grado científico responsabilizada con la realización de un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juicio crítico profundo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acerca de la tesis presentada a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defensa o </a:t>
            </a:r>
            <a:r>
              <a:rPr lang="es-ES" sz="24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predefensa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la evaluación de la correspondencia de esta con los requisitos exigidos para la obtención del grado científico que se defiende.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21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600504"/>
            <a:ext cx="7552880" cy="5377216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36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Universidad de Ciencias Médicas de La Habana</a:t>
            </a: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36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DE GRADO CIENTIFICO</a:t>
            </a: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6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90368" y="1846136"/>
            <a:ext cx="7552880" cy="3596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s-ES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ES" sz="28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nivel de la institución </a:t>
            </a:r>
            <a:r>
              <a:rPr lang="es-ES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autorizada</a:t>
            </a:r>
          </a:p>
          <a:p>
            <a:pPr>
              <a:lnSpc>
                <a:spcPct val="107000"/>
              </a:lnSpc>
            </a:pP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s-ES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Comisión de </a:t>
            </a: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Grado Científico UCMH</a:t>
            </a: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s-ES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s-ES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Programas de Doctorado</a:t>
            </a: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b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Biomedicina (</a:t>
            </a:r>
            <a:r>
              <a:rPr lang="es-E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Clínica, Quirúrgicas, Diagnóstico, Enfermería y Educación Médica</a:t>
            </a: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07000"/>
              </a:lnSpc>
            </a:pP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- Ciencias </a:t>
            </a:r>
            <a:r>
              <a:rPr lang="es-ES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Básicas     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0368" y="402727"/>
            <a:ext cx="7552880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 b="1" dirty="0" smtClean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CONSIDERACIONES ESTRUCTURALES DE LA INSTITUCION AUTORIZADA</a:t>
            </a:r>
            <a:endParaRPr lang="en-U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7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08732" y="1672917"/>
            <a:ext cx="7853131" cy="4284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gradosiscmh@infomed.sld.cu</a:t>
            </a: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endParaRPr lang="es-ES" sz="24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DE GRADO CIENTIFICO</a:t>
            </a: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Recibe al solicitante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Registra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datos del solicitante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 la documentación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Comité Doctoral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Recibe la documentación de la propuesta de aprobación del Comité Doctoral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Aprueba al doctorando por resolución a la firma del jefe de la institución autorizada.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s-E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01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08732" y="1694455"/>
            <a:ext cx="755288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s-ES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COMITÉ DOCTORAL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Asigna al doctorando a una línea de investigación del programa,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Asigna al doctorando 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grupo de investigación y proyecto relacionado con el tema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 el plan de trabajo individual, su control personalizado y flexible</a:t>
            </a: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Evalúa las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actividades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del doctorando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la obtención de los créditos correspondientes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91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742950" y="117714"/>
            <a:ext cx="7718662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42951" y="1236828"/>
            <a:ext cx="7718661" cy="5489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GRADO CIENTIFICO: 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342900" algn="l"/>
              </a:tabLst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Selecciona el lugar de la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predefensa.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</a:t>
            </a:r>
          </a:p>
          <a:p>
            <a:pPr>
              <a:tabLst>
                <a:tab pos="342900" algn="l"/>
              </a:tabLs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es-ES" sz="20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Las  Facultades apoyan la preparación de la </a:t>
            </a:r>
            <a:r>
              <a:rPr lang="es-ES" sz="20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predefensa 	(asesor de grado), </a:t>
            </a:r>
            <a:r>
              <a:rPr lang="es-ES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el crédito de la participación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 </a:t>
            </a:r>
            <a:r>
              <a:rPr lang="es-ES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tribunal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los </a:t>
            </a:r>
            <a:r>
              <a:rPr lang="es-ES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oponentes  </a:t>
            </a:r>
            <a:r>
              <a:rPr lang="es-ES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 crédito)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3429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Completa el expediente del doctorando con las tesis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3429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Elabora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remisión al tribunal de predefensa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342900" algn="l"/>
              </a:tabLst>
            </a:pP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los documentos de </a:t>
            </a:r>
            <a:r>
              <a:rPr lang="es-ES" sz="2400" u="sng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citación</a:t>
            </a:r>
          </a:p>
          <a:p>
            <a:pPr lvl="0">
              <a:tabLst>
                <a:tab pos="342900" algn="l"/>
              </a:tabLst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nivel de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tribunal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predefensa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Recibe el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expediente y realiza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predefensa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Devuelve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</a:t>
            </a:r>
            <a:r>
              <a:rPr lang="es-ES" sz="2400" u="sng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COMISION DE GRADO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expediente </a:t>
            </a:r>
            <a:r>
              <a:rPr lang="es-ES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 documentos de </a:t>
            </a:r>
            <a:r>
              <a:rPr lang="es-ES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predefensa</a:t>
            </a:r>
            <a:r>
              <a:rPr lang="es-ES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ES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68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88776" y="1714927"/>
            <a:ext cx="7552880" cy="3816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</a:pPr>
            <a:endParaRPr lang="es-ES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GRADO CIENTIFICO: </a:t>
            </a: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Recibe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documentos de predefensa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Prepara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documentación para el tribunal de defensa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documentos al Tribunal Permanente para defensa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342900" algn="l"/>
              </a:tabLst>
            </a:pPr>
            <a:r>
              <a:rPr lang="es-ES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los documentos de citación </a:t>
            </a:r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participación del </a:t>
            </a:r>
            <a:r>
              <a:rPr lang="es-ES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tribunal y los </a:t>
            </a:r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oponentes  (1 crédito)</a:t>
            </a:r>
            <a:endParaRPr lang="es-ES" sz="2400" i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8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90368" y="1938205"/>
            <a:ext cx="7552880" cy="2213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/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s-E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ES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nivel de la institución autorizada existen</a:t>
            </a:r>
            <a:r>
              <a:rPr lang="es-ES" sz="28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s-E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Comisión de Grados Científicos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es-E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Comité </a:t>
            </a:r>
            <a:r>
              <a:rPr lang="es-E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" sz="28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doctorado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0368" y="402727"/>
            <a:ext cx="7552880" cy="1033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CONSIDERACIONES ESTRUCTURALES DE LA INSTITUCION AUTORIZADA</a:t>
            </a:r>
            <a:endParaRPr lang="en-U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9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04267" y="1951630"/>
            <a:ext cx="7457345" cy="241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nivel de tribunal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defensa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Recibe el expediente y realiza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defensa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documentación a la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de Grado Científico</a:t>
            </a:r>
          </a:p>
          <a:p>
            <a:pPr lvl="0">
              <a:lnSpc>
                <a:spcPct val="107000"/>
              </a:lnSpc>
            </a:pP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5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08732" y="1746913"/>
            <a:ext cx="7552880" cy="3493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</a:pPr>
            <a:r>
              <a:rPr lang="es-ES" sz="24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REUNION MENSUAL</a:t>
            </a:r>
          </a:p>
          <a:p>
            <a:pPr lvl="0" algn="ctr">
              <a:lnSpc>
                <a:spcPct val="107000"/>
              </a:lnSpc>
            </a:pPr>
            <a:endParaRPr lang="es-ES" sz="2400" b="1" u="sng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COMISIÓN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GRADO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CIENTIFICO 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COMITÉ DOCTORAL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Otorga la condición de Doctor en Ciencias de determinada área del conocimiento según la documentación presentada</a:t>
            </a: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s-ES" sz="24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71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908732" y="395788"/>
            <a:ext cx="7552880" cy="1119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21000">
                <a:schemeClr val="accent1">
                  <a:lumMod val="45000"/>
                  <a:lumOff val="55000"/>
                </a:schemeClr>
              </a:gs>
              <a:gs pos="80000">
                <a:schemeClr val="bg1">
                  <a:lumMod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algn="ctr">
              <a:lnSpc>
                <a:spcPct val="107000"/>
              </a:lnSpc>
            </a:pPr>
            <a:r>
              <a:rPr lang="es-ES" sz="28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PROCESO </a:t>
            </a:r>
            <a:r>
              <a:rPr lang="es-ES" sz="2800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OTORGAMIENTO DEL GRADO </a:t>
            </a:r>
            <a:endParaRPr lang="en-US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08732" y="1760322"/>
            <a:ext cx="7552880" cy="4728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SECRETARIA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Registra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otorgamiento del grado en libro y BD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Elaboración de título de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doctorado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/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COMISIÓN DE GRADO CIENTÍFICO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Entrega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Rector para la firma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Envía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CNGC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título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 refrendar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Archivo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expediente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PROCESO ES AUDITABLE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endParaRPr lang="es-ES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908732" y="835686"/>
            <a:ext cx="7552880" cy="38276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24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2400" dirty="0"/>
          </a:p>
        </p:txBody>
      </p:sp>
      <p:sp>
        <p:nvSpPr>
          <p:cNvPr id="3" name="Rectángulo 2"/>
          <p:cNvSpPr/>
          <p:nvPr/>
        </p:nvSpPr>
        <p:spPr>
          <a:xfrm>
            <a:off x="627798" y="1318329"/>
            <a:ext cx="76973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3600" b="1" spc="-5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/>
            <a:r>
              <a:rPr lang="es-ES" sz="3600" b="1" spc="-5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ÓRGANOS </a:t>
            </a:r>
            <a:r>
              <a:rPr lang="es-ES" sz="3600" b="1" spc="-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EJECUTIVOS DEL SISTEMA </a:t>
            </a:r>
            <a:r>
              <a:rPr lang="es-ES" sz="3600" b="1" spc="-5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DE </a:t>
            </a:r>
            <a:r>
              <a:rPr lang="es-ES" sz="3600" b="1" spc="-5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GRADOS </a:t>
            </a:r>
            <a:r>
              <a:rPr lang="es-ES" sz="3600" b="1" spc="-5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CIENTÍFICOS</a:t>
            </a:r>
          </a:p>
          <a:p>
            <a:pPr algn="ctr"/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714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7" y="402727"/>
            <a:ext cx="7615451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DE GRADOS CIENTÍFICOS (CGC) </a:t>
            </a:r>
            <a:endParaRPr lang="es-ES" sz="2400" b="1" spc="-5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INSTITUCIÓN AUTORIZADA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7" y="1609921"/>
            <a:ext cx="761545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 CGC oficia como órgano ejecutivo del sistema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</a:t>
            </a:r>
          </a:p>
          <a:p>
            <a:pPr algn="just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velar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por el control de los procesos de admisión,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formación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 evaluación,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que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 ejecutan por los comités de doctorado.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es-ES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un colectivo de profesionales de la propia institución con grado científico y experiencia en los procesos de formación </a:t>
            </a:r>
            <a:r>
              <a:rPr lang="es-ES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doctoral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Está </a:t>
            </a:r>
            <a:r>
              <a:rPr lang="es-ES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subordinada al Jefe de la institución </a:t>
            </a:r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autorizada</a:t>
            </a:r>
            <a:r>
              <a:rPr lang="es-ES" sz="24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0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7" y="402727"/>
            <a:ext cx="7615451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DE GRADOS CIENTÍFICOS (CGC) </a:t>
            </a:r>
            <a:endParaRPr lang="es-ES" sz="2400" b="1" spc="-5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INSTITUCIÓN AUTORIZADA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696010"/>
            <a:ext cx="7615451" cy="4653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integra por: </a:t>
            </a: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57200" algn="l"/>
              </a:tabLst>
            </a:pPr>
            <a:endParaRPr lang="en-US" sz="2400" b="1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presidente, </a:t>
            </a:r>
            <a:endParaRPr lang="en-US" sz="2400" b="1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secretario, </a:t>
            </a: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 </a:t>
            </a:r>
            <a:endParaRPr lang="en-US" sz="2400" b="1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otros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especialistas, </a:t>
            </a:r>
            <a:endParaRPr lang="es-ES" sz="24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todos doctores, cuyo número es determinado por el jefe de la institución autorizada, en dependencia de sus programas de doctorado.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98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28567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COMISIÓN DE GRADOS CIENTÍFICOS (CGC) </a:t>
            </a:r>
            <a:endParaRPr lang="es-ES" sz="2400" b="1" spc="-5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INSTITUCIÓN AUTORIZADA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245634"/>
            <a:ext cx="77109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integrantes combinan sus funciones con sus responsabilidades laborales.</a:t>
            </a:r>
          </a:p>
          <a:p>
            <a:pPr lvl="0" algn="just"/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responsabilizada</a:t>
            </a:r>
          </a:p>
          <a:p>
            <a:pPr lvl="0" algn="just"/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 aprobación y el control de los procesos de admisión, formación y evaluación de los programas de doctorado que le han sido aprobados.</a:t>
            </a:r>
          </a:p>
          <a:p>
            <a:pPr lvl="0" algn="just"/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ES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 tramitación de los documentos de tesis al tribunal de grado correspondiente para su defensa y el otorgamiento del grado de doctor en determinada área del conocimiento</a:t>
            </a:r>
          </a:p>
          <a:p>
            <a:pPr lvl="0" algn="just"/>
            <a:endParaRPr lang="es-ES" sz="2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COMITÉS DE DOCTORADO (CD) </a:t>
            </a:r>
          </a:p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INSTITUCIÓN AUTORIZADA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696010"/>
            <a:ext cx="77109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establecen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formación de doctores en cada uno de los programas de doctorado aprobados por la Comisión.</a:t>
            </a:r>
          </a:p>
          <a:p>
            <a:pPr lvl="0" algn="just"/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Aprobado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el Jefe de la institución autorizada para la formación de doctores y está conformado por un Coordinador y un </a:t>
            </a:r>
            <a:r>
              <a:rPr lang="es-ES" sz="24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de diez (10) y un mínimo de cinco (5) doctores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representantes de cada línea de investigación. </a:t>
            </a:r>
          </a:p>
          <a:p>
            <a:pPr lvl="0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0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COMITÉS DE DOCTORADO (CD) </a:t>
            </a:r>
          </a:p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400" b="1" spc="-5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INSTITUCIÓN AUTORIZADA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las funciones de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gestionar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desarrollo académico del programa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ejecutar el proceso de admisión, proponer el ingreso de los doctorandos, elaborar y </a:t>
            </a:r>
            <a:r>
              <a:rPr lang="es-E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controlar el plan de formación individual de cada uno de ellos </a:t>
            </a:r>
            <a:r>
              <a:rPr lang="es-E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r>
              <a:rPr lang="es-E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Coordinar </a:t>
            </a:r>
            <a:r>
              <a:rPr lang="es-E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actividad de las instituciones participantes y colaboradoras del programa. </a:t>
            </a: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s-E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q"/>
            </a:pPr>
            <a:endParaRPr lang="es-ES" sz="2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s-E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Apoyados por los asesores de Grado Científico </a:t>
            </a:r>
          </a:p>
          <a:p>
            <a:pPr lvl="0" algn="ctr"/>
            <a:r>
              <a:rPr lang="es-ES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las Facultades</a:t>
            </a:r>
            <a:endParaRPr lang="es-ES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48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27796" y="211658"/>
            <a:ext cx="7710986" cy="10339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s-ES" sz="2400" b="1" spc="-5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TRIBUNALES DE GRADO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7796" y="1586828"/>
            <a:ext cx="77109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27796" y="2200977"/>
            <a:ext cx="77109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Artículo 16.1. </a:t>
            </a:r>
            <a:r>
              <a:rPr kumimoji="0" lang="es-E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Los tribunales de grado</a:t>
            </a:r>
            <a:r>
              <a:rPr kumimoji="0" lang="es-E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conforme a lo establecido en el referido Decreto Ley No. 372, de 25 de marzo de 2019,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400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son los órganos aprobados por la Comisión para la evaluación de las tesis de grados científicos y sesionan en el territorio nacional.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2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981</Words>
  <Application>Microsoft Office PowerPoint</Application>
  <PresentationFormat>Presentación en pantalla (4:3)</PresentationFormat>
  <Paragraphs>164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Symbol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ivonnemp@infomed.sld.cu</dc:creator>
  <cp:lastModifiedBy>ivonnemp@infomed.sld.cu</cp:lastModifiedBy>
  <cp:revision>45</cp:revision>
  <dcterms:created xsi:type="dcterms:W3CDTF">2020-01-28T17:15:16Z</dcterms:created>
  <dcterms:modified xsi:type="dcterms:W3CDTF">2020-11-08T00:56:37Z</dcterms:modified>
</cp:coreProperties>
</file>