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3"/>
  </p:notesMasterIdLst>
  <p:sldIdLst>
    <p:sldId id="286" r:id="rId4"/>
    <p:sldId id="287" r:id="rId5"/>
    <p:sldId id="288" r:id="rId6"/>
    <p:sldId id="289" r:id="rId7"/>
    <p:sldId id="310" r:id="rId8"/>
    <p:sldId id="311" r:id="rId9"/>
    <p:sldId id="312" r:id="rId10"/>
    <p:sldId id="313" r:id="rId11"/>
    <p:sldId id="314" r:id="rId12"/>
    <p:sldId id="301" r:id="rId13"/>
    <p:sldId id="302" r:id="rId14"/>
    <p:sldId id="303" r:id="rId15"/>
    <p:sldId id="304" r:id="rId16"/>
    <p:sldId id="305" r:id="rId17"/>
    <p:sldId id="306" r:id="rId18"/>
    <p:sldId id="307" r:id="rId19"/>
    <p:sldId id="308" r:id="rId20"/>
    <p:sldId id="309" r:id="rId21"/>
    <p:sldId id="290" r:id="rId22"/>
    <p:sldId id="291" r:id="rId23"/>
    <p:sldId id="293" r:id="rId24"/>
    <p:sldId id="296" r:id="rId25"/>
    <p:sldId id="297" r:id="rId26"/>
    <p:sldId id="298" r:id="rId27"/>
    <p:sldId id="299" r:id="rId28"/>
    <p:sldId id="300" r:id="rId29"/>
    <p:sldId id="315" r:id="rId30"/>
    <p:sldId id="316" r:id="rId31"/>
    <p:sldId id="294"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CF7D0D6-4494-4F5E-9FC7-99B4302BCB06}" type="datetimeFigureOut">
              <a:rPr lang="es-ES"/>
              <a:pPr>
                <a:defRPr/>
              </a:pPr>
              <a:t>26/02/2016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695703C-C887-487A-B37B-87DDFEB32A2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VE"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E3077B-73B6-4471-A0CC-E97486694322}" type="slidenum">
              <a:rPr lang="es-ES" smtClean="0"/>
              <a:pPr/>
              <a:t>6</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En otra pantalla llevar preparada una tarea integradora, su definición y pasos</a:t>
            </a:r>
          </a:p>
          <a:p>
            <a:pPr eaLnBrk="1" hangingPunct="1">
              <a:spcBef>
                <a:spcPct val="0"/>
              </a:spcBef>
            </a:pPr>
            <a:r>
              <a:rPr lang="es-ES" smtClean="0"/>
              <a:t>Una pantalla con la Bibliografía para el docente y para el estudiante </a:t>
            </a:r>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FF73D5-C97D-4608-880E-AA591DD6A922}" type="slidenum">
              <a:rPr lang="es-ES" smtClean="0">
                <a:solidFill>
                  <a:srgbClr val="000000"/>
                </a:solidFill>
              </a:rPr>
              <a:pPr/>
              <a:t>10</a:t>
            </a:fld>
            <a:endParaRPr lang="es-E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FFD178-244D-400A-AA09-BAD66A46BDD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754FCCA-387A-4854-8504-5EB6F63A371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82A1845-6DD2-40AE-AD7D-EE93EE00C02B}"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6191298-7B30-4FEF-8B98-0397FCF94C79}"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endParaRPr lang="en-US"/>
          </a:p>
        </p:txBody>
      </p:sp>
      <p:sp>
        <p:nvSpPr>
          <p:cNvPr id="6" name="1 Marcador de pie de página"/>
          <p:cNvSpPr>
            <a:spLocks noGrp="1"/>
          </p:cNvSpPr>
          <p:nvPr>
            <p:ph type="ftr" sz="quarter" idx="11"/>
          </p:nvPr>
        </p:nvSpPr>
        <p:spPr/>
        <p:txBody>
          <a:bodyPr/>
          <a:lstStyle>
            <a:lvl1pPr>
              <a:defRPr/>
            </a:lvl1pPr>
          </a:lstStyle>
          <a:p>
            <a:pPr>
              <a:defRPr/>
            </a:pPr>
            <a:endParaRPr lang="en-U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F3590B97-4A76-41D2-8D86-149F47961303}"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endParaRPr lang="en-U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185762CF-0D30-4DE3-9992-6D3ECE55BC49}"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endParaRPr lang="en-US"/>
          </a:p>
        </p:txBody>
      </p:sp>
      <p:sp>
        <p:nvSpPr>
          <p:cNvPr id="7" name="10 Marcador de pie de página"/>
          <p:cNvSpPr>
            <a:spLocks noGrp="1"/>
          </p:cNvSpPr>
          <p:nvPr>
            <p:ph type="ftr" sz="quarter" idx="11"/>
          </p:nvPr>
        </p:nvSpPr>
        <p:spPr/>
        <p:txBody>
          <a:bodyPr/>
          <a:lstStyle>
            <a:lvl1pPr>
              <a:defRPr/>
            </a:lvl1pPr>
          </a:lstStyle>
          <a:p>
            <a:pPr>
              <a:defRPr/>
            </a:pPr>
            <a:endParaRPr lang="en-US"/>
          </a:p>
        </p:txBody>
      </p:sp>
      <p:sp>
        <p:nvSpPr>
          <p:cNvPr id="9" name="15 Marcador de número de diapositiva"/>
          <p:cNvSpPr>
            <a:spLocks noGrp="1"/>
          </p:cNvSpPr>
          <p:nvPr>
            <p:ph type="sldNum" sz="quarter" idx="12"/>
          </p:nvPr>
        </p:nvSpPr>
        <p:spPr/>
        <p:txBody>
          <a:bodyPr/>
          <a:lstStyle>
            <a:lvl1pPr>
              <a:defRPr/>
            </a:lvl1pPr>
          </a:lstStyle>
          <a:p>
            <a:pPr>
              <a:defRPr/>
            </a:pPr>
            <a:fld id="{39AC5E0A-2389-47F9-B4D0-C403DADCB7B2}"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endParaRPr lang="en-US"/>
          </a:p>
        </p:txBody>
      </p:sp>
      <p:sp>
        <p:nvSpPr>
          <p:cNvPr id="6" name="27 Marcador de pie de página"/>
          <p:cNvSpPr>
            <a:spLocks noGrp="1"/>
          </p:cNvSpPr>
          <p:nvPr>
            <p:ph type="ftr" sz="quarter" idx="11"/>
          </p:nvPr>
        </p:nvSpPr>
        <p:spPr/>
        <p:txBody>
          <a:bodyPr/>
          <a:lstStyle>
            <a:lvl1pPr>
              <a:defRPr/>
            </a:lvl1pPr>
          </a:lstStyle>
          <a:p>
            <a:pPr>
              <a:defRPr/>
            </a:pPr>
            <a:endParaRPr lang="en-US"/>
          </a:p>
        </p:txBody>
      </p:sp>
      <p:sp>
        <p:nvSpPr>
          <p:cNvPr id="7" name="4 Marcador de número de diapositiva"/>
          <p:cNvSpPr>
            <a:spLocks noGrp="1"/>
          </p:cNvSpPr>
          <p:nvPr>
            <p:ph type="sldNum" sz="quarter" idx="12"/>
          </p:nvPr>
        </p:nvSpPr>
        <p:spPr/>
        <p:txBody>
          <a:bodyPr/>
          <a:lstStyle>
            <a:lvl1pPr>
              <a:defRPr/>
            </a:lvl1pPr>
          </a:lstStyle>
          <a:p>
            <a:pPr>
              <a:defRPr/>
            </a:pPr>
            <a:fld id="{837B9337-C8B7-4AE8-AC72-B7BCB21FB20E}"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endParaRPr lang="en-US"/>
          </a:p>
        </p:txBody>
      </p:sp>
      <p:sp>
        <p:nvSpPr>
          <p:cNvPr id="9" name="5 Marcador de pie de página"/>
          <p:cNvSpPr>
            <a:spLocks noGrp="1"/>
          </p:cNvSpPr>
          <p:nvPr>
            <p:ph type="ftr" sz="quarter" idx="11"/>
          </p:nvPr>
        </p:nvSpPr>
        <p:spPr/>
        <p:txBody>
          <a:bodyPr/>
          <a:lstStyle>
            <a:lvl1pPr>
              <a:defRPr/>
            </a:lvl1pPr>
          </a:lstStyle>
          <a:p>
            <a:pPr>
              <a:defRPr/>
            </a:pPr>
            <a:endParaRPr lang="en-U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CAFF9B7B-E6F1-4429-9870-AAF07E3BF2F7}"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endParaRPr lang="en-US"/>
          </a:p>
        </p:txBody>
      </p:sp>
      <p:sp>
        <p:nvSpPr>
          <p:cNvPr id="4" name="27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a:lvl1pPr>
          </a:lstStyle>
          <a:p>
            <a:pPr>
              <a:defRPr/>
            </a:pPr>
            <a:fld id="{76C6B58F-3796-48D8-BC6A-7914EEB6E466}"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endParaRPr lang="en-US"/>
          </a:p>
        </p:txBody>
      </p:sp>
      <p:sp>
        <p:nvSpPr>
          <p:cNvPr id="3" name="23 Marcador de pie de página"/>
          <p:cNvSpPr>
            <a:spLocks noGrp="1"/>
          </p:cNvSpPr>
          <p:nvPr>
            <p:ph type="ftr" sz="quarter" idx="11"/>
          </p:nvPr>
        </p:nvSpPr>
        <p:spPr/>
        <p:txBody>
          <a:bodyPr/>
          <a:lstStyle>
            <a:lvl1pPr>
              <a:defRPr/>
            </a:lvl1pPr>
          </a:lstStyle>
          <a:p>
            <a:pPr>
              <a:defRPr/>
            </a:pPr>
            <a:endParaRPr lang="en-US"/>
          </a:p>
        </p:txBody>
      </p:sp>
      <p:sp>
        <p:nvSpPr>
          <p:cNvPr id="4" name="6 Marcador de número de diapositiva"/>
          <p:cNvSpPr>
            <a:spLocks noGrp="1"/>
          </p:cNvSpPr>
          <p:nvPr>
            <p:ph type="sldNum" sz="quarter" idx="12"/>
          </p:nvPr>
        </p:nvSpPr>
        <p:spPr/>
        <p:txBody>
          <a:bodyPr/>
          <a:lstStyle>
            <a:lvl1pPr>
              <a:defRPr/>
            </a:lvl1pPr>
          </a:lstStyle>
          <a:p>
            <a:pPr>
              <a:defRPr/>
            </a:pPr>
            <a:fld id="{C1F3591D-475E-49DF-AE76-2980D69A89A6}"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BA580F7-6BCE-43D5-A350-2ADC6EC1897A}"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endParaRPr lang="en-US"/>
          </a:p>
        </p:txBody>
      </p:sp>
      <p:sp>
        <p:nvSpPr>
          <p:cNvPr id="7" name="28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pPr>
              <a:defRPr/>
            </a:pPr>
            <a:fld id="{9EC95DEB-5C69-48E5-A7C9-7F2E4A3E2EAB}"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30 Marcador de número de diapositiva"/>
          <p:cNvSpPr>
            <a:spLocks noGrp="1"/>
          </p:cNvSpPr>
          <p:nvPr>
            <p:ph type="sldNum" sz="quarter" idx="12"/>
          </p:nvPr>
        </p:nvSpPr>
        <p:spPr/>
        <p:txBody>
          <a:bodyPr/>
          <a:lstStyle>
            <a:lvl1pPr>
              <a:defRPr/>
            </a:lvl1pPr>
          </a:lstStyle>
          <a:p>
            <a:pPr>
              <a:defRPr/>
            </a:pPr>
            <a:fld id="{2957A886-D9B1-412D-B168-38F9413C1E39}"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endParaRPr lang="en-US"/>
          </a:p>
        </p:txBody>
      </p:sp>
      <p:sp>
        <p:nvSpPr>
          <p:cNvPr id="5" name="27 Marcador de pie de página"/>
          <p:cNvSpPr>
            <a:spLocks noGrp="1"/>
          </p:cNvSpPr>
          <p:nvPr>
            <p:ph type="ftr" sz="quarter" idx="11"/>
          </p:nvPr>
        </p:nvSpPr>
        <p:spPr/>
        <p:txBody>
          <a:bodyPr/>
          <a:lstStyle>
            <a:lvl1pPr>
              <a:defRPr/>
            </a:lvl1pPr>
          </a:lstStyle>
          <a:p>
            <a:pPr>
              <a:defRPr/>
            </a:pPr>
            <a:endParaRPr lang="en-US"/>
          </a:p>
        </p:txBody>
      </p:sp>
      <p:sp>
        <p:nvSpPr>
          <p:cNvPr id="6" name="4 Marcador de número de diapositiva"/>
          <p:cNvSpPr>
            <a:spLocks noGrp="1"/>
          </p:cNvSpPr>
          <p:nvPr>
            <p:ph type="sldNum" sz="quarter" idx="12"/>
          </p:nvPr>
        </p:nvSpPr>
        <p:spPr/>
        <p:txBody>
          <a:bodyPr/>
          <a:lstStyle>
            <a:lvl1pPr>
              <a:defRPr/>
            </a:lvl1pPr>
          </a:lstStyle>
          <a:p>
            <a:pPr>
              <a:defRPr/>
            </a:pPr>
            <a:fld id="{9692BEEA-F096-4D58-8237-140F3B881785}"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45D51B17-87FC-49B5-A7D3-F40F02150822}"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722" name="Rectangle 2"/>
          <p:cNvSpPr>
            <a:spLocks noGrp="1" noChangeArrowheads="1"/>
          </p:cNvSpPr>
          <p:nvPr>
            <p:ph type="ctrTitle" sz="quarter"/>
          </p:nvPr>
        </p:nvSpPr>
        <p:spPr>
          <a:xfrm>
            <a:off x="685800" y="1676400"/>
            <a:ext cx="7772400" cy="1828800"/>
          </a:xfrm>
        </p:spPr>
        <p:txBody>
          <a:bodyPr/>
          <a:lstStyle>
            <a:lvl1pPr>
              <a:defRPr/>
            </a:lvl1pPr>
          </a:lstStyle>
          <a:p>
            <a:r>
              <a:rPr lang="es-ES_tradnl"/>
              <a:t>Haga clic para cambiar el estilo de título	</a:t>
            </a:r>
          </a:p>
        </p:txBody>
      </p:sp>
      <p:sp>
        <p:nvSpPr>
          <p:cNvPr id="307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_tradnl"/>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D7F30DE8-C993-4681-8F59-C1FE5C87911F}" type="slidenum">
              <a:rPr lang="es-ES_tradnl"/>
              <a:pPr>
                <a:defRPr/>
              </a:pPr>
              <a:t>‹Nº›</a:t>
            </a:fld>
            <a:endParaRPr lang="es-ES_tradnl"/>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9099F6F-CEF9-4791-99D6-B2F6933A91EE}" type="slidenum">
              <a:rPr lang="es-ES_tradnl"/>
              <a:pPr>
                <a:defRPr/>
              </a:pPr>
              <a:t>‹Nº›</a:t>
            </a:fld>
            <a:endParaRPr lang="es-ES_tradnl"/>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DA356CE5-A06A-42F7-BFF8-2EB7C2B3604F}" type="slidenum">
              <a:rPr lang="es-ES_tradnl"/>
              <a:pPr>
                <a:defRPr/>
              </a:pPr>
              <a:t>‹Nº›</a:t>
            </a:fld>
            <a:endParaRPr lang="es-ES_tradnl"/>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E51BF6CB-7EA7-48E0-BE66-C841E8F5EB74}" type="slidenum">
              <a:rPr lang="es-ES_tradnl"/>
              <a:pPr>
                <a:defRPr/>
              </a:pPr>
              <a:t>‹Nº›</a:t>
            </a:fld>
            <a:endParaRPr lang="es-ES_tradnl"/>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5719840B-4BD5-4F43-B571-802F9D028C55}" type="slidenum">
              <a:rPr lang="es-ES_tradnl"/>
              <a:pPr>
                <a:defRPr/>
              </a:pPr>
              <a:t>‹Nº›</a:t>
            </a:fld>
            <a:endParaRPr lang="es-ES_tradnl"/>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1BC5DDB4-0355-4F30-9680-BCFDE6C44552}" type="slidenum">
              <a:rPr lang="es-ES_tradnl"/>
              <a:pPr>
                <a:defRPr/>
              </a:pPr>
              <a:t>‹Nº›</a:t>
            </a:fld>
            <a:endParaRPr lang="es-ES_trad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03237F-6364-4E3B-B7DD-BA9AD7058A7D}"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AF5BD07F-F6DA-4103-A920-3B1D5362668F}" type="slidenum">
              <a:rPr lang="es-ES_tradnl"/>
              <a:pPr>
                <a:defRPr/>
              </a:pPr>
              <a:t>‹Nº›</a:t>
            </a:fld>
            <a:endParaRPr lang="es-ES_tradnl"/>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5AB55B8-31F1-497C-802A-FD33F29C3142}" type="slidenum">
              <a:rPr lang="es-ES_tradnl"/>
              <a:pPr>
                <a:defRPr/>
              </a:pPr>
              <a:t>‹Nº›</a:t>
            </a:fld>
            <a:endParaRPr lang="es-ES_tradnl"/>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2EC3127F-871F-411F-B2E8-1B0BC280F6DF}" type="slidenum">
              <a:rPr lang="es-ES_tradnl"/>
              <a:pPr>
                <a:defRPr/>
              </a:pPr>
              <a:t>‹Nº›</a:t>
            </a:fld>
            <a:endParaRPr lang="es-ES_tradnl"/>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29DF26C-3E33-469C-ADC7-4282838BA6B9}" type="slidenum">
              <a:rPr lang="es-ES_tradnl"/>
              <a:pPr>
                <a:defRPr/>
              </a:pPr>
              <a:t>‹Nº›</a:t>
            </a:fld>
            <a:endParaRPr lang="es-ES_tradnl"/>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381000"/>
            <a:ext cx="60198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DB84936C-6C8D-4B8D-A90F-D1154A16E1AC}" type="slidenum">
              <a:rPr lang="es-ES_tradnl"/>
              <a:pPr>
                <a:defRPr/>
              </a:pPr>
              <a:t>‹Nº›</a:t>
            </a:fld>
            <a:endParaRPr lang="es-ES_trad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2F2611-1647-44A7-8089-EE56A571E6C1}"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5B39305-17BE-485D-93A3-983B9863CFCE}"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A23B9C6-DB4E-464A-9C58-EE6F5272598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8DD94B1-2EC0-4684-9DEF-1427E39456B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4C2E391-1D32-4B67-A8A4-7147AC6CEF8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C9CA0C2-7128-442C-9413-ADCDD916F19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BA96B40-E33C-4134-93A1-6427685FEC6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3077"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rgbClr val="F0A22E">
                    <a:shade val="75000"/>
                  </a:srgbClr>
                </a:solidFill>
                <a:latin typeface="Arial" charset="0"/>
              </a:defRPr>
            </a:lvl1pPr>
          </a:lstStyle>
          <a:p>
            <a:pPr>
              <a:defRPr/>
            </a:pPr>
            <a:endParaRPr lang="en-U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rgbClr val="F0A22E">
                    <a:shade val="75000"/>
                  </a:srgbClr>
                </a:solidFill>
                <a:latin typeface="Arial" charset="0"/>
              </a:defRPr>
            </a:lvl1pPr>
          </a:lstStyle>
          <a:p>
            <a:pPr>
              <a:defRPr/>
            </a:pPr>
            <a:endParaRPr lang="en-U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rgbClr val="F0A22E">
                    <a:shade val="75000"/>
                  </a:srgbClr>
                </a:solidFill>
                <a:latin typeface="Arial" charset="0"/>
              </a:defRPr>
            </a:lvl1pPr>
          </a:lstStyle>
          <a:p>
            <a:pPr>
              <a:defRPr/>
            </a:pPr>
            <a:fld id="{E5024F83-3A03-4F06-93B2-CF38AAE7DFBD}" type="slidenum">
              <a:rPr lang="en-US"/>
              <a:pPr>
                <a:defRPr/>
              </a:pPr>
              <a:t>‹Nº›</a:t>
            </a:fld>
            <a:endParaRPr lang="en-U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789" r:id="rId4"/>
    <p:sldLayoutId id="2147483806" r:id="rId5"/>
    <p:sldLayoutId id="2147483790" r:id="rId6"/>
    <p:sldLayoutId id="2147483807" r:id="rId7"/>
    <p:sldLayoutId id="2147483808" r:id="rId8"/>
    <p:sldLayoutId id="2147483809" r:id="rId9"/>
    <p:sldLayoutId id="2147483791" r:id="rId10"/>
    <p:sldLayoutId id="2147483810"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smtClean="0"/>
              <a:t>Haga clic para cambiar el estilo de título	</a:t>
            </a:r>
          </a:p>
        </p:txBody>
      </p:sp>
      <p:sp>
        <p:nvSpPr>
          <p:cNvPr id="296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400">
                <a:solidFill>
                  <a:srgbClr val="FFFFFF"/>
                </a:solidFill>
                <a:effectLst>
                  <a:outerShdw blurRad="38100" dist="38100" dir="2700000" algn="tl">
                    <a:srgbClr val="000000"/>
                  </a:outerShdw>
                </a:effectLst>
                <a:latin typeface="Arial" charset="0"/>
              </a:defRPr>
            </a:lvl1pPr>
          </a:lstStyle>
          <a:p>
            <a:pPr>
              <a:defRPr/>
            </a:pPr>
            <a:endParaRPr lang="es-ES_tradnl"/>
          </a:p>
        </p:txBody>
      </p:sp>
      <p:sp>
        <p:nvSpPr>
          <p:cNvPr id="29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400">
                <a:solidFill>
                  <a:srgbClr val="FFFFFF"/>
                </a:solidFill>
                <a:effectLst>
                  <a:outerShdw blurRad="38100" dist="38100" dir="2700000" algn="tl">
                    <a:srgbClr val="000000"/>
                  </a:outerShdw>
                </a:effectLst>
                <a:latin typeface="Arial" charset="0"/>
              </a:defRPr>
            </a:lvl1pPr>
          </a:lstStyle>
          <a:p>
            <a:pPr>
              <a:defRPr/>
            </a:pPr>
            <a:endParaRPr lang="es-ES_tradnl"/>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itchFamily="34" charset="0"/>
              </a:defRPr>
            </a:lvl1pPr>
          </a:lstStyle>
          <a:p>
            <a:pPr>
              <a:defRPr/>
            </a:pPr>
            <a:fld id="{16D430A0-E285-431A-A122-46F64639AEAE}" type="slidenum">
              <a:rPr lang="es-ES_tradnl"/>
              <a:pPr>
                <a:defRPr/>
              </a:pPr>
              <a:t>‹Nº›</a:t>
            </a:fld>
            <a:endParaRPr lang="es-ES_tradnl"/>
          </a:p>
        </p:txBody>
      </p:sp>
    </p:spTree>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imedina@infomed.sld.cu" TargetMode="External"/><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95288" y="908050"/>
            <a:ext cx="8208962" cy="4965700"/>
          </a:xfrm>
          <a:prstGeom prst="rect">
            <a:avLst/>
          </a:prstGeom>
          <a:noFill/>
          <a:ln w="9525">
            <a:noFill/>
            <a:miter lim="800000"/>
            <a:headEnd/>
            <a:tailEnd/>
          </a:ln>
        </p:spPr>
        <p:txBody>
          <a:bodyPr>
            <a:spAutoFit/>
          </a:bodyPr>
          <a:lstStyle/>
          <a:p>
            <a:pPr algn="just" eaLnBrk="0" hangingPunct="0"/>
            <a:r>
              <a:rPr lang="es-ES" sz="3200" b="1"/>
              <a:t>4.- EJES TRANSVERSALES: Son objetivos priorizados que enfatizan en función de las necesidades sociales de cada momento histórico concreto, determinadas aristas de la formación de los educandos y que la propia evolución de la sociedad exigirá el análisis y remodelación de los ejes establecidos en correspondencia con las necesidades sociales futuras.</a:t>
            </a:r>
          </a:p>
        </p:txBody>
      </p:sp>
      <p:sp>
        <p:nvSpPr>
          <p:cNvPr id="13315" name="2 Marcador de número de diapositiva"/>
          <p:cNvSpPr>
            <a:spLocks noGrp="1"/>
          </p:cNvSpPr>
          <p:nvPr>
            <p:ph type="sldNum" sz="quarter" idx="12"/>
          </p:nvPr>
        </p:nvSpPr>
        <p:spPr>
          <a:noFill/>
          <a:ln>
            <a:miter lim="800000"/>
            <a:headEnd/>
            <a:tailEnd/>
          </a:ln>
        </p:spPr>
        <p:txBody>
          <a:bodyPr/>
          <a:lstStyle/>
          <a:p>
            <a:r>
              <a:rPr lang="es-ES" smtClean="0"/>
              <a:t>30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288" y="115888"/>
          <a:ext cx="8353425" cy="823912"/>
        </p:xfrm>
        <a:graphic>
          <a:graphicData uri="http://schemas.openxmlformats.org/drawingml/2006/table">
            <a:tbl>
              <a:tblPr firstRow="1" bandRow="1">
                <a:tableStyleId>{5C22544A-7EE6-4342-B048-85BDC9FD1C3A}</a:tableStyleId>
              </a:tblPr>
              <a:tblGrid>
                <a:gridCol w="1512258"/>
                <a:gridCol w="6841167"/>
              </a:tblGrid>
              <a:tr h="823912">
                <a:tc>
                  <a:txBody>
                    <a:bodyPr/>
                    <a:lstStyle/>
                    <a:p>
                      <a:r>
                        <a:rPr lang="es-ES" sz="2400" b="1" dirty="0" smtClean="0"/>
                        <a:t>Taller 4</a:t>
                      </a:r>
                      <a:endParaRPr lang="es-ES" sz="2400" b="1" dirty="0"/>
                    </a:p>
                  </a:txBody>
                  <a:tcPr marL="91445" marR="91445" marT="45773" marB="457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_tradnl" sz="2400" b="1" kern="1200" dirty="0" smtClean="0">
                          <a:solidFill>
                            <a:schemeClr val="dk1"/>
                          </a:solidFill>
                          <a:latin typeface="Arial" pitchFamily="34" charset="0"/>
                          <a:ea typeface="+mn-ea"/>
                          <a:cs typeface="Arial" pitchFamily="34" charset="0"/>
                        </a:rPr>
                        <a:t>La tarea integradora. Vía práctica para la interdisciplinariedad.</a:t>
                      </a:r>
                      <a:endParaRPr lang="es-ES" sz="2400" b="1" dirty="0">
                        <a:latin typeface="Arial" pitchFamily="34" charset="0"/>
                        <a:cs typeface="Arial" pitchFamily="34" charset="0"/>
                      </a:endParaRPr>
                    </a:p>
                  </a:txBody>
                  <a:tcPr marL="91445" marR="91445" marT="45773" marB="45773"/>
                </a:tc>
              </a:tr>
            </a:tbl>
          </a:graphicData>
        </a:graphic>
      </p:graphicFrame>
      <p:sp>
        <p:nvSpPr>
          <p:cNvPr id="5" name="4 Rectángulo redondeado"/>
          <p:cNvSpPr/>
          <p:nvPr/>
        </p:nvSpPr>
        <p:spPr>
          <a:xfrm>
            <a:off x="250825" y="1196975"/>
            <a:ext cx="230505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prstClr val="white"/>
                </a:solidFill>
                <a:latin typeface="Arial" pitchFamily="34" charset="0"/>
                <a:cs typeface="Arial" pitchFamily="34" charset="0"/>
              </a:rPr>
              <a:t>Problema metodológico</a:t>
            </a:r>
          </a:p>
        </p:txBody>
      </p:sp>
      <p:sp>
        <p:nvSpPr>
          <p:cNvPr id="6" name="5 Rectángulo redondeado"/>
          <p:cNvSpPr/>
          <p:nvPr/>
        </p:nvSpPr>
        <p:spPr>
          <a:xfrm>
            <a:off x="323850" y="2133600"/>
            <a:ext cx="1800225" cy="79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prstClr val="white"/>
                </a:solidFill>
                <a:latin typeface="Arial" pitchFamily="34" charset="0"/>
                <a:cs typeface="Arial" pitchFamily="34" charset="0"/>
              </a:rPr>
              <a:t>Objetivo</a:t>
            </a:r>
          </a:p>
        </p:txBody>
      </p:sp>
      <p:sp>
        <p:nvSpPr>
          <p:cNvPr id="7" name="6 Rectángulo redondeado"/>
          <p:cNvSpPr/>
          <p:nvPr/>
        </p:nvSpPr>
        <p:spPr>
          <a:xfrm>
            <a:off x="323850" y="3068638"/>
            <a:ext cx="2160588"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2400" b="1" dirty="0">
                <a:solidFill>
                  <a:prstClr val="white"/>
                </a:solidFill>
                <a:latin typeface="Arial" pitchFamily="34" charset="0"/>
                <a:cs typeface="Arial" pitchFamily="34" charset="0"/>
              </a:rPr>
              <a:t>Preparación inicial</a:t>
            </a:r>
            <a:endParaRPr lang="es-ES" sz="2400" dirty="0">
              <a:solidFill>
                <a:prstClr val="white"/>
              </a:solidFill>
              <a:latin typeface="Arial" pitchFamily="34" charset="0"/>
              <a:cs typeface="Arial" pitchFamily="34" charset="0"/>
            </a:endParaRPr>
          </a:p>
        </p:txBody>
      </p:sp>
      <p:sp>
        <p:nvSpPr>
          <p:cNvPr id="8" name="7 Rectángulo redondeado"/>
          <p:cNvSpPr/>
          <p:nvPr/>
        </p:nvSpPr>
        <p:spPr>
          <a:xfrm>
            <a:off x="323850" y="5732463"/>
            <a:ext cx="180022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prstClr val="white"/>
                </a:solidFill>
                <a:latin typeface="Arial" pitchFamily="34" charset="0"/>
                <a:cs typeface="Arial" pitchFamily="34" charset="0"/>
              </a:rPr>
              <a:t>Salida a la práctica</a:t>
            </a:r>
          </a:p>
        </p:txBody>
      </p:sp>
      <p:sp>
        <p:nvSpPr>
          <p:cNvPr id="9" name="8 Llamada rectangular"/>
          <p:cNvSpPr/>
          <p:nvPr/>
        </p:nvSpPr>
        <p:spPr>
          <a:xfrm>
            <a:off x="2843213" y="1196975"/>
            <a:ext cx="6121400" cy="1584325"/>
          </a:xfrm>
          <a:prstGeom prst="wedgeRectCallout">
            <a:avLst>
              <a:gd name="adj1" fmla="val -55490"/>
              <a:gd name="adj2" fmla="val -3124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s-ES" sz="2400" dirty="0">
                <a:solidFill>
                  <a:prstClr val="white"/>
                </a:solidFill>
                <a:latin typeface="Arial"/>
                <a:ea typeface="Times New Roman"/>
              </a:rPr>
              <a:t>Insuficientes actividades  interdisciplinarias en la dirección del proceso de enseñanza aprendizaje de la asignatura Física en relación con los contenidos de MH</a:t>
            </a:r>
            <a:endParaRPr lang="es-ES" sz="2400" dirty="0">
              <a:solidFill>
                <a:prstClr val="white"/>
              </a:solidFill>
              <a:latin typeface="Arial" pitchFamily="34" charset="0"/>
              <a:cs typeface="Arial" pitchFamily="34" charset="0"/>
            </a:endParaRPr>
          </a:p>
        </p:txBody>
      </p:sp>
      <p:sp>
        <p:nvSpPr>
          <p:cNvPr id="10" name="9 Llamada rectangular"/>
          <p:cNvSpPr/>
          <p:nvPr/>
        </p:nvSpPr>
        <p:spPr>
          <a:xfrm>
            <a:off x="2771775" y="2060575"/>
            <a:ext cx="6192838" cy="3024188"/>
          </a:xfrm>
          <a:prstGeom prst="wedgeRectCallout">
            <a:avLst>
              <a:gd name="adj1" fmla="val -59489"/>
              <a:gd name="adj2" fmla="val -306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400" dirty="0">
                <a:solidFill>
                  <a:prstClr val="white"/>
                </a:solidFill>
                <a:latin typeface="Arial" pitchFamily="34" charset="0"/>
                <a:cs typeface="Arial" pitchFamily="34" charset="0"/>
              </a:rPr>
              <a:t>Valorar la construcción colectiva de las tareas integradoras desde el análisis metodológico de los temas que componen el currículo de la asignatura de Física (específicamente, Mecánica de Fluidos y Física térmica) en el curso Premédico, con los contenidos de Morfofisiología V y VI.</a:t>
            </a:r>
            <a:endParaRPr lang="es-ES" sz="2400" dirty="0">
              <a:solidFill>
                <a:prstClr val="white"/>
              </a:solidFill>
              <a:latin typeface="Arial" pitchFamily="34" charset="0"/>
              <a:cs typeface="Arial" pitchFamily="34" charset="0"/>
            </a:endParaRPr>
          </a:p>
        </p:txBody>
      </p:sp>
      <p:sp>
        <p:nvSpPr>
          <p:cNvPr id="11" name="10 Rectángulo redondeado"/>
          <p:cNvSpPr/>
          <p:nvPr/>
        </p:nvSpPr>
        <p:spPr>
          <a:xfrm>
            <a:off x="323850" y="3933825"/>
            <a:ext cx="2160588" cy="790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2400" b="1" dirty="0">
                <a:solidFill>
                  <a:prstClr val="white"/>
                </a:solidFill>
                <a:latin typeface="Arial" pitchFamily="34" charset="0"/>
                <a:cs typeface="Arial" pitchFamily="34" charset="0"/>
              </a:rPr>
              <a:t>Desarrollo</a:t>
            </a:r>
            <a:endParaRPr lang="es-ES" sz="2400" dirty="0">
              <a:solidFill>
                <a:prstClr val="white"/>
              </a:solidFill>
              <a:latin typeface="Arial" pitchFamily="34" charset="0"/>
              <a:cs typeface="Arial" pitchFamily="34" charset="0"/>
            </a:endParaRPr>
          </a:p>
        </p:txBody>
      </p:sp>
      <p:sp>
        <p:nvSpPr>
          <p:cNvPr id="12" name="11 Rectángulo redondeado"/>
          <p:cNvSpPr/>
          <p:nvPr/>
        </p:nvSpPr>
        <p:spPr>
          <a:xfrm>
            <a:off x="323850" y="4797425"/>
            <a:ext cx="2160588"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2400" b="1" dirty="0">
                <a:solidFill>
                  <a:prstClr val="white"/>
                </a:solidFill>
                <a:latin typeface="Arial" pitchFamily="34" charset="0"/>
                <a:cs typeface="Arial" pitchFamily="34" charset="0"/>
              </a:rPr>
              <a:t>Debate</a:t>
            </a:r>
            <a:endParaRPr lang="es-ES" sz="2400" dirty="0">
              <a:solidFill>
                <a:prstClr val="white"/>
              </a:solidFill>
              <a:latin typeface="Arial" pitchFamily="34" charset="0"/>
              <a:cs typeface="Arial" pitchFamily="34" charset="0"/>
            </a:endParaRPr>
          </a:p>
        </p:txBody>
      </p:sp>
      <p:graphicFrame>
        <p:nvGraphicFramePr>
          <p:cNvPr id="13" name="12 Tabla"/>
          <p:cNvGraphicFramePr>
            <a:graphicFrameLocks noGrp="1"/>
          </p:cNvGraphicFramePr>
          <p:nvPr/>
        </p:nvGraphicFramePr>
        <p:xfrm>
          <a:off x="71438" y="4868863"/>
          <a:ext cx="9037637" cy="1828800"/>
        </p:xfrm>
        <a:graphic>
          <a:graphicData uri="http://schemas.openxmlformats.org/drawingml/2006/table">
            <a:tbl>
              <a:tblPr>
                <a:tableStyleId>{5C22544A-7EE6-4342-B048-85BDC9FD1C3A}</a:tableStyleId>
              </a:tblPr>
              <a:tblGrid>
                <a:gridCol w="926937"/>
                <a:gridCol w="1248432"/>
                <a:gridCol w="1130189"/>
                <a:gridCol w="1472142"/>
                <a:gridCol w="1182348"/>
                <a:gridCol w="1666302"/>
                <a:gridCol w="1411287"/>
              </a:tblGrid>
              <a:tr h="0">
                <a:tc>
                  <a:txBody>
                    <a:bodyPr/>
                    <a:lstStyle/>
                    <a:p>
                      <a:pPr algn="ctr">
                        <a:lnSpc>
                          <a:spcPct val="150000"/>
                        </a:lnSpc>
                        <a:spcAft>
                          <a:spcPts val="0"/>
                        </a:spcAft>
                      </a:pPr>
                      <a:r>
                        <a:rPr lang="es-ES_tradnl" sz="2000" dirty="0">
                          <a:effectLst/>
                        </a:rPr>
                        <a:t>Temas</a:t>
                      </a:r>
                      <a:endParaRPr lang="es-ES" sz="2000" dirty="0">
                        <a:effectLst/>
                        <a:latin typeface="Arial"/>
                        <a:ea typeface="Times New Roman"/>
                        <a:cs typeface="Times New Roman"/>
                      </a:endParaRPr>
                    </a:p>
                  </a:txBody>
                  <a:tcPr marL="68589" marR="68589" marT="0" marB="0"/>
                </a:tc>
                <a:tc>
                  <a:txBody>
                    <a:bodyPr/>
                    <a:lstStyle/>
                    <a:p>
                      <a:pPr algn="ctr">
                        <a:lnSpc>
                          <a:spcPct val="150000"/>
                        </a:lnSpc>
                        <a:spcAft>
                          <a:spcPts val="0"/>
                        </a:spcAft>
                      </a:pPr>
                      <a:r>
                        <a:rPr lang="es-ES_tradnl" sz="2000" dirty="0">
                          <a:effectLst/>
                        </a:rPr>
                        <a:t>Objetivos</a:t>
                      </a:r>
                      <a:endParaRPr lang="es-ES" sz="2000" dirty="0">
                        <a:effectLst/>
                        <a:latin typeface="Arial"/>
                        <a:ea typeface="Times New Roman"/>
                        <a:cs typeface="Times New Roman"/>
                      </a:endParaRPr>
                    </a:p>
                  </a:txBody>
                  <a:tcPr marL="68589" marR="68589" marT="0" marB="0"/>
                </a:tc>
                <a:tc>
                  <a:txBody>
                    <a:bodyPr/>
                    <a:lstStyle/>
                    <a:p>
                      <a:pPr algn="ctr">
                        <a:lnSpc>
                          <a:spcPct val="150000"/>
                        </a:lnSpc>
                        <a:spcAft>
                          <a:spcPts val="0"/>
                        </a:spcAft>
                      </a:pPr>
                      <a:r>
                        <a:rPr lang="es-ES_tradnl" sz="2000">
                          <a:effectLst/>
                        </a:rPr>
                        <a:t>Métodos</a:t>
                      </a:r>
                      <a:endParaRPr lang="es-ES" sz="2000">
                        <a:effectLst/>
                        <a:latin typeface="Arial"/>
                        <a:ea typeface="Times New Roman"/>
                        <a:cs typeface="Times New Roman"/>
                      </a:endParaRPr>
                    </a:p>
                  </a:txBody>
                  <a:tcPr marL="68589" marR="68589" marT="0" marB="0"/>
                </a:tc>
                <a:tc>
                  <a:txBody>
                    <a:bodyPr/>
                    <a:lstStyle/>
                    <a:p>
                      <a:pPr algn="ctr">
                        <a:lnSpc>
                          <a:spcPct val="150000"/>
                        </a:lnSpc>
                        <a:spcAft>
                          <a:spcPts val="0"/>
                        </a:spcAft>
                      </a:pPr>
                      <a:r>
                        <a:rPr lang="es-ES_tradnl" sz="2000">
                          <a:effectLst/>
                        </a:rPr>
                        <a:t>Definiciones y ecuaciones</a:t>
                      </a:r>
                      <a:endParaRPr lang="es-ES" sz="2000">
                        <a:effectLst/>
                        <a:latin typeface="Arial"/>
                        <a:ea typeface="Times New Roman"/>
                        <a:cs typeface="Times New Roman"/>
                      </a:endParaRPr>
                    </a:p>
                  </a:txBody>
                  <a:tcPr marL="68589" marR="68589" marT="0" marB="0"/>
                </a:tc>
                <a:tc>
                  <a:txBody>
                    <a:bodyPr/>
                    <a:lstStyle/>
                    <a:p>
                      <a:pPr algn="ctr">
                        <a:lnSpc>
                          <a:spcPct val="150000"/>
                        </a:lnSpc>
                        <a:spcAft>
                          <a:spcPts val="0"/>
                        </a:spcAft>
                      </a:pPr>
                      <a:r>
                        <a:rPr lang="es-ES_tradnl" sz="2000" dirty="0">
                          <a:effectLst/>
                        </a:rPr>
                        <a:t>Vínculos con profesión y la vida</a:t>
                      </a:r>
                      <a:endParaRPr lang="es-ES" sz="2000" dirty="0">
                        <a:effectLst/>
                        <a:latin typeface="Arial"/>
                        <a:ea typeface="Times New Roman"/>
                        <a:cs typeface="Times New Roman"/>
                      </a:endParaRPr>
                    </a:p>
                  </a:txBody>
                  <a:tcPr marL="68589" marR="68589" marT="0" marB="0"/>
                </a:tc>
                <a:tc>
                  <a:txBody>
                    <a:bodyPr/>
                    <a:lstStyle/>
                    <a:p>
                      <a:pPr algn="ctr">
                        <a:lnSpc>
                          <a:spcPct val="150000"/>
                        </a:lnSpc>
                        <a:spcAft>
                          <a:spcPts val="0"/>
                        </a:spcAft>
                      </a:pPr>
                      <a:r>
                        <a:rPr lang="es-ES_tradnl" sz="2000" dirty="0">
                          <a:effectLst/>
                        </a:rPr>
                        <a:t>Estudio </a:t>
                      </a:r>
                      <a:r>
                        <a:rPr lang="es-ES_tradnl" sz="2000" dirty="0" err="1" smtClean="0">
                          <a:effectLst/>
                        </a:rPr>
                        <a:t>indepen</a:t>
                      </a:r>
                      <a:r>
                        <a:rPr lang="es-ES_tradnl" sz="2000" dirty="0" smtClean="0">
                          <a:effectLst/>
                        </a:rPr>
                        <a:t>-diente</a:t>
                      </a:r>
                      <a:endParaRPr lang="es-ES" sz="2000" dirty="0">
                        <a:effectLst/>
                        <a:latin typeface="Arial"/>
                        <a:ea typeface="Times New Roman"/>
                        <a:cs typeface="Times New Roman"/>
                      </a:endParaRPr>
                    </a:p>
                  </a:txBody>
                  <a:tcPr marL="68589" marR="68589" marT="0" marB="0"/>
                </a:tc>
                <a:tc>
                  <a:txBody>
                    <a:bodyPr/>
                    <a:lstStyle/>
                    <a:p>
                      <a:pPr algn="just">
                        <a:lnSpc>
                          <a:spcPct val="150000"/>
                        </a:lnSpc>
                        <a:spcAft>
                          <a:spcPts val="0"/>
                        </a:spcAft>
                      </a:pPr>
                      <a:r>
                        <a:rPr lang="es-ES_tradnl" sz="2000" dirty="0">
                          <a:effectLst/>
                        </a:rPr>
                        <a:t>Evaluación</a:t>
                      </a:r>
                      <a:endParaRPr lang="es-ES" sz="2000" dirty="0">
                        <a:effectLst/>
                        <a:latin typeface="Arial"/>
                        <a:ea typeface="Times New Roman"/>
                        <a:cs typeface="Times New Roman"/>
                      </a:endParaRPr>
                    </a:p>
                  </a:txBody>
                  <a:tcPr marL="68589" marR="68589" marT="0" marB="0"/>
                </a:tc>
              </a:tr>
            </a:tbl>
          </a:graphicData>
        </a:graphic>
      </p:graphicFrame>
      <p:sp>
        <p:nvSpPr>
          <p:cNvPr id="14" name="13 Llamada rectangular"/>
          <p:cNvSpPr/>
          <p:nvPr/>
        </p:nvSpPr>
        <p:spPr>
          <a:xfrm>
            <a:off x="2916238" y="2781300"/>
            <a:ext cx="5976937" cy="1655763"/>
          </a:xfrm>
          <a:prstGeom prst="wedgeRectCallout">
            <a:avLst>
              <a:gd name="adj1" fmla="val -57035"/>
              <a:gd name="adj2" fmla="val -72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2400" dirty="0">
                <a:solidFill>
                  <a:prstClr val="white"/>
                </a:solidFill>
                <a:latin typeface="Arial" pitchFamily="34" charset="0"/>
                <a:cs typeface="Arial" pitchFamily="34" charset="0"/>
              </a:rPr>
              <a:t>Se muestra un ejemplo de una de estas tareas integradoras de la Unidad Mecánica de los Fluidos. </a:t>
            </a:r>
            <a:endParaRPr lang="es-ES" sz="2400" dirty="0">
              <a:solidFill>
                <a:prstClr val="white"/>
              </a:solidFill>
              <a:latin typeface="Arial" pitchFamily="34" charset="0"/>
              <a:cs typeface="Arial" pitchFamily="34" charset="0"/>
            </a:endParaRPr>
          </a:p>
        </p:txBody>
      </p:sp>
      <p:sp>
        <p:nvSpPr>
          <p:cNvPr id="15" name="14 Llamada rectangular"/>
          <p:cNvSpPr/>
          <p:nvPr/>
        </p:nvSpPr>
        <p:spPr>
          <a:xfrm>
            <a:off x="2916238" y="4724400"/>
            <a:ext cx="4968875" cy="1225550"/>
          </a:xfrm>
          <a:prstGeom prst="wedgeRectCallout">
            <a:avLst>
              <a:gd name="adj1" fmla="val -57529"/>
              <a:gd name="adj2" fmla="val -75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2400" dirty="0">
                <a:solidFill>
                  <a:prstClr val="white"/>
                </a:solidFill>
                <a:latin typeface="Arial" pitchFamily="34" charset="0"/>
                <a:cs typeface="Arial" pitchFamily="34" charset="0"/>
              </a:rPr>
              <a:t>S</a:t>
            </a:r>
            <a:r>
              <a:rPr lang="es-ES_tradnl" sz="2400" dirty="0">
                <a:solidFill>
                  <a:prstClr val="white"/>
                </a:solidFill>
                <a:latin typeface="Arial" pitchFamily="34" charset="0"/>
                <a:cs typeface="Arial" pitchFamily="34" charset="0"/>
              </a:rPr>
              <a:t>e organiza en dúos la elaboración de nuevas tareas por unidades. </a:t>
            </a:r>
            <a:endParaRPr lang="es-ES" sz="2400" dirty="0">
              <a:solidFill>
                <a:prstClr val="white"/>
              </a:solidFill>
              <a:latin typeface="Arial" pitchFamily="34" charset="0"/>
              <a:cs typeface="Arial" pitchFamily="34" charset="0"/>
            </a:endParaRPr>
          </a:p>
        </p:txBody>
      </p:sp>
      <p:sp>
        <p:nvSpPr>
          <p:cNvPr id="16" name="15 Llamada rectangular"/>
          <p:cNvSpPr/>
          <p:nvPr/>
        </p:nvSpPr>
        <p:spPr>
          <a:xfrm>
            <a:off x="2771775" y="4076700"/>
            <a:ext cx="5903913" cy="2736850"/>
          </a:xfrm>
          <a:prstGeom prst="wedgeRectCallout">
            <a:avLst>
              <a:gd name="adj1" fmla="val -59142"/>
              <a:gd name="adj2" fmla="val 265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sz="2400" dirty="0">
                <a:solidFill>
                  <a:prstClr val="white"/>
                </a:solidFill>
                <a:latin typeface="Arial" pitchFamily="34" charset="0"/>
                <a:cs typeface="Arial" pitchFamily="34" charset="0"/>
              </a:rPr>
              <a:t>Se realizará mediante una </a:t>
            </a:r>
            <a:r>
              <a:rPr lang="es-ES_tradnl" sz="2400" b="1" dirty="0">
                <a:solidFill>
                  <a:prstClr val="white"/>
                </a:solidFill>
                <a:latin typeface="Arial" pitchFamily="34" charset="0"/>
                <a:cs typeface="Arial" pitchFamily="34" charset="0"/>
              </a:rPr>
              <a:t>clase metodológica</a:t>
            </a:r>
            <a:r>
              <a:rPr lang="es-ES_tradnl" sz="2400" dirty="0">
                <a:solidFill>
                  <a:prstClr val="white"/>
                </a:solidFill>
                <a:latin typeface="Arial" pitchFamily="34" charset="0"/>
                <a:cs typeface="Arial" pitchFamily="34" charset="0"/>
              </a:rPr>
              <a:t> que se ejecutará en la próxima sesión de trabajo metodológico de departamento</a:t>
            </a:r>
            <a:endParaRPr lang="es-ES" sz="2400" dirty="0">
              <a:solidFill>
                <a:prstClr val="white"/>
              </a:solidFill>
              <a:latin typeface="Arial" pitchFamily="34" charset="0"/>
              <a:cs typeface="Arial" pitchFamily="34" charset="0"/>
            </a:endParaRPr>
          </a:p>
          <a:p>
            <a:pPr>
              <a:defRPr/>
            </a:pPr>
            <a:r>
              <a:rPr lang="es-ES_tradnl" sz="2400" b="1" dirty="0">
                <a:solidFill>
                  <a:prstClr val="white"/>
                </a:solidFill>
                <a:latin typeface="Arial" pitchFamily="34" charset="0"/>
                <a:cs typeface="Arial" pitchFamily="34" charset="0"/>
              </a:rPr>
              <a:t>Actividad de estudio independiente</a:t>
            </a:r>
            <a:endParaRPr lang="es-ES" sz="2400" dirty="0">
              <a:solidFill>
                <a:prstClr val="white"/>
              </a:solidFill>
              <a:latin typeface="Arial" pitchFamily="34" charset="0"/>
              <a:cs typeface="Arial" pitchFamily="34" charset="0"/>
            </a:endParaRPr>
          </a:p>
          <a:p>
            <a:pPr>
              <a:defRPr/>
            </a:pPr>
            <a:r>
              <a:rPr lang="es-ES_tradnl" sz="2400" dirty="0">
                <a:solidFill>
                  <a:prstClr val="white"/>
                </a:solidFill>
                <a:latin typeface="Arial" pitchFamily="34" charset="0"/>
                <a:cs typeface="Arial" pitchFamily="34" charset="0"/>
              </a:rPr>
              <a:t>Construcción de las tareas integradoras </a:t>
            </a:r>
            <a:endParaRPr lang="es-ES" sz="2400" dirty="0">
              <a:solidFill>
                <a:prstClr val="white"/>
              </a:solidFill>
              <a:latin typeface="Arial" pitchFamily="34" charset="0"/>
              <a:cs typeface="Arial" pitchFamily="34" charset="0"/>
            </a:endParaRPr>
          </a:p>
        </p:txBody>
      </p:sp>
      <p:sp>
        <p:nvSpPr>
          <p:cNvPr id="21543" name="16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D38E27"/>
                </a:solidFill>
              </a:rPr>
              <a:t>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strVal val="ppt_w*0.70"/>
                                          </p:val>
                                        </p:tav>
                                      </p:tavLst>
                                    </p:anim>
                                    <p:anim calcmode="lin" valueType="num">
                                      <p:cBhvr>
                                        <p:cTn id="7" dur="1000"/>
                                        <p:tgtEl>
                                          <p:spTgt spid="9"/>
                                        </p:tgtEl>
                                        <p:attrNameLst>
                                          <p:attrName>ppt_h</p:attrName>
                                        </p:attrNameLst>
                                      </p:cBhvr>
                                      <p:tavLst>
                                        <p:tav tm="0">
                                          <p:val>
                                            <p:strVal val="ppt_h"/>
                                          </p:val>
                                        </p:tav>
                                        <p:tav tm="100000">
                                          <p:val>
                                            <p:strVal val="ppt_h"/>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xit" presetSubtype="0" fill="hold" grpId="1" nodeType="clickEffect">
                                  <p:stCondLst>
                                    <p:cond delay="0"/>
                                  </p:stCondLst>
                                  <p:childTnLst>
                                    <p:anim calcmode="lin" valueType="num">
                                      <p:cBhvr>
                                        <p:cTn id="23" dur="1000"/>
                                        <p:tgtEl>
                                          <p:spTgt spid="10"/>
                                        </p:tgtEl>
                                        <p:attrNameLst>
                                          <p:attrName>ppt_w</p:attrName>
                                        </p:attrNameLst>
                                      </p:cBhvr>
                                      <p:tavLst>
                                        <p:tav tm="0">
                                          <p:val>
                                            <p:strVal val="ppt_w"/>
                                          </p:val>
                                        </p:tav>
                                        <p:tav tm="100000">
                                          <p:val>
                                            <p:strVal val="ppt_w*0.70"/>
                                          </p:val>
                                        </p:tav>
                                      </p:tavLst>
                                    </p:anim>
                                    <p:anim calcmode="lin" valueType="num">
                                      <p:cBhvr>
                                        <p:cTn id="24" dur="1000"/>
                                        <p:tgtEl>
                                          <p:spTgt spid="10"/>
                                        </p:tgtEl>
                                        <p:attrNameLst>
                                          <p:attrName>ppt_h</p:attrName>
                                        </p:attrNameLst>
                                      </p:cBhvr>
                                      <p:tavLst>
                                        <p:tav tm="0">
                                          <p:val>
                                            <p:strVal val="ppt_h"/>
                                          </p:val>
                                        </p:tav>
                                        <p:tav tm="100000">
                                          <p:val>
                                            <p:strVal val="ppt_h"/>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par>
                                <p:cTn id="27" presetID="55"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xit" presetSubtype="0" fill="hold" grpId="1" nodeType="clickEffect">
                                  <p:stCondLst>
                                    <p:cond delay="0"/>
                                  </p:stCondLst>
                                  <p:childTnLst>
                                    <p:anim calcmode="lin" valueType="num">
                                      <p:cBhvr>
                                        <p:cTn id="40" dur="1000"/>
                                        <p:tgtEl>
                                          <p:spTgt spid="14"/>
                                        </p:tgtEl>
                                        <p:attrNameLst>
                                          <p:attrName>ppt_w</p:attrName>
                                        </p:attrNameLst>
                                      </p:cBhvr>
                                      <p:tavLst>
                                        <p:tav tm="0">
                                          <p:val>
                                            <p:strVal val="ppt_w"/>
                                          </p:val>
                                        </p:tav>
                                        <p:tav tm="100000">
                                          <p:val>
                                            <p:strVal val="ppt_w*0.70"/>
                                          </p:val>
                                        </p:tav>
                                      </p:tavLst>
                                    </p:anim>
                                    <p:anim calcmode="lin" valueType="num">
                                      <p:cBhvr>
                                        <p:cTn id="41" dur="1000"/>
                                        <p:tgtEl>
                                          <p:spTgt spid="14"/>
                                        </p:tgtEl>
                                        <p:attrNameLst>
                                          <p:attrName>ppt_h</p:attrName>
                                        </p:attrNameLst>
                                      </p:cBhvr>
                                      <p:tavLst>
                                        <p:tav tm="0">
                                          <p:val>
                                            <p:strVal val="ppt_h"/>
                                          </p:val>
                                        </p:tav>
                                        <p:tav tm="100000">
                                          <p:val>
                                            <p:strVal val="ppt_h"/>
                                          </p:val>
                                        </p:tav>
                                      </p:tavLst>
                                    </p:anim>
                                    <p:animEffect transition="out" filter="fade">
                                      <p:cBhvr>
                                        <p:cTn id="42" dur="1000"/>
                                        <p:tgtEl>
                                          <p:spTgt spid="14"/>
                                        </p:tgtEl>
                                      </p:cBhvr>
                                    </p:animEffect>
                                    <p:set>
                                      <p:cBhvr>
                                        <p:cTn id="43" dur="1" fill="hold">
                                          <p:stCondLst>
                                            <p:cond delay="999"/>
                                          </p:stCondLst>
                                        </p:cTn>
                                        <p:tgtEl>
                                          <p:spTgt spid="14"/>
                                        </p:tgtEl>
                                        <p:attrNameLst>
                                          <p:attrName>style.visibility</p:attrName>
                                        </p:attrNameLst>
                                      </p:cBhvr>
                                      <p:to>
                                        <p:strVal val="hidden"/>
                                      </p:to>
                                    </p:set>
                                  </p:childTnLst>
                                </p:cTn>
                              </p:par>
                              <p:par>
                                <p:cTn id="44" presetID="55"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par>
                                <p:cTn id="49" presetID="55"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strVal val="#ppt_w*0.70"/>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Effect transition="in" filter="fade">
                                      <p:cBhvr>
                                        <p:cTn id="53" dur="1000"/>
                                        <p:tgtEl>
                                          <p:spTgt spid="1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5" presetClass="exit" presetSubtype="0" fill="hold" nodeType="clickEffect">
                                  <p:stCondLst>
                                    <p:cond delay="0"/>
                                  </p:stCondLst>
                                  <p:childTnLst>
                                    <p:anim calcmode="lin" valueType="num">
                                      <p:cBhvr>
                                        <p:cTn id="57" dur="1000"/>
                                        <p:tgtEl>
                                          <p:spTgt spid="13"/>
                                        </p:tgtEl>
                                        <p:attrNameLst>
                                          <p:attrName>ppt_w</p:attrName>
                                        </p:attrNameLst>
                                      </p:cBhvr>
                                      <p:tavLst>
                                        <p:tav tm="0">
                                          <p:val>
                                            <p:strVal val="ppt_w"/>
                                          </p:val>
                                        </p:tav>
                                        <p:tav tm="100000">
                                          <p:val>
                                            <p:strVal val="ppt_w*0.70"/>
                                          </p:val>
                                        </p:tav>
                                      </p:tavLst>
                                    </p:anim>
                                    <p:anim calcmode="lin" valueType="num">
                                      <p:cBhvr>
                                        <p:cTn id="58" dur="1000"/>
                                        <p:tgtEl>
                                          <p:spTgt spid="13"/>
                                        </p:tgtEl>
                                        <p:attrNameLst>
                                          <p:attrName>ppt_h</p:attrName>
                                        </p:attrNameLst>
                                      </p:cBhvr>
                                      <p:tavLst>
                                        <p:tav tm="0">
                                          <p:val>
                                            <p:strVal val="ppt_h"/>
                                          </p:val>
                                        </p:tav>
                                        <p:tav tm="100000">
                                          <p:val>
                                            <p:strVal val="ppt_h"/>
                                          </p:val>
                                        </p:tav>
                                      </p:tavLst>
                                    </p:anim>
                                    <p:animEffect transition="out" filter="fade">
                                      <p:cBhvr>
                                        <p:cTn id="59" dur="1000"/>
                                        <p:tgtEl>
                                          <p:spTgt spid="13"/>
                                        </p:tgtEl>
                                      </p:cBhvr>
                                    </p:animEffect>
                                    <p:set>
                                      <p:cBhvr>
                                        <p:cTn id="60" dur="1" fill="hold">
                                          <p:stCondLst>
                                            <p:cond delay="999"/>
                                          </p:stCondLst>
                                        </p:cTn>
                                        <p:tgtEl>
                                          <p:spTgt spid="13"/>
                                        </p:tgtEl>
                                        <p:attrNameLst>
                                          <p:attrName>style.visibility</p:attrName>
                                        </p:attrNameLst>
                                      </p:cBhvr>
                                      <p:to>
                                        <p:strVal val="hidden"/>
                                      </p:to>
                                    </p:set>
                                  </p:childTnLst>
                                </p:cTn>
                              </p:par>
                              <p:par>
                                <p:cTn id="61" presetID="5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strVal val="#ppt_w*0.70"/>
                                          </p:val>
                                        </p:tav>
                                        <p:tav tm="100000">
                                          <p:val>
                                            <p:strVal val="#ppt_w"/>
                                          </p:val>
                                        </p:tav>
                                      </p:tavLst>
                                    </p:anim>
                                    <p:anim calcmode="lin" valueType="num">
                                      <p:cBhvr>
                                        <p:cTn id="64" dur="1000" fill="hold"/>
                                        <p:tgtEl>
                                          <p:spTgt spid="15"/>
                                        </p:tgtEl>
                                        <p:attrNameLst>
                                          <p:attrName>ppt_h</p:attrName>
                                        </p:attrNameLst>
                                      </p:cBhvr>
                                      <p:tavLst>
                                        <p:tav tm="0">
                                          <p:val>
                                            <p:strVal val="#ppt_h"/>
                                          </p:val>
                                        </p:tav>
                                        <p:tav tm="100000">
                                          <p:val>
                                            <p:strVal val="#ppt_h"/>
                                          </p:val>
                                        </p:tav>
                                      </p:tavLst>
                                    </p:anim>
                                    <p:animEffect transition="in" filter="fade">
                                      <p:cBhvr>
                                        <p:cTn id="65" dur="1000"/>
                                        <p:tgtEl>
                                          <p:spTgt spid="1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strVal val="#ppt_w*0.70"/>
                                          </p:val>
                                        </p:tav>
                                        <p:tav tm="100000">
                                          <p:val>
                                            <p:strVal val="#ppt_w"/>
                                          </p:val>
                                        </p:tav>
                                      </p:tavLst>
                                    </p:anim>
                                    <p:anim calcmode="lin" valueType="num">
                                      <p:cBhvr>
                                        <p:cTn id="69" dur="1000" fill="hold"/>
                                        <p:tgtEl>
                                          <p:spTgt spid="12"/>
                                        </p:tgtEl>
                                        <p:attrNameLst>
                                          <p:attrName>ppt_h</p:attrName>
                                        </p:attrNameLst>
                                      </p:cBhvr>
                                      <p:tavLst>
                                        <p:tav tm="0">
                                          <p:val>
                                            <p:strVal val="#ppt_h"/>
                                          </p:val>
                                        </p:tav>
                                        <p:tav tm="100000">
                                          <p:val>
                                            <p:strVal val="#ppt_h"/>
                                          </p:val>
                                        </p:tav>
                                      </p:tavLst>
                                    </p:anim>
                                    <p:animEffect transition="in" filter="fade">
                                      <p:cBhvr>
                                        <p:cTn id="70" dur="1000"/>
                                        <p:tgtEl>
                                          <p:spTgt spid="1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xit" presetSubtype="0" fill="hold" grpId="1" nodeType="clickEffect">
                                  <p:stCondLst>
                                    <p:cond delay="0"/>
                                  </p:stCondLst>
                                  <p:childTnLst>
                                    <p:anim calcmode="lin" valueType="num">
                                      <p:cBhvr>
                                        <p:cTn id="74" dur="1000"/>
                                        <p:tgtEl>
                                          <p:spTgt spid="15"/>
                                        </p:tgtEl>
                                        <p:attrNameLst>
                                          <p:attrName>ppt_w</p:attrName>
                                        </p:attrNameLst>
                                      </p:cBhvr>
                                      <p:tavLst>
                                        <p:tav tm="0">
                                          <p:val>
                                            <p:strVal val="ppt_w"/>
                                          </p:val>
                                        </p:tav>
                                        <p:tav tm="100000">
                                          <p:val>
                                            <p:strVal val="ppt_w*0.70"/>
                                          </p:val>
                                        </p:tav>
                                      </p:tavLst>
                                    </p:anim>
                                    <p:anim calcmode="lin" valueType="num">
                                      <p:cBhvr>
                                        <p:cTn id="75" dur="1000"/>
                                        <p:tgtEl>
                                          <p:spTgt spid="15"/>
                                        </p:tgtEl>
                                        <p:attrNameLst>
                                          <p:attrName>ppt_h</p:attrName>
                                        </p:attrNameLst>
                                      </p:cBhvr>
                                      <p:tavLst>
                                        <p:tav tm="0">
                                          <p:val>
                                            <p:strVal val="ppt_h"/>
                                          </p:val>
                                        </p:tav>
                                        <p:tav tm="100000">
                                          <p:val>
                                            <p:strVal val="ppt_h"/>
                                          </p:val>
                                        </p:tav>
                                      </p:tavLst>
                                    </p:anim>
                                    <p:animEffect transition="out" filter="fade">
                                      <p:cBhvr>
                                        <p:cTn id="76" dur="1000"/>
                                        <p:tgtEl>
                                          <p:spTgt spid="15"/>
                                        </p:tgtEl>
                                      </p:cBhvr>
                                    </p:animEffect>
                                    <p:set>
                                      <p:cBhvr>
                                        <p:cTn id="77" dur="1" fill="hold">
                                          <p:stCondLst>
                                            <p:cond delay="999"/>
                                          </p:stCondLst>
                                        </p:cTn>
                                        <p:tgtEl>
                                          <p:spTgt spid="15"/>
                                        </p:tgtEl>
                                        <p:attrNameLst>
                                          <p:attrName>style.visibility</p:attrName>
                                        </p:attrNameLst>
                                      </p:cBhvr>
                                      <p:to>
                                        <p:strVal val="hidden"/>
                                      </p:to>
                                    </p:set>
                                  </p:childTnLst>
                                </p:cTn>
                              </p:par>
                              <p:par>
                                <p:cTn id="78" presetID="55"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strVal val="#ppt_w*0.70"/>
                                          </p:val>
                                        </p:tav>
                                        <p:tav tm="100000">
                                          <p:val>
                                            <p:strVal val="#ppt_w"/>
                                          </p:val>
                                        </p:tav>
                                      </p:tavLst>
                                    </p:anim>
                                    <p:anim calcmode="lin" valueType="num">
                                      <p:cBhvr>
                                        <p:cTn id="81" dur="1000" fill="hold"/>
                                        <p:tgtEl>
                                          <p:spTgt spid="16"/>
                                        </p:tgtEl>
                                        <p:attrNameLst>
                                          <p:attrName>ppt_h</p:attrName>
                                        </p:attrNameLst>
                                      </p:cBhvr>
                                      <p:tavLst>
                                        <p:tav tm="0">
                                          <p:val>
                                            <p:strVal val="#ppt_h"/>
                                          </p:val>
                                        </p:tav>
                                        <p:tav tm="100000">
                                          <p:val>
                                            <p:strVal val="#ppt_h"/>
                                          </p:val>
                                        </p:tav>
                                      </p:tavLst>
                                    </p:anim>
                                    <p:animEffect transition="in" filter="fade">
                                      <p:cBhvr>
                                        <p:cTn id="82" dur="1000"/>
                                        <p:tgtEl>
                                          <p:spTgt spid="16"/>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strVal val="#ppt_w*0.70"/>
                                          </p:val>
                                        </p:tav>
                                        <p:tav tm="100000">
                                          <p:val>
                                            <p:strVal val="#ppt_w"/>
                                          </p:val>
                                        </p:tav>
                                      </p:tavLst>
                                    </p:anim>
                                    <p:anim calcmode="lin" valueType="num">
                                      <p:cBhvr>
                                        <p:cTn id="86" dur="1000" fill="hold"/>
                                        <p:tgtEl>
                                          <p:spTgt spid="8"/>
                                        </p:tgtEl>
                                        <p:attrNameLst>
                                          <p:attrName>ppt_h</p:attrName>
                                        </p:attrNameLst>
                                      </p:cBhvr>
                                      <p:tavLst>
                                        <p:tav tm="0">
                                          <p:val>
                                            <p:strVal val="#ppt_h"/>
                                          </p:val>
                                        </p:tav>
                                        <p:tav tm="100000">
                                          <p:val>
                                            <p:strVal val="#ppt_h"/>
                                          </p:val>
                                        </p:tav>
                                      </p:tavLst>
                                    </p:anim>
                                    <p:animEffect transition="in" filter="fade">
                                      <p:cBhvr>
                                        <p:cTn id="8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1" grpId="0" animBg="1"/>
      <p:bldP spid="12" grpId="0" animBg="1"/>
      <p:bldP spid="14" grpId="0" animBg="1"/>
      <p:bldP spid="14" grpId="1" animBg="1"/>
      <p:bldP spid="15" grpId="0" animBg="1"/>
      <p:bldP spid="15" grpId="1"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44624"/>
            <a:ext cx="3384376" cy="838200"/>
          </a:xfrm>
        </p:spPr>
        <p:txBody>
          <a:bodyPr>
            <a:normAutofit fontScale="90000"/>
          </a:bodyPr>
          <a:lstStyle/>
          <a:p>
            <a:pPr eaLnBrk="1" fontAlgn="auto" hangingPunct="1">
              <a:spcAft>
                <a:spcPts val="0"/>
              </a:spcAft>
              <a:defRPr/>
            </a:pPr>
            <a:r>
              <a:rPr lang="es-ES" sz="2800" dirty="0" smtClean="0"/>
              <a:t>Tarea integradora</a:t>
            </a:r>
            <a:endParaRPr lang="es-ES" sz="2800" dirty="0"/>
          </a:p>
        </p:txBody>
      </p:sp>
      <p:sp>
        <p:nvSpPr>
          <p:cNvPr id="22531" name="3 CuadroTexto"/>
          <p:cNvSpPr txBox="1">
            <a:spLocks noChangeArrowheads="1"/>
          </p:cNvSpPr>
          <p:nvPr/>
        </p:nvSpPr>
        <p:spPr bwMode="auto">
          <a:xfrm>
            <a:off x="71438" y="981075"/>
            <a:ext cx="6300787" cy="6000750"/>
          </a:xfrm>
          <a:prstGeom prst="rect">
            <a:avLst/>
          </a:prstGeom>
          <a:noFill/>
          <a:ln w="9525">
            <a:noFill/>
            <a:miter lim="800000"/>
            <a:headEnd/>
            <a:tailEnd/>
          </a:ln>
        </p:spPr>
        <p:txBody>
          <a:bodyPr>
            <a:spAutoFit/>
          </a:bodyPr>
          <a:lstStyle/>
          <a:p>
            <a:r>
              <a:rPr lang="es-ES" sz="2400">
                <a:solidFill>
                  <a:srgbClr val="000000"/>
                </a:solidFill>
              </a:rPr>
              <a:t>5. La figura representa un corte longitudinal de una arteria, donde en la región A se han acumulado lípidos (placa de ateroma), lo cual ha provoca un estrechamiento de la misma.</a:t>
            </a:r>
          </a:p>
          <a:p>
            <a:r>
              <a:rPr lang="es-ES" sz="2400">
                <a:solidFill>
                  <a:srgbClr val="000000"/>
                </a:solidFill>
              </a:rPr>
              <a:t>a) Compare el valor de la velocidad de la sangre al pasar por las regiones A y B.</a:t>
            </a:r>
          </a:p>
          <a:p>
            <a:r>
              <a:rPr lang="es-ES" sz="2400">
                <a:solidFill>
                  <a:srgbClr val="000000"/>
                </a:solidFill>
              </a:rPr>
              <a:t>b) La presión en la región A, Aumenta o disminuye. Argumente.</a:t>
            </a:r>
          </a:p>
          <a:p>
            <a:r>
              <a:rPr lang="es-ES" sz="2400">
                <a:solidFill>
                  <a:srgbClr val="000000"/>
                </a:solidFill>
              </a:rPr>
              <a:t>c) Caracterice el comportamiento de la resistencia de la sangre al pasar por las regiones A y B.</a:t>
            </a:r>
          </a:p>
          <a:p>
            <a:r>
              <a:rPr lang="es-ES" sz="2400">
                <a:solidFill>
                  <a:srgbClr val="000000"/>
                </a:solidFill>
              </a:rPr>
              <a:t>d) ¿Qué relación existe entre el gasto o caudal, diferencia de presión y del área de la sección trasversal al pasar la sangre por las regiones  A y B?</a:t>
            </a:r>
          </a:p>
        </p:txBody>
      </p:sp>
      <p:pic>
        <p:nvPicPr>
          <p:cNvPr id="22532" name="Picture 2"/>
          <p:cNvPicPr>
            <a:picLocks noChangeAspect="1" noChangeArrowheads="1"/>
          </p:cNvPicPr>
          <p:nvPr/>
        </p:nvPicPr>
        <p:blipFill>
          <a:blip r:embed="rId2"/>
          <a:srcRect/>
          <a:stretch>
            <a:fillRect/>
          </a:stretch>
        </p:blipFill>
        <p:spPr bwMode="auto">
          <a:xfrm>
            <a:off x="5903913" y="1916113"/>
            <a:ext cx="3205162" cy="2144712"/>
          </a:xfrm>
          <a:prstGeom prst="rect">
            <a:avLst/>
          </a:prstGeom>
          <a:solidFill>
            <a:srgbClr val="FFFFFF"/>
          </a:solidFill>
          <a:ln w="9525">
            <a:noFill/>
            <a:miter lim="800000"/>
            <a:headEnd/>
            <a:tailEnd/>
          </a:ln>
        </p:spPr>
      </p:pic>
      <p:sp>
        <p:nvSpPr>
          <p:cNvPr id="22533" name="Text Box 4"/>
          <p:cNvSpPr txBox="1">
            <a:spLocks noChangeArrowheads="1"/>
          </p:cNvSpPr>
          <p:nvPr/>
        </p:nvSpPr>
        <p:spPr bwMode="auto">
          <a:xfrm>
            <a:off x="6530975" y="4251325"/>
            <a:ext cx="2016125" cy="906463"/>
          </a:xfrm>
          <a:prstGeom prst="rect">
            <a:avLst/>
          </a:prstGeom>
          <a:solidFill>
            <a:srgbClr val="FFFFFF"/>
          </a:solidFill>
          <a:ln w="6350">
            <a:solidFill>
              <a:srgbClr val="000000"/>
            </a:solidFill>
            <a:miter lim="800000"/>
            <a:headEnd/>
            <a:tailEnd/>
          </a:ln>
        </p:spPr>
        <p:txBody>
          <a:bodyPr lIns="94615" tIns="48895" rIns="94615" bIns="48895"/>
          <a:lstStyle/>
          <a:p>
            <a:pPr algn="ctr">
              <a:spcAft>
                <a:spcPts val="1000"/>
              </a:spcAft>
            </a:pPr>
            <a:r>
              <a:rPr lang="es-ES" sz="2400" b="1">
                <a:solidFill>
                  <a:srgbClr val="000000"/>
                </a:solidFill>
                <a:cs typeface="Arial" charset="0"/>
              </a:rPr>
              <a:t>Placa de ateroma</a:t>
            </a:r>
          </a:p>
        </p:txBody>
      </p:sp>
      <p:cxnSp>
        <p:nvCxnSpPr>
          <p:cNvPr id="22534" name="AutoShape 5"/>
          <p:cNvCxnSpPr>
            <a:cxnSpLocks noChangeShapeType="1"/>
          </p:cNvCxnSpPr>
          <p:nvPr/>
        </p:nvCxnSpPr>
        <p:spPr bwMode="auto">
          <a:xfrm flipH="1" flipV="1">
            <a:off x="6948488" y="3829050"/>
            <a:ext cx="90487" cy="463550"/>
          </a:xfrm>
          <a:prstGeom prst="straightConnector1">
            <a:avLst/>
          </a:prstGeom>
          <a:noFill/>
          <a:ln w="57240">
            <a:solidFill>
              <a:srgbClr val="000000"/>
            </a:solidFill>
            <a:miter lim="800000"/>
            <a:headEnd/>
            <a:tailEnd type="triangle" w="med" len="med"/>
          </a:ln>
        </p:spPr>
      </p:cxnSp>
      <p:sp>
        <p:nvSpPr>
          <p:cNvPr id="22535" name="Text Box 6"/>
          <p:cNvSpPr txBox="1">
            <a:spLocks noChangeArrowheads="1"/>
          </p:cNvSpPr>
          <p:nvPr/>
        </p:nvSpPr>
        <p:spPr bwMode="auto">
          <a:xfrm>
            <a:off x="7380288" y="1370013"/>
            <a:ext cx="1558925" cy="546100"/>
          </a:xfrm>
          <a:prstGeom prst="rect">
            <a:avLst/>
          </a:prstGeom>
          <a:solidFill>
            <a:schemeClr val="bg1">
              <a:alpha val="0"/>
            </a:schemeClr>
          </a:solidFill>
          <a:ln w="9525">
            <a:noFill/>
            <a:miter lim="800000"/>
            <a:headEnd/>
            <a:tailEnd/>
          </a:ln>
        </p:spPr>
        <p:txBody>
          <a:bodyPr lIns="0" tIns="0" rIns="0" bIns="0"/>
          <a:lstStyle/>
          <a:p>
            <a:pPr algn="ctr">
              <a:spcAft>
                <a:spcPts val="1000"/>
              </a:spcAft>
            </a:pPr>
            <a:r>
              <a:rPr lang="es-ES" sz="2400" b="1">
                <a:solidFill>
                  <a:srgbClr val="000000"/>
                </a:solidFill>
                <a:cs typeface="Arial" charset="0"/>
              </a:rPr>
              <a:t>Región B</a:t>
            </a:r>
          </a:p>
        </p:txBody>
      </p:sp>
      <p:sp>
        <p:nvSpPr>
          <p:cNvPr id="22536" name="Text Box 6"/>
          <p:cNvSpPr txBox="1">
            <a:spLocks noChangeArrowheads="1"/>
          </p:cNvSpPr>
          <p:nvPr/>
        </p:nvSpPr>
        <p:spPr bwMode="auto">
          <a:xfrm>
            <a:off x="5867400" y="1989138"/>
            <a:ext cx="1458913" cy="546100"/>
          </a:xfrm>
          <a:prstGeom prst="rect">
            <a:avLst/>
          </a:prstGeom>
          <a:solidFill>
            <a:srgbClr val="FFFFFF">
              <a:alpha val="0"/>
            </a:srgbClr>
          </a:solidFill>
          <a:ln w="9525">
            <a:noFill/>
            <a:miter lim="800000"/>
            <a:headEnd/>
            <a:tailEnd/>
          </a:ln>
        </p:spPr>
        <p:txBody>
          <a:bodyPr lIns="0" tIns="0" rIns="0" bIns="0"/>
          <a:lstStyle/>
          <a:p>
            <a:pPr algn="ctr">
              <a:spcAft>
                <a:spcPts val="1000"/>
              </a:spcAft>
            </a:pPr>
            <a:r>
              <a:rPr lang="es-ES" sz="2400" b="1">
                <a:solidFill>
                  <a:srgbClr val="000000"/>
                </a:solidFill>
                <a:cs typeface="Arial" charset="0"/>
              </a:rPr>
              <a:t>Región A</a:t>
            </a:r>
          </a:p>
        </p:txBody>
      </p:sp>
      <p:sp>
        <p:nvSpPr>
          <p:cNvPr id="22537" name="2 CuadroTexto"/>
          <p:cNvSpPr txBox="1">
            <a:spLocks noChangeArrowheads="1"/>
          </p:cNvSpPr>
          <p:nvPr/>
        </p:nvSpPr>
        <p:spPr bwMode="auto">
          <a:xfrm>
            <a:off x="3348038" y="209550"/>
            <a:ext cx="5761037" cy="461963"/>
          </a:xfrm>
          <a:prstGeom prst="rect">
            <a:avLst/>
          </a:prstGeom>
          <a:noFill/>
          <a:ln w="9525">
            <a:noFill/>
            <a:miter lim="800000"/>
            <a:headEnd/>
            <a:tailEnd/>
          </a:ln>
        </p:spPr>
        <p:txBody>
          <a:bodyPr>
            <a:spAutoFit/>
          </a:bodyPr>
          <a:lstStyle/>
          <a:p>
            <a:r>
              <a:rPr lang="es-ES" sz="2400">
                <a:solidFill>
                  <a:srgbClr val="000000"/>
                </a:solidFill>
                <a:latin typeface="Franklin Gothic Book" pitchFamily="34" charset="0"/>
              </a:rPr>
              <a:t>MSC. David Samuel Guerrero Santiesteban</a:t>
            </a:r>
          </a:p>
        </p:txBody>
      </p:sp>
      <p:sp>
        <p:nvSpPr>
          <p:cNvPr id="22538" name="9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D38E27"/>
                </a:solidFill>
              </a:rPr>
              <a:t>40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4987280" cy="838200"/>
          </a:xfrm>
        </p:spPr>
        <p:txBody>
          <a:bodyPr/>
          <a:lstStyle/>
          <a:p>
            <a:pPr eaLnBrk="1" fontAlgn="auto" hangingPunct="1">
              <a:spcAft>
                <a:spcPts val="0"/>
              </a:spcAft>
              <a:defRPr/>
            </a:pPr>
            <a:r>
              <a:rPr lang="es-ES" dirty="0"/>
              <a:t>Tarea integradora 1</a:t>
            </a:r>
          </a:p>
        </p:txBody>
      </p:sp>
      <p:sp>
        <p:nvSpPr>
          <p:cNvPr id="23555" name="2 Marcador de contenido"/>
          <p:cNvSpPr>
            <a:spLocks noGrp="1"/>
          </p:cNvSpPr>
          <p:nvPr>
            <p:ph idx="1"/>
          </p:nvPr>
        </p:nvSpPr>
        <p:spPr>
          <a:xfrm>
            <a:off x="250825" y="1268413"/>
            <a:ext cx="8686800" cy="4525962"/>
          </a:xfrm>
        </p:spPr>
        <p:txBody>
          <a:bodyPr/>
          <a:lstStyle/>
          <a:p>
            <a:pPr marL="0" indent="0" algn="just" eaLnBrk="1" hangingPunct="1">
              <a:buFont typeface="Wingdings 2" pitchFamily="18" charset="2"/>
              <a:buNone/>
            </a:pPr>
            <a:r>
              <a:rPr lang="es-ES" sz="2800" b="1" smtClean="0">
                <a:latin typeface="Arial" charset="0"/>
                <a:cs typeface="Arial" charset="0"/>
              </a:rPr>
              <a:t>Objetivo: </a:t>
            </a:r>
            <a:r>
              <a:rPr lang="es-ES" sz="2800" smtClean="0">
                <a:latin typeface="Arial" charset="0"/>
                <a:cs typeface="Arial" charset="0"/>
              </a:rPr>
              <a:t>Que los alumnos sean capaces de tomar conciencia sobre la importancia del agua desde el punto de vista biológico, su abundancia, la necesidad de su conservación y el empleo medicinal de algunas fuentes naturales existentes en Cuba.</a:t>
            </a:r>
          </a:p>
          <a:p>
            <a:pPr marL="0" indent="0" algn="just" eaLnBrk="1" hangingPunct="1">
              <a:buFont typeface="Wingdings 2" pitchFamily="18" charset="2"/>
              <a:buNone/>
            </a:pPr>
            <a:r>
              <a:rPr lang="es-ES" sz="2800" smtClean="0">
                <a:latin typeface="Arial" charset="0"/>
                <a:cs typeface="Arial" charset="0"/>
              </a:rPr>
              <a:t>Que el alumno vea la unidad del mundo a través de la relación que existe entre los contenidos de las disciplinas, Geografía, Biología y Química.</a:t>
            </a:r>
          </a:p>
          <a:p>
            <a:pPr marL="0" indent="0" algn="just" eaLnBrk="1" hangingPunct="1">
              <a:buFont typeface="Wingdings 2" pitchFamily="18" charset="2"/>
              <a:buNone/>
            </a:pPr>
            <a:r>
              <a:rPr lang="es-ES" sz="2800" smtClean="0">
                <a:latin typeface="Arial" charset="0"/>
                <a:cs typeface="Arial" charset="0"/>
              </a:rPr>
              <a:t>Los elementos del conocimiento presentes en esta tarea son:</a:t>
            </a:r>
          </a:p>
        </p:txBody>
      </p:sp>
      <p:sp>
        <p:nvSpPr>
          <p:cNvPr id="23556" name="3 CuadroTexto"/>
          <p:cNvSpPr txBox="1">
            <a:spLocks noChangeArrowheads="1"/>
          </p:cNvSpPr>
          <p:nvPr/>
        </p:nvSpPr>
        <p:spPr bwMode="auto">
          <a:xfrm>
            <a:off x="5435600" y="323850"/>
            <a:ext cx="3384550" cy="368300"/>
          </a:xfrm>
          <a:prstGeom prst="rect">
            <a:avLst/>
          </a:prstGeom>
          <a:noFill/>
          <a:ln w="9525">
            <a:noFill/>
            <a:miter lim="800000"/>
            <a:headEnd/>
            <a:tailEnd/>
          </a:ln>
        </p:spPr>
        <p:txBody>
          <a:bodyPr>
            <a:spAutoFit/>
          </a:bodyPr>
          <a:lstStyle/>
          <a:p>
            <a:r>
              <a:rPr lang="es-ES" b="1">
                <a:solidFill>
                  <a:srgbClr val="000000"/>
                </a:solidFill>
                <a:latin typeface="Franklin Gothic Book" pitchFamily="34" charset="0"/>
              </a:rPr>
              <a:t>MSc. Daylen Sosa Herrero. 2010</a:t>
            </a:r>
            <a:endParaRPr lang="es-ES">
              <a:solidFill>
                <a:srgbClr val="000000"/>
              </a:solidFill>
              <a:latin typeface="Franklin Gothic Book" pitchFamily="34" charset="0"/>
            </a:endParaRPr>
          </a:p>
        </p:txBody>
      </p:sp>
      <p:sp>
        <p:nvSpPr>
          <p:cNvPr id="23557" name="4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D38E27"/>
                </a:solidFill>
              </a:rPr>
              <a:t>41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304800" y="115888"/>
            <a:ext cx="8686800" cy="865187"/>
          </a:xfrm>
        </p:spPr>
        <p:txBody>
          <a:bodyPr/>
          <a:lstStyle/>
          <a:p>
            <a:pPr marL="0" indent="0" eaLnBrk="1" hangingPunct="1">
              <a:buFont typeface="Wingdings 2" pitchFamily="18" charset="2"/>
              <a:buNone/>
            </a:pPr>
            <a:r>
              <a:rPr lang="es-ES" sz="2800" smtClean="0">
                <a:latin typeface="Arial" charset="0"/>
                <a:cs typeface="Arial" charset="0"/>
              </a:rPr>
              <a:t>Los elementos del conocimiento presentes en esta tarea son:</a:t>
            </a:r>
          </a:p>
        </p:txBody>
      </p:sp>
      <p:sp>
        <p:nvSpPr>
          <p:cNvPr id="24579" name="3 CuadroTexto"/>
          <p:cNvSpPr txBox="1">
            <a:spLocks noChangeArrowheads="1"/>
          </p:cNvSpPr>
          <p:nvPr/>
        </p:nvSpPr>
        <p:spPr bwMode="auto">
          <a:xfrm>
            <a:off x="107950" y="1260475"/>
            <a:ext cx="8891588" cy="4832350"/>
          </a:xfrm>
          <a:prstGeom prst="rect">
            <a:avLst/>
          </a:prstGeom>
          <a:noFill/>
          <a:ln w="9525">
            <a:noFill/>
            <a:miter lim="800000"/>
            <a:headEnd/>
            <a:tailEnd/>
          </a:ln>
        </p:spPr>
        <p:txBody>
          <a:bodyPr>
            <a:spAutoFit/>
          </a:bodyPr>
          <a:lstStyle/>
          <a:p>
            <a:pPr algn="just"/>
            <a:r>
              <a:rPr lang="es-ES" sz="2800">
                <a:solidFill>
                  <a:srgbClr val="000000"/>
                </a:solidFill>
                <a:latin typeface="Franklin Gothic Book" pitchFamily="34" charset="0"/>
              </a:rPr>
              <a:t>- El origen de la vida en la tierra de la disciplina de Biología donde el agua jugó un papel fundamental.</a:t>
            </a:r>
          </a:p>
          <a:p>
            <a:pPr algn="just"/>
            <a:r>
              <a:rPr lang="es-ES" sz="2800">
                <a:solidFill>
                  <a:srgbClr val="000000"/>
                </a:solidFill>
                <a:latin typeface="Franklin Gothic Book" pitchFamily="34" charset="0"/>
              </a:rPr>
              <a:t>- Los recursos hídricos de la disciplina de Geografía, donde se les explica a los alumnos la localización de estos, la importancia económica y social de los mismos, así como la necesidad de su conservación y cuidado.</a:t>
            </a:r>
          </a:p>
          <a:p>
            <a:pPr algn="just"/>
            <a:r>
              <a:rPr lang="es-ES" sz="2800">
                <a:solidFill>
                  <a:srgbClr val="000000"/>
                </a:solidFill>
                <a:latin typeface="Franklin Gothic Book" pitchFamily="34" charset="0"/>
              </a:rPr>
              <a:t>- El estudio de los no metales en la unidad 4 de química donde el alumno es capaz de explicar las propiedades anómalas del agua a través de su estructura y que la convierten en uno de los compuestos fundamentales para el desarrollo de la vida en el universo.</a:t>
            </a:r>
          </a:p>
        </p:txBody>
      </p:sp>
      <p:sp>
        <p:nvSpPr>
          <p:cNvPr id="24580" name="3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D38E27"/>
                </a:solidFill>
              </a:rPr>
              <a:t>42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CuadroTexto"/>
          <p:cNvSpPr txBox="1">
            <a:spLocks noChangeArrowheads="1"/>
          </p:cNvSpPr>
          <p:nvPr/>
        </p:nvSpPr>
        <p:spPr bwMode="auto">
          <a:xfrm>
            <a:off x="611188" y="1052513"/>
            <a:ext cx="8316912" cy="3108325"/>
          </a:xfrm>
          <a:prstGeom prst="rect">
            <a:avLst/>
          </a:prstGeom>
          <a:noFill/>
          <a:ln w="9525">
            <a:noFill/>
            <a:miter lim="800000"/>
            <a:headEnd/>
            <a:tailEnd/>
          </a:ln>
        </p:spPr>
        <p:txBody>
          <a:bodyPr>
            <a:spAutoFit/>
          </a:bodyPr>
          <a:lstStyle/>
          <a:p>
            <a:r>
              <a:rPr lang="es-ES" sz="2800">
                <a:solidFill>
                  <a:srgbClr val="000000"/>
                </a:solidFill>
                <a:cs typeface="Arial" charset="0"/>
              </a:rPr>
              <a:t>El </a:t>
            </a:r>
            <a:r>
              <a:rPr lang="es-ES" sz="2800" b="1">
                <a:solidFill>
                  <a:srgbClr val="000000"/>
                </a:solidFill>
                <a:cs typeface="Arial" charset="0"/>
              </a:rPr>
              <a:t>nodo interdisciplinario </a:t>
            </a:r>
            <a:r>
              <a:rPr lang="es-ES" sz="2800">
                <a:solidFill>
                  <a:srgbClr val="000000"/>
                </a:solidFill>
                <a:cs typeface="Arial" charset="0"/>
              </a:rPr>
              <a:t>en esta tarea es la </a:t>
            </a:r>
            <a:r>
              <a:rPr lang="es-ES" sz="2800" b="1">
                <a:solidFill>
                  <a:srgbClr val="000000"/>
                </a:solidFill>
                <a:cs typeface="Arial" charset="0"/>
              </a:rPr>
              <a:t>importancia del agua para la vida </a:t>
            </a:r>
            <a:r>
              <a:rPr lang="es-ES" sz="2800">
                <a:solidFill>
                  <a:srgbClr val="000000"/>
                </a:solidFill>
                <a:cs typeface="Arial" charset="0"/>
              </a:rPr>
              <a:t>desde el punto de vista biológico, económico, social y la importancia que tiene para la humanidad su ahorro, conservación y cuidado ya que todas las disciplinas tributan a estos conocimientos desde el punto de vista educativo e instructivo.</a:t>
            </a:r>
          </a:p>
        </p:txBody>
      </p:sp>
      <p:sp>
        <p:nvSpPr>
          <p:cNvPr id="25603" name="2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D38E27"/>
                </a:solidFill>
              </a:rPr>
              <a:t>43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2322984" cy="838200"/>
          </a:xfrm>
        </p:spPr>
        <p:txBody>
          <a:bodyPr/>
          <a:lstStyle/>
          <a:p>
            <a:pPr eaLnBrk="1" fontAlgn="auto" hangingPunct="1">
              <a:spcAft>
                <a:spcPts val="0"/>
              </a:spcAft>
              <a:defRPr/>
            </a:pPr>
            <a:r>
              <a:rPr lang="es-ES" sz="2800" dirty="0" smtClean="0"/>
              <a:t>Sugerencia</a:t>
            </a:r>
            <a:endParaRPr lang="es-ES" sz="2800" dirty="0"/>
          </a:p>
        </p:txBody>
      </p:sp>
      <p:sp>
        <p:nvSpPr>
          <p:cNvPr id="3" name="2 Marcador de contenido"/>
          <p:cNvSpPr>
            <a:spLocks noGrp="1"/>
          </p:cNvSpPr>
          <p:nvPr>
            <p:ph idx="1"/>
          </p:nvPr>
        </p:nvSpPr>
        <p:spPr>
          <a:xfrm>
            <a:off x="2528888" y="115888"/>
            <a:ext cx="6580187" cy="2305050"/>
          </a:xfrm>
          <a:solidFill>
            <a:schemeClr val="accent1">
              <a:lumMod val="20000"/>
              <a:lumOff val="80000"/>
            </a:schemeClr>
          </a:solidFill>
          <a:ln>
            <a:solidFill>
              <a:schemeClr val="accent1"/>
            </a:solidFill>
          </a:ln>
        </p:spPr>
        <p:txBody>
          <a:bodyPr>
            <a:normAutofit/>
          </a:bodyPr>
          <a:lstStyle/>
          <a:p>
            <a:pPr marL="0" indent="0" eaLnBrk="1" fontAlgn="auto" hangingPunct="1">
              <a:spcAft>
                <a:spcPts val="0"/>
              </a:spcAft>
              <a:buFont typeface="Wingdings 2"/>
              <a:buNone/>
              <a:defRPr/>
            </a:pPr>
            <a:r>
              <a:rPr lang="es-ES" sz="2400" dirty="0">
                <a:latin typeface="Arial" pitchFamily="34" charset="0"/>
                <a:cs typeface="Arial" pitchFamily="34" charset="0"/>
              </a:rPr>
              <a:t>La siguiente tarea puede ser empleada como evaluación ya que recoge contenidos </a:t>
            </a:r>
            <a:r>
              <a:rPr lang="es-ES" sz="2400" dirty="0" smtClean="0">
                <a:latin typeface="Arial" pitchFamily="34" charset="0"/>
                <a:cs typeface="Arial" pitchFamily="34" charset="0"/>
              </a:rPr>
              <a:t>de los </a:t>
            </a:r>
            <a:r>
              <a:rPr lang="es-ES" sz="2400" dirty="0">
                <a:latin typeface="Arial" pitchFamily="34" charset="0"/>
                <a:cs typeface="Arial" pitchFamily="34" charset="0"/>
              </a:rPr>
              <a:t>programas de Biología en la unidad 1, origen de la vida en la Tierra, del </a:t>
            </a:r>
            <a:r>
              <a:rPr lang="es-ES" sz="2400" dirty="0" smtClean="0">
                <a:latin typeface="Arial" pitchFamily="34" charset="0"/>
                <a:cs typeface="Arial" pitchFamily="34" charset="0"/>
              </a:rPr>
              <a:t>programa de </a:t>
            </a:r>
            <a:r>
              <a:rPr lang="es-ES" sz="2400" dirty="0">
                <a:latin typeface="Arial" pitchFamily="34" charset="0"/>
                <a:cs typeface="Arial" pitchFamily="34" charset="0"/>
              </a:rPr>
              <a:t>Geografía, recursos hídricos y del programa de Química los no metales.</a:t>
            </a:r>
          </a:p>
        </p:txBody>
      </p:sp>
      <p:sp>
        <p:nvSpPr>
          <p:cNvPr id="4" name="3 CuadroTexto"/>
          <p:cNvSpPr txBox="1">
            <a:spLocks noChangeArrowheads="1"/>
          </p:cNvSpPr>
          <p:nvPr/>
        </p:nvSpPr>
        <p:spPr bwMode="auto">
          <a:xfrm>
            <a:off x="179388" y="2420938"/>
            <a:ext cx="8820150" cy="4524375"/>
          </a:xfrm>
          <a:prstGeom prst="rect">
            <a:avLst/>
          </a:prstGeom>
          <a:noFill/>
          <a:ln w="9525">
            <a:noFill/>
            <a:miter lim="800000"/>
            <a:headEnd/>
            <a:tailEnd/>
          </a:ln>
        </p:spPr>
        <p:txBody>
          <a:bodyPr>
            <a:spAutoFit/>
          </a:bodyPr>
          <a:lstStyle/>
          <a:p>
            <a:r>
              <a:rPr lang="es-ES" sz="2400">
                <a:solidFill>
                  <a:srgbClr val="000000"/>
                </a:solidFill>
                <a:latin typeface="Franklin Gothic Book" pitchFamily="34" charset="0"/>
              </a:rPr>
              <a:t>1)¿Por qué al Planeta Tierra se le denomina planeta azul?</a:t>
            </a:r>
          </a:p>
          <a:p>
            <a:r>
              <a:rPr lang="es-ES" sz="2400">
                <a:solidFill>
                  <a:srgbClr val="000000"/>
                </a:solidFill>
                <a:latin typeface="Franklin Gothic Book" pitchFamily="34" charset="0"/>
              </a:rPr>
              <a:t>2. ¿Cuál es el por ciento de agua potable en el planeta? Escriba su fórmula química.</a:t>
            </a:r>
          </a:p>
          <a:p>
            <a:r>
              <a:rPr lang="es-ES" sz="2400">
                <a:solidFill>
                  <a:srgbClr val="000000"/>
                </a:solidFill>
                <a:latin typeface="Franklin Gothic Book" pitchFamily="34" charset="0"/>
              </a:rPr>
              <a:t>a) Menciona al menos cuatro propiedades de esta sustancia relacionándola con su estructura.</a:t>
            </a:r>
          </a:p>
          <a:p>
            <a:r>
              <a:rPr lang="es-ES" sz="2400">
                <a:solidFill>
                  <a:srgbClr val="000000"/>
                </a:solidFill>
                <a:latin typeface="Franklin Gothic Book" pitchFamily="34" charset="0"/>
              </a:rPr>
              <a:t>3. Investiga la acción biológica del agua sobre el organismo humano. Menciona algunas recomendaciones para su consumo.</a:t>
            </a:r>
          </a:p>
          <a:p>
            <a:r>
              <a:rPr lang="es-ES" sz="2400">
                <a:solidFill>
                  <a:srgbClr val="000000"/>
                </a:solidFill>
                <a:latin typeface="Franklin Gothic Book" pitchFamily="34" charset="0"/>
              </a:rPr>
              <a:t>4. ¿Sabías que existen Aguas minero Medicinales en Cuba? Diga la importancia para la salud de estas aguas.</a:t>
            </a:r>
          </a:p>
          <a:p>
            <a:r>
              <a:rPr lang="es-ES" sz="2400">
                <a:solidFill>
                  <a:srgbClr val="000000"/>
                </a:solidFill>
                <a:latin typeface="Franklin Gothic Book" pitchFamily="34" charset="0"/>
              </a:rPr>
              <a:t>5. ¿Cómo se clasifican estas aguas?</a:t>
            </a:r>
          </a:p>
          <a:p>
            <a:r>
              <a:rPr lang="es-ES" sz="2400">
                <a:solidFill>
                  <a:srgbClr val="000000"/>
                </a:solidFill>
                <a:latin typeface="Franklin Gothic Book" pitchFamily="34" charset="0"/>
              </a:rPr>
              <a:t>6. Localiza en un mapa de Cuba las principales regiones donde se encuentran ubicadas estas aguas.</a:t>
            </a:r>
          </a:p>
        </p:txBody>
      </p:sp>
      <p:sp>
        <p:nvSpPr>
          <p:cNvPr id="5" name="4 CuadroTexto"/>
          <p:cNvSpPr txBox="1"/>
          <p:nvPr/>
        </p:nvSpPr>
        <p:spPr>
          <a:xfrm>
            <a:off x="250825" y="2492375"/>
            <a:ext cx="8821738" cy="4156075"/>
          </a:xfrm>
          <a:prstGeom prst="rect">
            <a:avLst/>
          </a:prstGeom>
          <a:solidFill>
            <a:schemeClr val="accent1">
              <a:lumMod val="20000"/>
              <a:lumOff val="80000"/>
            </a:schemeClr>
          </a:solidFill>
          <a:ln>
            <a:solidFill>
              <a:schemeClr val="accent1"/>
            </a:solidFill>
          </a:ln>
        </p:spPr>
        <p:txBody>
          <a:bodyPr>
            <a:spAutoFit/>
          </a:bodyPr>
          <a:lstStyle/>
          <a:p>
            <a:pPr fontAlgn="auto">
              <a:spcBef>
                <a:spcPts val="0"/>
              </a:spcBef>
              <a:spcAft>
                <a:spcPts val="0"/>
              </a:spcAft>
              <a:defRPr/>
            </a:pPr>
            <a:r>
              <a:rPr lang="es-ES" sz="2400" dirty="0">
                <a:solidFill>
                  <a:prstClr val="black"/>
                </a:solidFill>
                <a:latin typeface="Franklin Gothic Book"/>
              </a:rPr>
              <a:t>7. Menciona algunas de las principales fuentes de contaminación de las aguas en nuestro país.</a:t>
            </a:r>
          </a:p>
          <a:p>
            <a:pPr fontAlgn="auto">
              <a:spcBef>
                <a:spcPts val="0"/>
              </a:spcBef>
              <a:spcAft>
                <a:spcPts val="0"/>
              </a:spcAft>
              <a:defRPr/>
            </a:pPr>
            <a:r>
              <a:rPr lang="es-ES" sz="2400" dirty="0">
                <a:solidFill>
                  <a:prstClr val="black"/>
                </a:solidFill>
                <a:latin typeface="Franklin Gothic Book"/>
              </a:rPr>
              <a:t>8. Diga algunas de las medidas establecidas en nuestro país para evitar la contaminación de las aguas.</a:t>
            </a:r>
          </a:p>
          <a:p>
            <a:pPr fontAlgn="auto">
              <a:spcBef>
                <a:spcPts val="0"/>
              </a:spcBef>
              <a:spcAft>
                <a:spcPts val="0"/>
              </a:spcAft>
              <a:defRPr/>
            </a:pPr>
            <a:r>
              <a:rPr lang="es-ES" sz="2400" dirty="0">
                <a:solidFill>
                  <a:prstClr val="black"/>
                </a:solidFill>
                <a:latin typeface="Franklin Gothic Book"/>
              </a:rPr>
              <a:t>9. Propongan algunas medidas para evitar la contaminación del agua en tu comunidad.</a:t>
            </a:r>
          </a:p>
          <a:p>
            <a:pPr fontAlgn="auto">
              <a:spcBef>
                <a:spcPts val="0"/>
              </a:spcBef>
              <a:spcAft>
                <a:spcPts val="0"/>
              </a:spcAft>
              <a:defRPr/>
            </a:pPr>
            <a:r>
              <a:rPr lang="es-ES" sz="2400" dirty="0">
                <a:solidFill>
                  <a:prstClr val="black"/>
                </a:solidFill>
                <a:latin typeface="Franklin Gothic Book"/>
              </a:rPr>
              <a:t>10. El agua es un recurso vital. Las primeras comunidades se formaron cerca de las fuentes de agua, la humanidad ha utilizado este recurso con diversos fines según sus necesidades.</a:t>
            </a:r>
          </a:p>
          <a:p>
            <a:pPr marL="457200" indent="-457200" fontAlgn="auto">
              <a:spcBef>
                <a:spcPts val="0"/>
              </a:spcBef>
              <a:spcAft>
                <a:spcPts val="0"/>
              </a:spcAft>
              <a:buFontTx/>
              <a:buAutoNum type="alphaLcParenR"/>
              <a:defRPr/>
            </a:pPr>
            <a:r>
              <a:rPr lang="es-ES" sz="2400" dirty="0">
                <a:solidFill>
                  <a:prstClr val="black"/>
                </a:solidFill>
                <a:latin typeface="Franklin Gothic Book"/>
              </a:rPr>
              <a:t>Argumenta con tres elementos la afirmación subrayada.</a:t>
            </a:r>
          </a:p>
          <a:p>
            <a:pPr fontAlgn="auto">
              <a:spcBef>
                <a:spcPts val="0"/>
              </a:spcBef>
              <a:spcAft>
                <a:spcPts val="0"/>
              </a:spcAft>
              <a:defRPr/>
            </a:pPr>
            <a:endParaRPr lang="es-ES" sz="2400" dirty="0">
              <a:solidFill>
                <a:prstClr val="black"/>
              </a:solidFill>
              <a:latin typeface="Franklin Gothic Book"/>
            </a:endParaRPr>
          </a:p>
        </p:txBody>
      </p:sp>
      <p:sp>
        <p:nvSpPr>
          <p:cNvPr id="26630" name="5 Marcador de número de diapositiva"/>
          <p:cNvSpPr>
            <a:spLocks noGrp="1"/>
          </p:cNvSpPr>
          <p:nvPr>
            <p:ph type="sldNum" sz="quarter" idx="12"/>
          </p:nvPr>
        </p:nvSpPr>
        <p:spPr bwMode="auto">
          <a:xfrm>
            <a:off x="8385175" y="6324600"/>
            <a:ext cx="758825" cy="247650"/>
          </a:xfrm>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D38E27"/>
                </a:solidFill>
              </a:rPr>
              <a:t>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grpId="1" nodeType="clickEffect">
                                  <p:stCondLst>
                                    <p:cond delay="0"/>
                                  </p:stCondLst>
                                  <p:childTnLst>
                                    <p:anim calcmode="lin" valueType="num">
                                      <p:cBhvr>
                                        <p:cTn id="13" dur="1000"/>
                                        <p:tgtEl>
                                          <p:spTgt spid="4"/>
                                        </p:tgtEl>
                                        <p:attrNameLst>
                                          <p:attrName>ppt_w</p:attrName>
                                        </p:attrNameLst>
                                      </p:cBhvr>
                                      <p:tavLst>
                                        <p:tav tm="0">
                                          <p:val>
                                            <p:strVal val="ppt_w"/>
                                          </p:val>
                                        </p:tav>
                                        <p:tav tm="100000">
                                          <p:val>
                                            <p:strVal val="ppt_w*0.70"/>
                                          </p:val>
                                        </p:tav>
                                      </p:tavLst>
                                    </p:anim>
                                    <p:anim calcmode="lin" valueType="num">
                                      <p:cBhvr>
                                        <p:cTn id="14" dur="1000"/>
                                        <p:tgtEl>
                                          <p:spTgt spid="4"/>
                                        </p:tgtEl>
                                        <p:attrNameLst>
                                          <p:attrName>ppt_h</p:attrName>
                                        </p:attrNameLst>
                                      </p:cBhvr>
                                      <p:tavLst>
                                        <p:tav tm="0">
                                          <p:val>
                                            <p:strVal val="ppt_h"/>
                                          </p:val>
                                        </p:tav>
                                        <p:tav tm="100000">
                                          <p:val>
                                            <p:strVal val="ppt_h"/>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xit" presetSubtype="0" fill="hold" grpId="1" nodeType="clickEffect">
                                  <p:stCondLst>
                                    <p:cond delay="0"/>
                                  </p:stCondLst>
                                  <p:childTnLst>
                                    <p:anim calcmode="lin" valueType="num">
                                      <p:cBhvr>
                                        <p:cTn id="27" dur="1000"/>
                                        <p:tgtEl>
                                          <p:spTgt spid="5"/>
                                        </p:tgtEl>
                                        <p:attrNameLst>
                                          <p:attrName>ppt_w</p:attrName>
                                        </p:attrNameLst>
                                      </p:cBhvr>
                                      <p:tavLst>
                                        <p:tav tm="0">
                                          <p:val>
                                            <p:strVal val="ppt_w"/>
                                          </p:val>
                                        </p:tav>
                                        <p:tav tm="100000">
                                          <p:val>
                                            <p:strVal val="ppt_w*0.70"/>
                                          </p:val>
                                        </p:tav>
                                      </p:tavLst>
                                    </p:anim>
                                    <p:anim calcmode="lin" valueType="num">
                                      <p:cBhvr>
                                        <p:cTn id="28" dur="1000"/>
                                        <p:tgtEl>
                                          <p:spTgt spid="5"/>
                                        </p:tgtEl>
                                        <p:attrNameLst>
                                          <p:attrName>ppt_h</p:attrName>
                                        </p:attrNameLst>
                                      </p:cBhvr>
                                      <p:tavLst>
                                        <p:tav tm="0">
                                          <p:val>
                                            <p:strVal val="ppt_h"/>
                                          </p:val>
                                        </p:tav>
                                        <p:tav tm="100000">
                                          <p:val>
                                            <p:strVal val="ppt_h"/>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2"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5"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normAutofit fontScale="90000"/>
          </a:bodyPr>
          <a:lstStyle/>
          <a:p>
            <a:pPr eaLnBrk="1" fontAlgn="auto" hangingPunct="1">
              <a:spcAft>
                <a:spcPts val="0"/>
              </a:spcAft>
              <a:defRPr/>
            </a:pPr>
            <a:r>
              <a:rPr lang="es-ES_tradnl" dirty="0">
                <a:effectLst/>
              </a:rPr>
              <a:t>El método proyecto en la educación ambiental desde las clases de Inglés</a:t>
            </a:r>
            <a:endParaRPr lang="es-ES" dirty="0"/>
          </a:p>
        </p:txBody>
      </p:sp>
      <p:sp>
        <p:nvSpPr>
          <p:cNvPr id="3" name="2 Marcador de contenido"/>
          <p:cNvSpPr>
            <a:spLocks noGrp="1"/>
          </p:cNvSpPr>
          <p:nvPr>
            <p:ph idx="1"/>
          </p:nvPr>
        </p:nvSpPr>
        <p:spPr>
          <a:xfrm>
            <a:off x="304800" y="1196975"/>
            <a:ext cx="8686800" cy="3455988"/>
          </a:xfrm>
        </p:spPr>
        <p:txBody>
          <a:bodyPr/>
          <a:lstStyle/>
          <a:p>
            <a:pPr marL="0" indent="0" eaLnBrk="1" hangingPunct="1">
              <a:buFont typeface="Wingdings 2" pitchFamily="18" charset="2"/>
              <a:buNone/>
            </a:pPr>
            <a:r>
              <a:rPr lang="es-DO" sz="2800" smtClean="0"/>
              <a:t>Las actividades que se emplean en este </a:t>
            </a:r>
            <a:r>
              <a:rPr lang="es-DO" sz="2800" b="1" smtClean="0"/>
              <a:t>método proyecto</a:t>
            </a:r>
            <a:r>
              <a:rPr lang="es-DO" sz="2800" smtClean="0"/>
              <a:t> son principalmente </a:t>
            </a:r>
            <a:r>
              <a:rPr lang="es-DO" sz="2800" b="1" smtClean="0"/>
              <a:t>tareas interactivas </a:t>
            </a:r>
            <a:r>
              <a:rPr lang="es-DO" sz="2800" smtClean="0"/>
              <a:t>dentro y fuera de la clase. </a:t>
            </a:r>
          </a:p>
          <a:p>
            <a:pPr marL="0" indent="0" eaLnBrk="1" hangingPunct="1">
              <a:buFont typeface="Wingdings 2" pitchFamily="18" charset="2"/>
              <a:buNone/>
            </a:pPr>
            <a:r>
              <a:rPr lang="es-DO" sz="2800" smtClean="0"/>
              <a:t>Estas </a:t>
            </a:r>
            <a:r>
              <a:rPr lang="es-ES_tradnl" sz="2800" smtClean="0"/>
              <a:t>se enfocan desde una perspectiva: </a:t>
            </a:r>
          </a:p>
          <a:p>
            <a:pPr marL="0" indent="0" eaLnBrk="1" hangingPunct="1">
              <a:buFont typeface="Wingdings 2" pitchFamily="18" charset="2"/>
              <a:buNone/>
            </a:pPr>
            <a:r>
              <a:rPr lang="es-ES_tradnl" sz="2800" smtClean="0"/>
              <a:t>1) Crítica, </a:t>
            </a:r>
          </a:p>
          <a:p>
            <a:pPr marL="0" indent="0" eaLnBrk="1" hangingPunct="1">
              <a:buFont typeface="Wingdings 2" pitchFamily="18" charset="2"/>
              <a:buNone/>
            </a:pPr>
            <a:r>
              <a:rPr lang="es-ES_tradnl" sz="2800" smtClean="0"/>
              <a:t>2) Investigativa, </a:t>
            </a:r>
          </a:p>
          <a:p>
            <a:pPr marL="0" indent="0" eaLnBrk="1" hangingPunct="1">
              <a:buFont typeface="Wingdings 2" pitchFamily="18" charset="2"/>
              <a:buNone/>
            </a:pPr>
            <a:r>
              <a:rPr lang="es-ES_tradnl" sz="2800" smtClean="0"/>
              <a:t>3) Colaborativa y transformadora.</a:t>
            </a:r>
            <a:endParaRPr lang="es-ES" sz="2800" smtClean="0"/>
          </a:p>
        </p:txBody>
      </p:sp>
      <p:sp>
        <p:nvSpPr>
          <p:cNvPr id="27652" name="3 CuadroTexto"/>
          <p:cNvSpPr txBox="1">
            <a:spLocks noChangeArrowheads="1"/>
          </p:cNvSpPr>
          <p:nvPr/>
        </p:nvSpPr>
        <p:spPr bwMode="auto">
          <a:xfrm>
            <a:off x="4140200" y="6237288"/>
            <a:ext cx="4608513" cy="400050"/>
          </a:xfrm>
          <a:prstGeom prst="rect">
            <a:avLst/>
          </a:prstGeom>
          <a:noFill/>
          <a:ln w="9525">
            <a:noFill/>
            <a:miter lim="800000"/>
            <a:headEnd/>
            <a:tailEnd/>
          </a:ln>
        </p:spPr>
        <p:txBody>
          <a:bodyPr>
            <a:spAutoFit/>
          </a:bodyPr>
          <a:lstStyle/>
          <a:p>
            <a:r>
              <a:rPr lang="es-ES_tradnl" sz="2000" b="1">
                <a:solidFill>
                  <a:srgbClr val="000000"/>
                </a:solidFill>
                <a:latin typeface="Franklin Gothic Book" pitchFamily="34" charset="0"/>
              </a:rPr>
              <a:t>MSc. Fernando Emilio Valladares Fuente</a:t>
            </a:r>
            <a:endParaRPr lang="es-ES" sz="2000">
              <a:solidFill>
                <a:srgbClr val="000000"/>
              </a:solidFill>
              <a:latin typeface="Franklin Gothic Book" pitchFamily="34" charset="0"/>
            </a:endParaRPr>
          </a:p>
        </p:txBody>
      </p:sp>
      <p:sp>
        <p:nvSpPr>
          <p:cNvPr id="5" name="4 CuadroTexto"/>
          <p:cNvSpPr txBox="1"/>
          <p:nvPr/>
        </p:nvSpPr>
        <p:spPr>
          <a:xfrm>
            <a:off x="395288" y="1341438"/>
            <a:ext cx="8353425" cy="3538537"/>
          </a:xfrm>
          <a:prstGeom prst="rect">
            <a:avLst/>
          </a:prstGeom>
          <a:solidFill>
            <a:schemeClr val="accent1">
              <a:lumMod val="20000"/>
              <a:lumOff val="80000"/>
            </a:schemeClr>
          </a:solidFill>
          <a:ln>
            <a:solidFill>
              <a:schemeClr val="accent1"/>
            </a:solidFill>
          </a:ln>
        </p:spPr>
        <p:txBody>
          <a:bodyPr>
            <a:spAutoFit/>
          </a:bodyPr>
          <a:lstStyle/>
          <a:p>
            <a:pPr fontAlgn="auto">
              <a:spcBef>
                <a:spcPts val="0"/>
              </a:spcBef>
              <a:spcAft>
                <a:spcPts val="0"/>
              </a:spcAft>
              <a:defRPr/>
            </a:pPr>
            <a:r>
              <a:rPr lang="es-ES_tradnl" sz="3200" dirty="0">
                <a:solidFill>
                  <a:prstClr val="black"/>
                </a:solidFill>
                <a:latin typeface="Franklin Gothic Book"/>
              </a:rPr>
              <a:t>Mediante el método de proyectos se realiza un estudio investigativo sobre los problemas ambientales que se asignen en la clase práctica de Inglés y el trabajo en equipo fortalece el aprendizaje desarrollador y formativo del estudiante y con ello la relación personal y profesional en el colectivo.</a:t>
            </a:r>
            <a:endParaRPr lang="es-ES" sz="3200" dirty="0">
              <a:solidFill>
                <a:prstClr val="black"/>
              </a:solidFill>
              <a:latin typeface="Franklin Gothic Book"/>
            </a:endParaRPr>
          </a:p>
        </p:txBody>
      </p:sp>
      <p:sp>
        <p:nvSpPr>
          <p:cNvPr id="27654" name="5 Marcador de número de diapositiva"/>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solidFill>
                  <a:srgbClr val="D38E27"/>
                </a:solidFill>
              </a:rPr>
              <a:t>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7"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8" dur="1000"/>
                                        <p:tgtEl>
                                          <p:spTgt spid="3">
                                            <p:txEl>
                                              <p:pRg st="0" end="0"/>
                                            </p:txEl>
                                          </p:spTgt>
                                        </p:tgtEl>
                                      </p:cBhvr>
                                    </p:animEffect>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grpId="0" nodeType="clickEffect">
                                  <p:stCondLst>
                                    <p:cond delay="0"/>
                                  </p:stCondLst>
                                  <p:childTnLst>
                                    <p:anim calcmode="lin" valueType="num">
                                      <p:cBhvr>
                                        <p:cTn id="13"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14"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15" dur="1000"/>
                                        <p:tgtEl>
                                          <p:spTgt spid="3">
                                            <p:txEl>
                                              <p:pRg st="1" end="1"/>
                                            </p:txEl>
                                          </p:spTgt>
                                        </p:tgtEl>
                                      </p:cBhvr>
                                    </p:animEffect>
                                    <p:set>
                                      <p:cBhvr>
                                        <p:cTn id="16"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xit" presetSubtype="0" fill="hold" grpId="0" nodeType="clickEffect">
                                  <p:stCondLst>
                                    <p:cond delay="0"/>
                                  </p:stCondLst>
                                  <p:childTnLst>
                                    <p:anim calcmode="lin" valueType="num">
                                      <p:cBhvr>
                                        <p:cTn id="20"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21"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22" dur="1000"/>
                                        <p:tgtEl>
                                          <p:spTgt spid="3">
                                            <p:txEl>
                                              <p:pRg st="2" end="2"/>
                                            </p:txEl>
                                          </p:spTgt>
                                        </p:tgtEl>
                                      </p:cBhvr>
                                    </p:animEffect>
                                    <p:set>
                                      <p:cBhvr>
                                        <p:cTn id="23"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xit" presetSubtype="0" fill="hold" grpId="0" nodeType="clickEffect">
                                  <p:stCondLst>
                                    <p:cond delay="0"/>
                                  </p:stCondLst>
                                  <p:childTnLst>
                                    <p:anim calcmode="lin" valueType="num">
                                      <p:cBhvr>
                                        <p:cTn id="27"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28"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29" dur="1000"/>
                                        <p:tgtEl>
                                          <p:spTgt spid="3">
                                            <p:txEl>
                                              <p:pRg st="3" end="3"/>
                                            </p:txEl>
                                          </p:spTgt>
                                        </p:tgtEl>
                                      </p:cBhvr>
                                    </p:animEffect>
                                    <p:set>
                                      <p:cBhvr>
                                        <p:cTn id="30"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xit" presetSubtype="0" fill="hold" grpId="0" nodeType="clickEffect">
                                  <p:stCondLst>
                                    <p:cond delay="0"/>
                                  </p:stCondLst>
                                  <p:childTnLst>
                                    <p:anim calcmode="lin" valueType="num">
                                      <p:cBhvr>
                                        <p:cTn id="34"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35"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36" dur="1000"/>
                                        <p:tgtEl>
                                          <p:spTgt spid="3">
                                            <p:txEl>
                                              <p:pRg st="4" end="4"/>
                                            </p:txEl>
                                          </p:spTgt>
                                        </p:tgtEl>
                                      </p:cBhvr>
                                    </p:animEffect>
                                    <p:set>
                                      <p:cBhvr>
                                        <p:cTn id="37"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CuadroTexto"/>
          <p:cNvSpPr txBox="1">
            <a:spLocks noChangeArrowheads="1"/>
          </p:cNvSpPr>
          <p:nvPr/>
        </p:nvSpPr>
        <p:spPr bwMode="auto">
          <a:xfrm>
            <a:off x="287338" y="4398963"/>
            <a:ext cx="3636962" cy="830262"/>
          </a:xfrm>
          <a:prstGeom prst="rect">
            <a:avLst/>
          </a:prstGeom>
          <a:noFill/>
          <a:ln w="9525">
            <a:noFill/>
            <a:miter lim="800000"/>
            <a:headEnd/>
            <a:tailEnd/>
          </a:ln>
        </p:spPr>
        <p:txBody>
          <a:bodyPr>
            <a:spAutoFit/>
          </a:bodyPr>
          <a:lstStyle/>
          <a:p>
            <a:r>
              <a:rPr lang="es-ES" sz="2400">
                <a:solidFill>
                  <a:srgbClr val="FFFFFF"/>
                </a:solidFill>
                <a:latin typeface="Tahoma" pitchFamily="34" charset="0"/>
              </a:rPr>
              <a:t>Dr. C. Pedro Raúl Rodríguez Orozco. 2016</a:t>
            </a:r>
          </a:p>
        </p:txBody>
      </p:sp>
      <p:sp>
        <p:nvSpPr>
          <p:cNvPr id="63490" name="1 CuadroTexto"/>
          <p:cNvSpPr txBox="1">
            <a:spLocks noChangeArrowheads="1"/>
          </p:cNvSpPr>
          <p:nvPr/>
        </p:nvSpPr>
        <p:spPr bwMode="auto">
          <a:xfrm>
            <a:off x="-36513" y="44450"/>
            <a:ext cx="4500563" cy="3232150"/>
          </a:xfrm>
          <a:prstGeom prst="rect">
            <a:avLst/>
          </a:prstGeom>
          <a:solidFill>
            <a:schemeClr val="bg2">
              <a:lumMod val="60000"/>
              <a:lumOff val="40000"/>
            </a:schemeClr>
          </a:solidFill>
          <a:ln w="9525">
            <a:solidFill>
              <a:schemeClr val="tx1"/>
            </a:solidFill>
            <a:miter lim="800000"/>
            <a:headEnd/>
            <a:tailEnd/>
          </a:ln>
        </p:spPr>
        <p:txBody>
          <a:bodyPr>
            <a:spAutoFit/>
          </a:bodyPr>
          <a:lstStyle>
            <a:lvl1pPr>
              <a:defRPr sz="2800">
                <a:solidFill>
                  <a:schemeClr val="tx1"/>
                </a:solidFill>
                <a:latin typeface="Arial Black" pitchFamily="34" charset="0"/>
              </a:defRPr>
            </a:lvl1pPr>
            <a:lvl2pPr marL="742950" indent="-285750">
              <a:defRPr sz="2800">
                <a:solidFill>
                  <a:schemeClr val="tx1"/>
                </a:solidFill>
                <a:latin typeface="Arial Black" pitchFamily="34" charset="0"/>
              </a:defRPr>
            </a:lvl2pPr>
            <a:lvl3pPr marL="1143000" indent="-228600">
              <a:defRPr sz="2800">
                <a:solidFill>
                  <a:schemeClr val="tx1"/>
                </a:solidFill>
                <a:latin typeface="Arial Black" pitchFamily="34" charset="0"/>
              </a:defRPr>
            </a:lvl3pPr>
            <a:lvl4pPr marL="1600200" indent="-228600">
              <a:defRPr sz="2800">
                <a:solidFill>
                  <a:schemeClr val="tx1"/>
                </a:solidFill>
                <a:latin typeface="Arial Black" pitchFamily="34" charset="0"/>
              </a:defRPr>
            </a:lvl4pPr>
            <a:lvl5pPr marL="2057400" indent="-228600">
              <a:defRPr sz="2800">
                <a:solidFill>
                  <a:schemeClr val="tx1"/>
                </a:solidFill>
                <a:latin typeface="Arial Black" pitchFamily="34" charset="0"/>
              </a:defRPr>
            </a:lvl5pPr>
            <a:lvl6pPr marL="2514600" indent="-228600" eaLnBrk="0" fontAlgn="base" hangingPunct="0">
              <a:spcBef>
                <a:spcPct val="0"/>
              </a:spcBef>
              <a:spcAft>
                <a:spcPct val="0"/>
              </a:spcAft>
              <a:defRPr sz="2800">
                <a:solidFill>
                  <a:schemeClr val="tx1"/>
                </a:solidFill>
                <a:latin typeface="Arial Black" pitchFamily="34" charset="0"/>
              </a:defRPr>
            </a:lvl6pPr>
            <a:lvl7pPr marL="2971800" indent="-228600" eaLnBrk="0" fontAlgn="base" hangingPunct="0">
              <a:spcBef>
                <a:spcPct val="0"/>
              </a:spcBef>
              <a:spcAft>
                <a:spcPct val="0"/>
              </a:spcAft>
              <a:defRPr sz="2800">
                <a:solidFill>
                  <a:schemeClr val="tx1"/>
                </a:solidFill>
                <a:latin typeface="Arial Black" pitchFamily="34" charset="0"/>
              </a:defRPr>
            </a:lvl7pPr>
            <a:lvl8pPr marL="3429000" indent="-228600" eaLnBrk="0" fontAlgn="base" hangingPunct="0">
              <a:spcBef>
                <a:spcPct val="0"/>
              </a:spcBef>
              <a:spcAft>
                <a:spcPct val="0"/>
              </a:spcAft>
              <a:defRPr sz="2800">
                <a:solidFill>
                  <a:schemeClr val="tx1"/>
                </a:solidFill>
                <a:latin typeface="Arial Black" pitchFamily="34" charset="0"/>
              </a:defRPr>
            </a:lvl8pPr>
            <a:lvl9pPr marL="3886200" indent="-228600" eaLnBrk="0" fontAlgn="base" hangingPunct="0">
              <a:spcBef>
                <a:spcPct val="0"/>
              </a:spcBef>
              <a:spcAft>
                <a:spcPct val="0"/>
              </a:spcAft>
              <a:defRPr sz="2800">
                <a:solidFill>
                  <a:schemeClr val="tx1"/>
                </a:solidFill>
                <a:latin typeface="Arial Black" pitchFamily="34" charset="0"/>
              </a:defRPr>
            </a:lvl9pPr>
          </a:lstStyle>
          <a:p>
            <a:pPr>
              <a:spcBef>
                <a:spcPct val="50000"/>
              </a:spcBef>
              <a:defRPr/>
            </a:pPr>
            <a:r>
              <a:rPr lang="es-ES" sz="2400" b="1" dirty="0" smtClean="0">
                <a:solidFill>
                  <a:srgbClr val="FFFFFF"/>
                </a:solidFill>
                <a:latin typeface="Arial" pitchFamily="34" charset="0"/>
                <a:cs typeface="Arial" pitchFamily="34" charset="0"/>
              </a:rPr>
              <a:t>Formación profesional básica</a:t>
            </a:r>
          </a:p>
          <a:p>
            <a:pPr>
              <a:spcBef>
                <a:spcPct val="50000"/>
              </a:spcBef>
              <a:defRPr/>
            </a:pPr>
            <a:r>
              <a:rPr lang="es-ES" sz="2400" b="1" dirty="0" smtClean="0">
                <a:solidFill>
                  <a:srgbClr val="FFFFFF"/>
                </a:solidFill>
                <a:latin typeface="Arial" pitchFamily="34" charset="0"/>
                <a:cs typeface="Arial" pitchFamily="34" charset="0"/>
              </a:rPr>
              <a:t>Asignaturas</a:t>
            </a:r>
            <a:r>
              <a:rPr lang="es-ES" sz="2400" dirty="0" smtClean="0">
                <a:solidFill>
                  <a:srgbClr val="FFFFFF"/>
                </a:solidFill>
                <a:latin typeface="Arial" pitchFamily="34" charset="0"/>
                <a:cs typeface="Arial" pitchFamily="34" charset="0"/>
              </a:rPr>
              <a:t>: Mecánica Básica, Taller de Refrigeración, Taller de Mecánica Básica, Dibujo Básico, Electrotecnia Básica, Elementos de Economía y Legislación Laboral.</a:t>
            </a:r>
          </a:p>
        </p:txBody>
      </p:sp>
      <p:sp>
        <p:nvSpPr>
          <p:cNvPr id="3" name="2 CuadroTexto"/>
          <p:cNvSpPr txBox="1"/>
          <p:nvPr/>
        </p:nvSpPr>
        <p:spPr>
          <a:xfrm>
            <a:off x="142875" y="3740150"/>
            <a:ext cx="8858250" cy="3046413"/>
          </a:xfrm>
          <a:prstGeom prst="rect">
            <a:avLst/>
          </a:prstGeom>
          <a:solidFill>
            <a:schemeClr val="bg2">
              <a:lumMod val="60000"/>
              <a:lumOff val="40000"/>
            </a:schemeClr>
          </a:solidFill>
          <a:ln>
            <a:solidFill>
              <a:schemeClr val="tx1"/>
            </a:solidFill>
          </a:ln>
        </p:spPr>
        <p:txBody>
          <a:bodyPr>
            <a:spAutoFit/>
          </a:bodyPr>
          <a:lstStyle/>
          <a:p>
            <a:pPr algn="just">
              <a:spcBef>
                <a:spcPts val="0"/>
              </a:spcBef>
              <a:defRPr/>
            </a:pPr>
            <a:r>
              <a:rPr lang="es-ES" sz="2400" b="1" spc="-100" dirty="0">
                <a:solidFill>
                  <a:srgbClr val="FFFFFF"/>
                </a:solidFill>
                <a:effectLst>
                  <a:outerShdw blurRad="38100" dist="38100" dir="2700000" algn="tl">
                    <a:srgbClr val="000000">
                      <a:alpha val="43137"/>
                    </a:srgbClr>
                  </a:outerShdw>
                </a:effectLst>
                <a:latin typeface="Arial" pitchFamily="34" charset="0"/>
                <a:cs typeface="Arial" pitchFamily="34" charset="0"/>
              </a:rPr>
              <a:t>Potencialidades educativas:</a:t>
            </a:r>
            <a:endParaRPr lang="es-ES" sz="2400" spc="-100" dirty="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algn="just">
              <a:spcBef>
                <a:spcPts val="0"/>
              </a:spcBef>
              <a:defRPr/>
            </a:pPr>
            <a:r>
              <a:rPr lang="es-ES" sz="2400" spc="-100" dirty="0">
                <a:solidFill>
                  <a:srgbClr val="FFFFFF"/>
                </a:solidFill>
                <a:effectLst>
                  <a:outerShdw blurRad="38100" dist="38100" dir="2700000" algn="tl">
                    <a:srgbClr val="000000">
                      <a:alpha val="43137"/>
                    </a:srgbClr>
                  </a:outerShdw>
                </a:effectLst>
                <a:latin typeface="Arial" pitchFamily="34" charset="0"/>
                <a:cs typeface="Arial" pitchFamily="34" charset="0"/>
              </a:rPr>
              <a:t>1.-Todos los refrigerantes no son protectores del medio ambiente</a:t>
            </a:r>
          </a:p>
          <a:p>
            <a:pPr algn="just">
              <a:spcBef>
                <a:spcPts val="0"/>
              </a:spcBef>
              <a:defRPr/>
            </a:pPr>
            <a:r>
              <a:rPr lang="es-ES" sz="2400" spc="-100" dirty="0">
                <a:solidFill>
                  <a:srgbClr val="FFFFFF"/>
                </a:solidFill>
                <a:effectLst>
                  <a:outerShdw blurRad="38100" dist="38100" dir="2700000" algn="tl">
                    <a:srgbClr val="000000">
                      <a:alpha val="43137"/>
                    </a:srgbClr>
                  </a:outerShdw>
                </a:effectLst>
                <a:latin typeface="Arial" pitchFamily="34" charset="0"/>
                <a:cs typeface="Arial" pitchFamily="34" charset="0"/>
              </a:rPr>
              <a:t>2.- La producción de frío y la conservación de alimentos mediante técnicas frigoríficas lleva implícita tener en cuenta los costos ambientales, el ahorro de energía eléctrica….</a:t>
            </a:r>
          </a:p>
          <a:p>
            <a:pPr algn="just">
              <a:spcBef>
                <a:spcPts val="0"/>
              </a:spcBef>
              <a:defRPr/>
            </a:pPr>
            <a:r>
              <a:rPr lang="es-ES" sz="2400" spc="-100" dirty="0">
                <a:solidFill>
                  <a:srgbClr val="FFFFFF"/>
                </a:solidFill>
                <a:effectLst>
                  <a:outerShdw blurRad="38100" dist="38100" dir="2700000" algn="tl">
                    <a:srgbClr val="000000">
                      <a:alpha val="43137"/>
                    </a:srgbClr>
                  </a:outerShdw>
                </a:effectLst>
                <a:latin typeface="Arial" pitchFamily="34" charset="0"/>
                <a:cs typeface="Arial" pitchFamily="34" charset="0"/>
              </a:rPr>
              <a:t>3.- Los principales rasgos económicos, sociales y geográficos de la economía cubana, así como los valores y principios de la Revolución Cubana en relación con el cuidado y protección del medio ambiente.</a:t>
            </a:r>
          </a:p>
        </p:txBody>
      </p:sp>
      <p:sp>
        <p:nvSpPr>
          <p:cNvPr id="4" name="3 CuadroTexto"/>
          <p:cNvSpPr txBox="1">
            <a:spLocks noChangeArrowheads="1"/>
          </p:cNvSpPr>
          <p:nvPr/>
        </p:nvSpPr>
        <p:spPr bwMode="auto">
          <a:xfrm>
            <a:off x="4500563" y="25400"/>
            <a:ext cx="4643437" cy="3416300"/>
          </a:xfrm>
          <a:prstGeom prst="rect">
            <a:avLst/>
          </a:prstGeom>
          <a:solidFill>
            <a:srgbClr val="0033CC"/>
          </a:solidFill>
          <a:ln w="9525">
            <a:solidFill>
              <a:schemeClr val="tx1"/>
            </a:solidFill>
            <a:miter lim="800000"/>
            <a:headEnd/>
            <a:tailEnd/>
          </a:ln>
        </p:spPr>
        <p:txBody>
          <a:bodyPr>
            <a:spAutoFit/>
          </a:bodyPr>
          <a:lstStyle/>
          <a:p>
            <a:pPr>
              <a:spcBef>
                <a:spcPct val="50000"/>
              </a:spcBef>
            </a:pPr>
            <a:r>
              <a:rPr lang="es-ES" sz="2400" b="1">
                <a:solidFill>
                  <a:srgbClr val="FFFFFF"/>
                </a:solidFill>
                <a:cs typeface="Arial" charset="0"/>
              </a:rPr>
              <a:t>Formación profesional específica: </a:t>
            </a:r>
            <a:r>
              <a:rPr lang="es-ES" sz="2400">
                <a:solidFill>
                  <a:srgbClr val="FFFFFF"/>
                </a:solidFill>
                <a:cs typeface="Arial" charset="0"/>
              </a:rPr>
              <a:t>Elementos de Mecánica de los Fluidos, Termodinámica, Máquinas e Instalaciones frigoríficas, Montaje, Explotación y Reparación de Instalaciones de Refrigeración, Climatización, entre otras.</a:t>
            </a:r>
          </a:p>
        </p:txBody>
      </p:sp>
      <p:sp>
        <p:nvSpPr>
          <p:cNvPr id="5" name="4 Flecha abajo"/>
          <p:cNvSpPr/>
          <p:nvPr/>
        </p:nvSpPr>
        <p:spPr bwMode="auto">
          <a:xfrm>
            <a:off x="1571625" y="3357563"/>
            <a:ext cx="714375" cy="285750"/>
          </a:xfrm>
          <a:prstGeom prst="downArrow">
            <a:avLst/>
          </a:prstGeom>
          <a:solidFill>
            <a:srgbClr val="0033CC"/>
          </a:solidFill>
          <a:ln w="952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endParaRPr lang="es-ES" sz="2800">
              <a:solidFill>
                <a:srgbClr val="FFFFFF"/>
              </a:solidFill>
              <a:effectLst>
                <a:outerShdw blurRad="38100" dist="38100" dir="2700000" algn="tl">
                  <a:srgbClr val="000000">
                    <a:alpha val="43137"/>
                  </a:srgbClr>
                </a:outerShdw>
              </a:effectLst>
              <a:latin typeface="Arial Black" pitchFamily="34" charset="0"/>
            </a:endParaRPr>
          </a:p>
        </p:txBody>
      </p:sp>
      <p:sp>
        <p:nvSpPr>
          <p:cNvPr id="6" name="5 Flecha abajo"/>
          <p:cNvSpPr/>
          <p:nvPr/>
        </p:nvSpPr>
        <p:spPr bwMode="auto">
          <a:xfrm>
            <a:off x="5857875" y="3429000"/>
            <a:ext cx="714375" cy="285750"/>
          </a:xfrm>
          <a:prstGeom prst="downArrow">
            <a:avLst/>
          </a:prstGeom>
          <a:solidFill>
            <a:srgbClr val="0033CC"/>
          </a:solidFill>
          <a:ln w="952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endParaRPr lang="es-ES" sz="2800">
              <a:solidFill>
                <a:srgbClr val="FFFFFF"/>
              </a:solidFill>
              <a:effectLst>
                <a:outerShdw blurRad="38100" dist="38100" dir="2700000" algn="tl">
                  <a:srgbClr val="000000">
                    <a:alpha val="43137"/>
                  </a:srgbClr>
                </a:outerShdw>
              </a:effectLst>
              <a:latin typeface="Arial Black" pitchFamily="34" charset="0"/>
            </a:endParaRPr>
          </a:p>
        </p:txBody>
      </p:sp>
      <p:sp>
        <p:nvSpPr>
          <p:cNvPr id="7" name="6 CuadroTexto"/>
          <p:cNvSpPr txBox="1"/>
          <p:nvPr/>
        </p:nvSpPr>
        <p:spPr>
          <a:xfrm>
            <a:off x="142875" y="3822700"/>
            <a:ext cx="8786813" cy="2678113"/>
          </a:xfrm>
          <a:prstGeom prst="rect">
            <a:avLst/>
          </a:prstGeom>
          <a:solidFill>
            <a:schemeClr val="bg2">
              <a:lumMod val="60000"/>
              <a:lumOff val="40000"/>
            </a:schemeClr>
          </a:solidFill>
          <a:ln>
            <a:solidFill>
              <a:schemeClr val="tx1"/>
            </a:solidFill>
          </a:ln>
        </p:spPr>
        <p:txBody>
          <a:bodyPr>
            <a:spAutoFit/>
          </a:bodyPr>
          <a:lstStyle/>
          <a:p>
            <a:pPr algn="just">
              <a:spcBef>
                <a:spcPts val="0"/>
              </a:spcBef>
              <a:defRPr/>
            </a:pPr>
            <a:r>
              <a:rPr lang="es-ES" sz="2400" spc="-100" dirty="0">
                <a:solidFill>
                  <a:srgbClr val="FFFFFF"/>
                </a:solidFill>
                <a:effectLst>
                  <a:outerShdw blurRad="38100" dist="38100" dir="2700000" algn="tl">
                    <a:srgbClr val="000000">
                      <a:alpha val="43137"/>
                    </a:srgbClr>
                  </a:outerShdw>
                </a:effectLst>
                <a:latin typeface="Arial" pitchFamily="34" charset="0"/>
                <a:cs typeface="Arial" pitchFamily="34" charset="0"/>
              </a:rPr>
              <a:t>1.- La utilización de las máquinas, agregados y los refrigerantes para la producción de frío artificial …. </a:t>
            </a:r>
          </a:p>
          <a:p>
            <a:pPr algn="just">
              <a:spcBef>
                <a:spcPts val="0"/>
              </a:spcBef>
              <a:defRPr/>
            </a:pPr>
            <a:r>
              <a:rPr lang="es-ES" sz="2400" spc="-100" dirty="0">
                <a:solidFill>
                  <a:srgbClr val="FFFFFF"/>
                </a:solidFill>
                <a:effectLst>
                  <a:outerShdw blurRad="38100" dist="38100" dir="2700000" algn="tl">
                    <a:srgbClr val="000000">
                      <a:alpha val="43137"/>
                    </a:srgbClr>
                  </a:outerShdw>
                </a:effectLst>
                <a:latin typeface="Arial" pitchFamily="34" charset="0"/>
                <a:cs typeface="Arial" pitchFamily="34" charset="0"/>
              </a:rPr>
              <a:t>2.- Si ha sido apropiado  la utilización de refrigerantes  orgánicos (CFC; HCFC y otros) en el pasado….</a:t>
            </a:r>
          </a:p>
          <a:p>
            <a:pPr algn="just">
              <a:spcBef>
                <a:spcPts val="0"/>
              </a:spcBef>
              <a:defRPr/>
            </a:pPr>
            <a:r>
              <a:rPr lang="es-ES" sz="2400" spc="-100" dirty="0">
                <a:solidFill>
                  <a:srgbClr val="FFFFFF"/>
                </a:solidFill>
                <a:effectLst>
                  <a:outerShdw blurRad="38100" dist="38100" dir="2700000" algn="tl">
                    <a:srgbClr val="000000">
                      <a:alpha val="43137"/>
                    </a:srgbClr>
                  </a:outerShdw>
                </a:effectLst>
                <a:latin typeface="Arial" pitchFamily="34" charset="0"/>
                <a:cs typeface="Arial" pitchFamily="34" charset="0"/>
              </a:rPr>
              <a:t>3.- La organización, planificación y control de la producción de frío y de la climatización vista desde la ética del profesional de la especialidad de Refrigeración en Cuba.</a:t>
            </a:r>
          </a:p>
        </p:txBody>
      </p:sp>
      <p:sp>
        <p:nvSpPr>
          <p:cNvPr id="9" name="8 Marcador de número de diapositiva"/>
          <p:cNvSpPr>
            <a:spLocks noGrp="1"/>
          </p:cNvSpPr>
          <p:nvPr>
            <p:ph type="sldNum" sz="quarter" idx="12"/>
          </p:nvPr>
        </p:nvSpPr>
        <p:spPr/>
        <p:txBody>
          <a:bodyPr/>
          <a:lstStyle/>
          <a:p>
            <a:pPr>
              <a:defRPr/>
            </a:pPr>
            <a:endParaRPr lang="es-ES_tradnl"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xit" presetSubtype="0" fill="hold" grpId="1" nodeType="clickEffect">
                                  <p:stCondLst>
                                    <p:cond delay="0"/>
                                  </p:stCondLst>
                                  <p:childTnLst>
                                    <p:anim calcmode="lin" valueType="num">
                                      <p:cBhvr>
                                        <p:cTn id="18" dur="1000"/>
                                        <p:tgtEl>
                                          <p:spTgt spid="5"/>
                                        </p:tgtEl>
                                        <p:attrNameLst>
                                          <p:attrName>ppt_w</p:attrName>
                                        </p:attrNameLst>
                                      </p:cBhvr>
                                      <p:tavLst>
                                        <p:tav tm="0">
                                          <p:val>
                                            <p:strVal val="ppt_w"/>
                                          </p:val>
                                        </p:tav>
                                        <p:tav tm="100000">
                                          <p:val>
                                            <p:strVal val="ppt_w*0.70"/>
                                          </p:val>
                                        </p:tav>
                                      </p:tavLst>
                                    </p:anim>
                                    <p:anim calcmode="lin" valueType="num">
                                      <p:cBhvr>
                                        <p:cTn id="19" dur="1000"/>
                                        <p:tgtEl>
                                          <p:spTgt spid="5"/>
                                        </p:tgtEl>
                                        <p:attrNameLst>
                                          <p:attrName>ppt_h</p:attrName>
                                        </p:attrNameLst>
                                      </p:cBhvr>
                                      <p:tavLst>
                                        <p:tav tm="0">
                                          <p:val>
                                            <p:strVal val="ppt_h"/>
                                          </p:val>
                                        </p:tav>
                                        <p:tav tm="100000">
                                          <p:val>
                                            <p:strVal val="ppt_h"/>
                                          </p:val>
                                        </p:tav>
                                      </p:tavLst>
                                    </p:anim>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par>
                                <p:cTn id="22" presetID="55" presetClass="exit" presetSubtype="0" fill="hold" grpId="1" nodeType="withEffect">
                                  <p:stCondLst>
                                    <p:cond delay="0"/>
                                  </p:stCondLst>
                                  <p:childTnLst>
                                    <p:anim calcmode="lin" valueType="num">
                                      <p:cBhvr>
                                        <p:cTn id="23" dur="1000"/>
                                        <p:tgtEl>
                                          <p:spTgt spid="3"/>
                                        </p:tgtEl>
                                        <p:attrNameLst>
                                          <p:attrName>ppt_w</p:attrName>
                                        </p:attrNameLst>
                                      </p:cBhvr>
                                      <p:tavLst>
                                        <p:tav tm="0">
                                          <p:val>
                                            <p:strVal val="ppt_w"/>
                                          </p:val>
                                        </p:tav>
                                        <p:tav tm="100000">
                                          <p:val>
                                            <p:strVal val="ppt_w*0.70"/>
                                          </p:val>
                                        </p:tav>
                                      </p:tavLst>
                                    </p:anim>
                                    <p:anim calcmode="lin" valueType="num">
                                      <p:cBhvr>
                                        <p:cTn id="24" dur="1000"/>
                                        <p:tgtEl>
                                          <p:spTgt spid="3"/>
                                        </p:tgtEl>
                                        <p:attrNameLst>
                                          <p:attrName>ppt_h</p:attrName>
                                        </p:attrNameLst>
                                      </p:cBhvr>
                                      <p:tavLst>
                                        <p:tav tm="0">
                                          <p:val>
                                            <p:strVal val="ppt_h"/>
                                          </p:val>
                                        </p:tav>
                                        <p:tav tm="100000">
                                          <p:val>
                                            <p:strVal val="ppt_h"/>
                                          </p:val>
                                        </p:tav>
                                      </p:tavLst>
                                    </p:anim>
                                    <p:animEffect transition="out" filter="fade">
                                      <p:cBhvr>
                                        <p:cTn id="25" dur="1000"/>
                                        <p:tgtEl>
                                          <p:spTgt spid="3"/>
                                        </p:tgtEl>
                                      </p:cBhvr>
                                    </p:animEffect>
                                    <p:set>
                                      <p:cBhvr>
                                        <p:cTn id="26" dur="1" fill="hold">
                                          <p:stCondLst>
                                            <p:cond delay="999"/>
                                          </p:stCondLst>
                                        </p:cTn>
                                        <p:tgtEl>
                                          <p:spTgt spid="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0.70"/>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CuadroTexto"/>
          <p:cNvSpPr txBox="1">
            <a:spLocks noChangeArrowheads="1"/>
          </p:cNvSpPr>
          <p:nvPr/>
        </p:nvSpPr>
        <p:spPr bwMode="auto">
          <a:xfrm>
            <a:off x="285750" y="44450"/>
            <a:ext cx="8643938" cy="1200150"/>
          </a:xfrm>
          <a:prstGeom prst="rect">
            <a:avLst/>
          </a:prstGeom>
          <a:noFill/>
          <a:ln w="9525">
            <a:solidFill>
              <a:schemeClr val="tx1"/>
            </a:solidFill>
            <a:miter lim="800000"/>
            <a:headEnd/>
            <a:tailEnd/>
          </a:ln>
        </p:spPr>
        <p:txBody>
          <a:bodyPr>
            <a:spAutoFit/>
          </a:bodyPr>
          <a:lstStyle/>
          <a:p>
            <a:pPr>
              <a:spcBef>
                <a:spcPct val="50000"/>
              </a:spcBef>
            </a:pPr>
            <a:r>
              <a:rPr lang="es-ES" sz="2400" b="1">
                <a:solidFill>
                  <a:srgbClr val="FFFFFF"/>
                </a:solidFill>
                <a:cs typeface="Arial" charset="0"/>
              </a:rPr>
              <a:t>Nodos. Problemática ambiental de los gases refrigerantes en relación a la contaminación atmosférica, la disminución de la capa de ozono y el cambio climático</a:t>
            </a:r>
            <a:r>
              <a:rPr lang="es-ES" sz="2400">
                <a:solidFill>
                  <a:srgbClr val="FFFFFF"/>
                </a:solidFill>
                <a:cs typeface="Arial" charset="0"/>
              </a:rPr>
              <a:t>:</a:t>
            </a:r>
          </a:p>
        </p:txBody>
      </p:sp>
      <p:graphicFrame>
        <p:nvGraphicFramePr>
          <p:cNvPr id="3" name="2 Tabla"/>
          <p:cNvGraphicFramePr>
            <a:graphicFrameLocks noGrp="1"/>
          </p:cNvGraphicFramePr>
          <p:nvPr/>
        </p:nvGraphicFramePr>
        <p:xfrm>
          <a:off x="106363" y="1268413"/>
          <a:ext cx="8929687" cy="5624512"/>
        </p:xfrm>
        <a:graphic>
          <a:graphicData uri="http://schemas.openxmlformats.org/drawingml/2006/table">
            <a:tbl>
              <a:tblPr/>
              <a:tblGrid>
                <a:gridCol w="1800896"/>
                <a:gridCol w="7128791"/>
              </a:tblGrid>
              <a:tr h="365824">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Asignaturas</a:t>
                      </a:r>
                      <a:endPar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189" marR="101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Temas</a:t>
                      </a:r>
                      <a:endPar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189" marR="101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7472">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Matemática 1er año</a:t>
                      </a: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2: Funciones lineales y cuadráticas. Inecuaciones y sistemas de ecuaciones.</a:t>
                      </a:r>
                      <a:endPar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3: Estadística Descriptiva</a:t>
                      </a: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295">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Física 1er año</a:t>
                      </a: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1: Física y el Universo en que vivimos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6:</a:t>
                      </a: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Gases ideales .Teoría cinética.</a:t>
                      </a:r>
                      <a:r>
                        <a:rPr kumimoji="0" lang="es-ES_tradnl"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7: Fenómenos térmicos y leyes de la termodinámica. </a:t>
                      </a:r>
                      <a:endPar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4626">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Química</a:t>
                      </a: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2: Las sustancias y las reacciones químicas.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8: Nociones generales de la Química Orgánica.</a:t>
                      </a: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295">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Español  Literatura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1er año</a:t>
                      </a: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1: Los orígenes del  lenguaje, la literatura y el arte.</a:t>
                      </a:r>
                      <a:endPar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2: El arte y la literatura de los pueblos primitivos: sus manifestaciones.</a:t>
                      </a:r>
                      <a:endPar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189" marR="1018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3 Tabla"/>
          <p:cNvGraphicFramePr>
            <a:graphicFrameLocks noGrp="1"/>
          </p:cNvGraphicFramePr>
          <p:nvPr/>
        </p:nvGraphicFramePr>
        <p:xfrm>
          <a:off x="34925" y="68263"/>
          <a:ext cx="9037638" cy="6802437"/>
        </p:xfrm>
        <a:graphic>
          <a:graphicData uri="http://schemas.openxmlformats.org/drawingml/2006/table">
            <a:tbl>
              <a:tblPr/>
              <a:tblGrid>
                <a:gridCol w="1243207"/>
                <a:gridCol w="7794431"/>
              </a:tblGrid>
              <a:tr h="731511">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Asigna-turas</a:t>
                      </a:r>
                      <a:endPar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190" marR="1019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Temas</a:t>
                      </a:r>
                      <a:endPar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0190" marR="1019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r>
              <a:tr h="1097266">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Cultura Política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1er año</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3: La síntesis del pensamiento cubano y el Marxismo Leninismo: Fundamento ideológico de la Revolución Cubana.</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r>
              <a:tr h="1463022">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Historia1er año </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3: Del mundo bipolar al mundo unipolar: del fin de la Segunda Guerra Mundial hasta el derrumbe del socialismo en Europa, la desintegración de la URSS y los procesos históricos contemporáneos.</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r>
              <a:tr h="731511">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Inglés 1er año </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a:t>
                      </a:r>
                      <a:r>
                        <a:rPr kumimoji="0" 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7:  Talk about health problems. </a:t>
                      </a: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Ask </a:t>
                      </a:r>
                      <a:r>
                        <a:rPr kumimoji="0" lang="es-E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forand</a:t>
                      </a: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give</a:t>
                      </a: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advice</a:t>
                      </a: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r>
              <a:tr h="2779127">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Informática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1er   año</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lvl1pPr algn="l" eaLnBrk="0" hangingPunct="0">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lgn="l" eaLnBrk="0" hangingPunct="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lgn="l" eaLnBrk="0" hangingPunct="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lgn="l" eaLnBrk="0" hangingPunct="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lgn="l" eaLnBrk="0" hangingPunct="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2: Búsqueda y procesamiento de la Información. Los procesadores de textos.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4: Resolución de problemas a través del Sistema de Gestión de Base de datos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Unidad 5: Resolución de problemas de intercambio y búsqueda de información a través de redes informáticas.</a:t>
                      </a:r>
                    </a:p>
                  </a:txBody>
                  <a:tcPr marL="10190" marR="101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r>
            </a:tbl>
          </a:graphicData>
        </a:graphic>
      </p:graphicFrame>
      <p:graphicFrame>
        <p:nvGraphicFramePr>
          <p:cNvPr id="5" name="4 Tabla"/>
          <p:cNvGraphicFramePr>
            <a:graphicFrameLocks noGrp="1"/>
          </p:cNvGraphicFramePr>
          <p:nvPr/>
        </p:nvGraphicFramePr>
        <p:xfrm>
          <a:off x="34925" y="71438"/>
          <a:ext cx="9037638" cy="6907212"/>
        </p:xfrm>
        <a:graphic>
          <a:graphicData uri="http://schemas.openxmlformats.org/drawingml/2006/table">
            <a:tbl>
              <a:tblPr/>
              <a:tblGrid>
                <a:gridCol w="1867287"/>
                <a:gridCol w="7170351"/>
              </a:tblGrid>
              <a:tr h="365794">
                <a:tc>
                  <a:txBody>
                    <a:bodyPr/>
                    <a:lstStyle/>
                    <a:p>
                      <a:pPr>
                        <a:spcAft>
                          <a:spcPts val="0"/>
                        </a:spcAft>
                      </a:pPr>
                      <a:r>
                        <a:rPr lang="es-ES_tradnl" sz="2400" spc="-100" baseline="0" dirty="0">
                          <a:latin typeface="Arial" pitchFamily="34" charset="0"/>
                          <a:ea typeface="Times New Roman"/>
                          <a:cs typeface="Arial" pitchFamily="34" charset="0"/>
                        </a:rPr>
                        <a:t>Asignaturas</a:t>
                      </a:r>
                      <a:endParaRPr lang="es-ES" sz="2400" spc="-100" baseline="0" dirty="0">
                        <a:latin typeface="Arial" pitchFamily="34" charset="0"/>
                        <a:ea typeface="Times New Roman"/>
                        <a:cs typeface="Arial" pitchFamily="34" charset="0"/>
                      </a:endParaRPr>
                    </a:p>
                  </a:txBody>
                  <a:tcPr marL="10190" marR="10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s-ES_tradnl" sz="2400" spc="-100" baseline="0" dirty="0">
                          <a:latin typeface="Arial" pitchFamily="34" charset="0"/>
                          <a:ea typeface="Times New Roman"/>
                          <a:cs typeface="Arial" pitchFamily="34" charset="0"/>
                        </a:rPr>
                        <a:t>           Temas</a:t>
                      </a:r>
                      <a:endParaRPr lang="es-ES" sz="2400" spc="-100" baseline="0" dirty="0">
                        <a:latin typeface="Arial" pitchFamily="34" charset="0"/>
                        <a:ea typeface="Times New Roman"/>
                        <a:cs typeface="Arial" pitchFamily="34" charset="0"/>
                      </a:endParaRPr>
                    </a:p>
                  </a:txBody>
                  <a:tcPr marL="10190" marR="10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2560555">
                <a:tc>
                  <a:txBody>
                    <a:bodyPr/>
                    <a:lstStyle/>
                    <a:p>
                      <a:pPr algn="just">
                        <a:spcAft>
                          <a:spcPts val="0"/>
                        </a:spcAft>
                      </a:pPr>
                      <a:endParaRPr lang="es-ES" sz="2400" spc="-100" baseline="0" dirty="0">
                        <a:latin typeface="Arial" pitchFamily="34" charset="0"/>
                        <a:ea typeface="Times New Roman"/>
                        <a:cs typeface="Arial" pitchFamily="34" charset="0"/>
                      </a:endParaRPr>
                    </a:p>
                    <a:p>
                      <a:pPr algn="just">
                        <a:spcAft>
                          <a:spcPts val="0"/>
                        </a:spcAft>
                      </a:pPr>
                      <a:r>
                        <a:rPr lang="es-ES" sz="2400" spc="-100" baseline="0" dirty="0">
                          <a:latin typeface="Arial" pitchFamily="34" charset="0"/>
                          <a:ea typeface="Times New Roman"/>
                          <a:cs typeface="Arial" pitchFamily="34" charset="0"/>
                        </a:rPr>
                        <a:t>Educación Física </a:t>
                      </a:r>
                    </a:p>
                    <a:p>
                      <a:pPr algn="just">
                        <a:spcAft>
                          <a:spcPts val="0"/>
                        </a:spcAft>
                      </a:pPr>
                      <a:r>
                        <a:rPr lang="es-ES" sz="2400" spc="-100" baseline="0" dirty="0">
                          <a:latin typeface="Arial" pitchFamily="34" charset="0"/>
                          <a:ea typeface="Times New Roman"/>
                          <a:cs typeface="Arial" pitchFamily="34" charset="0"/>
                        </a:rPr>
                        <a:t>1er año</a:t>
                      </a:r>
                    </a:p>
                  </a:txBody>
                  <a:tcPr marL="10190" marR="10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just">
                        <a:spcAft>
                          <a:spcPts val="0"/>
                        </a:spcAft>
                      </a:pPr>
                      <a:r>
                        <a:rPr lang="es-ES" sz="2400" spc="-100" baseline="0" dirty="0">
                          <a:latin typeface="Arial" pitchFamily="34" charset="0"/>
                          <a:ea typeface="Times New Roman"/>
                          <a:cs typeface="Arial" pitchFamily="34" charset="0"/>
                        </a:rPr>
                        <a:t>Unidad.2: Atletismo </a:t>
                      </a:r>
                    </a:p>
                    <a:p>
                      <a:pPr algn="just">
                        <a:spcAft>
                          <a:spcPts val="0"/>
                        </a:spcAft>
                      </a:pPr>
                      <a:r>
                        <a:rPr lang="es-ES" sz="2400" spc="-100" baseline="0" dirty="0">
                          <a:latin typeface="Arial" pitchFamily="34" charset="0"/>
                          <a:ea typeface="Times New Roman"/>
                          <a:cs typeface="Arial" pitchFamily="34" charset="0"/>
                        </a:rPr>
                        <a:t>Unidad 3: Fútbol </a:t>
                      </a:r>
                    </a:p>
                    <a:p>
                      <a:pPr algn="just">
                        <a:spcAft>
                          <a:spcPts val="0"/>
                        </a:spcAft>
                      </a:pPr>
                      <a:r>
                        <a:rPr lang="es-ES" sz="2400" spc="-100" baseline="0" dirty="0">
                          <a:latin typeface="Arial" pitchFamily="34" charset="0"/>
                          <a:ea typeface="Times New Roman"/>
                          <a:cs typeface="Arial" pitchFamily="34" charset="0"/>
                        </a:rPr>
                        <a:t>Todas las actividades programadas desde la etapa de calentamiento, hasta los ejercicios específicos que trabajan por la calidad de los órganos y sistema de órganos del cuerpo humano y que tributen a la calidad de vida y el uso del tiempo libre.</a:t>
                      </a:r>
                    </a:p>
                  </a:txBody>
                  <a:tcPr marL="10190" marR="10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2194762">
                <a:tc>
                  <a:txBody>
                    <a:bodyPr/>
                    <a:lstStyle/>
                    <a:p>
                      <a:pPr algn="just">
                        <a:spcAft>
                          <a:spcPts val="0"/>
                        </a:spcAft>
                      </a:pPr>
                      <a:r>
                        <a:rPr lang="es-ES" sz="2400" spc="-100" baseline="0" dirty="0">
                          <a:latin typeface="Arial" pitchFamily="34" charset="0"/>
                          <a:ea typeface="Times New Roman"/>
                          <a:cs typeface="Arial" pitchFamily="34" charset="0"/>
                        </a:rPr>
                        <a:t>Instrucción Militar y Preparación para la Defensa</a:t>
                      </a:r>
                    </a:p>
                    <a:p>
                      <a:pPr algn="just">
                        <a:spcAft>
                          <a:spcPts val="0"/>
                        </a:spcAft>
                      </a:pPr>
                      <a:r>
                        <a:rPr lang="es-ES" sz="2400" spc="-100" baseline="0" dirty="0">
                          <a:latin typeface="Arial" pitchFamily="34" charset="0"/>
                          <a:ea typeface="Times New Roman"/>
                          <a:cs typeface="Arial" pitchFamily="34" charset="0"/>
                        </a:rPr>
                        <a:t>(IMPPD</a:t>
                      </a:r>
                      <a:r>
                        <a:rPr lang="es-ES" sz="2400" spc="-100" baseline="0" dirty="0" smtClean="0">
                          <a:latin typeface="Arial" pitchFamily="34" charset="0"/>
                          <a:ea typeface="Times New Roman"/>
                          <a:cs typeface="Arial" pitchFamily="34" charset="0"/>
                        </a:rPr>
                        <a:t>)</a:t>
                      </a:r>
                      <a:endParaRPr lang="es-ES" sz="2400" spc="-100" baseline="0" dirty="0">
                        <a:latin typeface="Arial" pitchFamily="34" charset="0"/>
                        <a:ea typeface="Times New Roman"/>
                        <a:cs typeface="Arial" pitchFamily="34" charset="0"/>
                      </a:endParaRPr>
                    </a:p>
                  </a:txBody>
                  <a:tcPr marL="10190" marR="10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lgn="just">
                        <a:spcAft>
                          <a:spcPts val="0"/>
                        </a:spcAft>
                      </a:pPr>
                      <a:r>
                        <a:rPr lang="es-ES_tradnl" sz="2400" spc="-100" baseline="0" dirty="0">
                          <a:latin typeface="Arial" pitchFamily="34" charset="0"/>
                          <a:ea typeface="Times New Roman"/>
                          <a:cs typeface="Arial" pitchFamily="34" charset="0"/>
                        </a:rPr>
                        <a:t>Tema 1: Preparación jurídica.</a:t>
                      </a:r>
                      <a:endParaRPr lang="es-ES" sz="2400" spc="-100" baseline="0" dirty="0">
                        <a:latin typeface="Arial" pitchFamily="34" charset="0"/>
                        <a:ea typeface="Times New Roman"/>
                        <a:cs typeface="Arial" pitchFamily="34" charset="0"/>
                      </a:endParaRPr>
                    </a:p>
                    <a:p>
                      <a:pPr algn="just">
                        <a:spcAft>
                          <a:spcPts val="0"/>
                        </a:spcAft>
                      </a:pPr>
                      <a:r>
                        <a:rPr lang="es-ES" sz="2400" spc="-100" baseline="0" dirty="0">
                          <a:latin typeface="Arial" pitchFamily="34" charset="0"/>
                          <a:ea typeface="Times New Roman"/>
                          <a:cs typeface="Arial" pitchFamily="34" charset="0"/>
                        </a:rPr>
                        <a:t>Tema 2: Preparación de Defensa Civil.</a:t>
                      </a:r>
                      <a:r>
                        <a:rPr lang="es-ES_tradnl" sz="2400" spc="-100" baseline="0" dirty="0">
                          <a:latin typeface="Arial" pitchFamily="34" charset="0"/>
                          <a:ea typeface="Times New Roman"/>
                          <a:cs typeface="Arial" pitchFamily="34" charset="0"/>
                        </a:rPr>
                        <a:t> </a:t>
                      </a:r>
                      <a:endParaRPr lang="es-ES" sz="2400" spc="-100" baseline="0" dirty="0">
                        <a:latin typeface="Arial" pitchFamily="34" charset="0"/>
                        <a:ea typeface="Times New Roman"/>
                        <a:cs typeface="Arial" pitchFamily="34" charset="0"/>
                      </a:endParaRPr>
                    </a:p>
                    <a:p>
                      <a:pPr algn="just">
                        <a:spcAft>
                          <a:spcPts val="0"/>
                        </a:spcAft>
                      </a:pPr>
                      <a:r>
                        <a:rPr lang="es-ES" sz="2400" spc="-100" baseline="0" dirty="0">
                          <a:latin typeface="Arial" pitchFamily="34" charset="0"/>
                          <a:ea typeface="Times New Roman"/>
                          <a:cs typeface="Arial" pitchFamily="34" charset="0"/>
                        </a:rPr>
                        <a:t>Todas las actividades programadas  que tributen </a:t>
                      </a:r>
                      <a:r>
                        <a:rPr lang="es-ES_tradnl" sz="2400" spc="-100" baseline="0" dirty="0">
                          <a:latin typeface="Arial" pitchFamily="34" charset="0"/>
                          <a:ea typeface="Times New Roman"/>
                          <a:cs typeface="Arial" pitchFamily="34" charset="0"/>
                        </a:rPr>
                        <a:t>al desarrollo de otros valores como: honestidad, unidad, colectivismo,  solidaridad, honradez, el espíritu de sacrificio, el antiimperialismo e internacionalismo.  </a:t>
                      </a:r>
                      <a:endParaRPr lang="es-ES" sz="2400" spc="-100" baseline="0" dirty="0">
                        <a:latin typeface="Arial" pitchFamily="34" charset="0"/>
                        <a:ea typeface="Times New Roman"/>
                        <a:cs typeface="Arial" pitchFamily="34" charset="0"/>
                      </a:endParaRPr>
                    </a:p>
                  </a:txBody>
                  <a:tcPr marL="10190" marR="10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r h="1786101">
                <a:tc>
                  <a:txBody>
                    <a:bodyPr/>
                    <a:lstStyle/>
                    <a:p>
                      <a:pPr>
                        <a:spcAft>
                          <a:spcPts val="0"/>
                        </a:spcAft>
                      </a:pPr>
                      <a:r>
                        <a:rPr lang="es-ES" sz="2400" spc="-100" baseline="0" dirty="0" smtClean="0">
                          <a:latin typeface="Arial" pitchFamily="34" charset="0"/>
                          <a:ea typeface="Times New Roman"/>
                          <a:cs typeface="Arial" pitchFamily="34" charset="0"/>
                        </a:rPr>
                        <a:t>Taller </a:t>
                      </a:r>
                      <a:r>
                        <a:rPr lang="es-ES" sz="2400" spc="-100" baseline="0" dirty="0">
                          <a:latin typeface="Arial" pitchFamily="34" charset="0"/>
                          <a:ea typeface="Times New Roman"/>
                          <a:cs typeface="Arial" pitchFamily="34" charset="0"/>
                        </a:rPr>
                        <a:t>de refrigeración</a:t>
                      </a:r>
                    </a:p>
                  </a:txBody>
                  <a:tcPr marL="10190" marR="10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a:txBody>
                    <a:bodyPr/>
                    <a:lstStyle/>
                    <a:p>
                      <a:pPr>
                        <a:spcAft>
                          <a:spcPts val="0"/>
                        </a:spcAft>
                      </a:pPr>
                      <a:r>
                        <a:rPr lang="es-ES" sz="2400" spc="-100" baseline="0" dirty="0">
                          <a:latin typeface="Arial" pitchFamily="34" charset="0"/>
                          <a:ea typeface="Times New Roman"/>
                          <a:cs typeface="Arial" pitchFamily="34" charset="0"/>
                        </a:rPr>
                        <a:t>Unidad: 2-Problemas ambientales. Agotamiento de la capa de Ozono. Composición de los refrigerantes   </a:t>
                      </a:r>
                    </a:p>
                    <a:p>
                      <a:pPr algn="just">
                        <a:spcAft>
                          <a:spcPts val="0"/>
                        </a:spcAft>
                      </a:pPr>
                      <a:r>
                        <a:rPr lang="es-ES" sz="2400" spc="-100" baseline="0" dirty="0">
                          <a:latin typeface="Arial" pitchFamily="34" charset="0"/>
                          <a:ea typeface="Times New Roman"/>
                          <a:cs typeface="Arial" pitchFamily="34" charset="0"/>
                        </a:rPr>
                        <a:t>Unidad: 3.Refrigerantes</a:t>
                      </a:r>
                      <a:r>
                        <a:rPr lang="es-ES" sz="2400" spc="-100" baseline="0" dirty="0" smtClean="0">
                          <a:latin typeface="Arial" pitchFamily="34" charset="0"/>
                          <a:ea typeface="Times New Roman"/>
                          <a:cs typeface="Arial" pitchFamily="34" charset="0"/>
                        </a:rPr>
                        <a:t>.</a:t>
                      </a:r>
                      <a:endParaRPr lang="es-ES" sz="2400" spc="-100" baseline="0" dirty="0">
                        <a:latin typeface="Arial" pitchFamily="34" charset="0"/>
                        <a:ea typeface="Times New Roman"/>
                        <a:cs typeface="Arial" pitchFamily="34" charset="0"/>
                      </a:endParaRPr>
                    </a:p>
                  </a:txBody>
                  <a:tcPr marL="10190" marR="10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r>
            </a:tbl>
          </a:graphicData>
        </a:graphic>
      </p:graphicFrame>
      <p:sp>
        <p:nvSpPr>
          <p:cNvPr id="6" name="5 Marcador de número de diapositiva"/>
          <p:cNvSpPr>
            <a:spLocks noGrp="1"/>
          </p:cNvSpPr>
          <p:nvPr>
            <p:ph type="sldNum" sz="quarter" idx="12"/>
          </p:nvPr>
        </p:nvSpPr>
        <p:spPr/>
        <p:txBody>
          <a:bodyPr/>
          <a:lstStyle/>
          <a:p>
            <a:pPr>
              <a:defRPr/>
            </a:pPr>
            <a:r>
              <a:rPr lang="es-ES_tradnl" dirty="0" smtClean="0"/>
              <a:t>47</a:t>
            </a:r>
            <a:endParaRPr lang="es-ES_tradnl"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48400" y="260350"/>
            <a:ext cx="2855913" cy="576263"/>
          </a:xfrm>
          <a:ln>
            <a:solidFill>
              <a:schemeClr val="tx1"/>
            </a:solidFill>
          </a:ln>
        </p:spPr>
        <p:txBody>
          <a:bodyPr/>
          <a:lstStyle/>
          <a:p>
            <a:pPr eaLnBrk="1" hangingPunct="1"/>
            <a:r>
              <a:rPr lang="es-MX" sz="3600" smtClean="0">
                <a:solidFill>
                  <a:schemeClr val="tx1"/>
                </a:solidFill>
                <a:latin typeface="Arial Black" pitchFamily="34" charset="0"/>
              </a:rPr>
              <a:t>Ejemplo</a:t>
            </a:r>
            <a:endParaRPr lang="es-ES" sz="3600" smtClean="0">
              <a:solidFill>
                <a:schemeClr val="tx1"/>
              </a:solidFill>
              <a:latin typeface="Arial Black" pitchFamily="34" charset="0"/>
            </a:endParaRPr>
          </a:p>
        </p:txBody>
      </p:sp>
      <p:pic>
        <p:nvPicPr>
          <p:cNvPr id="38915" name="Picture 3"/>
          <p:cNvPicPr>
            <a:picLocks noChangeAspect="1" noChangeArrowheads="1"/>
          </p:cNvPicPr>
          <p:nvPr/>
        </p:nvPicPr>
        <p:blipFill>
          <a:blip r:embed="rId2">
            <a:lum bright="-18000" contrast="6000"/>
          </a:blip>
          <a:srcRect/>
          <a:stretch>
            <a:fillRect/>
          </a:stretch>
        </p:blipFill>
        <p:spPr bwMode="auto">
          <a:xfrm>
            <a:off x="6443663" y="1371600"/>
            <a:ext cx="2520950" cy="4876800"/>
          </a:xfrm>
          <a:prstGeom prst="rect">
            <a:avLst/>
          </a:prstGeom>
          <a:noFill/>
          <a:ln w="38100" cmpd="dbl">
            <a:solidFill>
              <a:srgbClr val="000099"/>
            </a:solidFill>
            <a:miter lim="800000"/>
            <a:headEnd/>
            <a:tailEnd/>
          </a:ln>
        </p:spPr>
      </p:pic>
      <p:sp>
        <p:nvSpPr>
          <p:cNvPr id="38916" name="Rectangle 4" descr="Papel seda azul"/>
          <p:cNvSpPr>
            <a:spLocks noChangeArrowheads="1"/>
          </p:cNvSpPr>
          <p:nvPr/>
        </p:nvSpPr>
        <p:spPr bwMode="auto">
          <a:xfrm>
            <a:off x="34925" y="44450"/>
            <a:ext cx="6192838" cy="4146550"/>
          </a:xfrm>
          <a:prstGeom prst="rect">
            <a:avLst/>
          </a:prstGeom>
          <a:blipFill dpi="0" rotWithShape="1">
            <a:blip r:embed="rId3"/>
            <a:srcRect/>
            <a:tile tx="0" ty="0" sx="100000" sy="100000" flip="none" algn="tl"/>
          </a:blipFill>
          <a:ln w="38100" cmpd="dbl">
            <a:solidFill>
              <a:srgbClr val="000099"/>
            </a:solidFill>
            <a:miter lim="800000"/>
            <a:headEnd/>
            <a:tailEnd/>
          </a:ln>
          <a:effectLst/>
          <a:extLst>
            <a:ext uri="{AF507438-7753-43E0-B8FC-AC1667EBCBE1}"/>
          </a:extLst>
        </p:spPr>
        <p:txBody>
          <a:bodyPr>
            <a:spAutoFit/>
          </a:bodyPr>
          <a:lstStyle/>
          <a:p>
            <a:pPr>
              <a:defRPr/>
            </a:pPr>
            <a:r>
              <a:rPr lang="es-ES" sz="2000" b="1">
                <a:solidFill>
                  <a:srgbClr val="0000FF"/>
                </a:solidFill>
                <a:effectLst>
                  <a:outerShdw blurRad="38100" dist="38100" dir="2700000" algn="tl">
                    <a:srgbClr val="000000"/>
                  </a:outerShdw>
                </a:effectLst>
              </a:rPr>
              <a:t>1)</a:t>
            </a:r>
            <a:r>
              <a:rPr lang="es-ES" sz="2000" b="1">
                <a:solidFill>
                  <a:srgbClr val="000066"/>
                </a:solidFill>
                <a:effectLst>
                  <a:outerShdw blurRad="38100" dist="38100" dir="2700000" algn="tl">
                    <a:srgbClr val="000000"/>
                  </a:outerShdw>
                </a:effectLst>
              </a:rPr>
              <a:t> </a:t>
            </a:r>
            <a:r>
              <a:rPr lang="es-ES" sz="2400" b="1">
                <a:solidFill>
                  <a:srgbClr val="000066"/>
                </a:solidFill>
                <a:effectLst>
                  <a:outerShdw blurRad="38100" dist="38100" dir="2700000" algn="tl">
                    <a:srgbClr val="000000"/>
                  </a:outerShdw>
                </a:effectLst>
              </a:rPr>
              <a:t>La tabla siguiente, representa datos sobre cuatro países que participaron en la IX Cumbre Iberoamericana celebrada en Nuestro País en 1999.</a:t>
            </a:r>
            <a:r>
              <a:rPr lang="es-MX" sz="2400" b="1">
                <a:solidFill>
                  <a:srgbClr val="000066"/>
                </a:solidFill>
                <a:effectLst>
                  <a:outerShdw blurRad="38100" dist="38100" dir="2700000" algn="tl">
                    <a:srgbClr val="000000"/>
                  </a:outerShdw>
                </a:effectLst>
              </a:rPr>
              <a:t>¿Se aplica el Método “Yo sí puedo” en alguno de estos países? ¿Qué sabes sobre este método? En qué otros países se aplica? Valora la importancia que tiene para la población mundial la generalización de este método a todas las regiones del planeta. </a:t>
            </a:r>
            <a:endParaRPr lang="es-ES" sz="2400" b="1">
              <a:solidFill>
                <a:srgbClr val="0000FF"/>
              </a:solidFill>
              <a:effectLst>
                <a:outerShdw blurRad="38100" dist="38100" dir="2700000" algn="tl">
                  <a:srgbClr val="000000"/>
                </a:outerShdw>
              </a:effectLst>
            </a:endParaRPr>
          </a:p>
        </p:txBody>
      </p:sp>
      <p:graphicFrame>
        <p:nvGraphicFramePr>
          <p:cNvPr id="38917" name="Group 5"/>
          <p:cNvGraphicFramePr>
            <a:graphicFrameLocks noGrp="1"/>
          </p:cNvGraphicFramePr>
          <p:nvPr>
            <p:ph type="tbl" idx="1"/>
          </p:nvPr>
        </p:nvGraphicFramePr>
        <p:xfrm>
          <a:off x="179388" y="4221163"/>
          <a:ext cx="4897437" cy="2651125"/>
        </p:xfrm>
        <a:graphic>
          <a:graphicData uri="http://schemas.openxmlformats.org/drawingml/2006/table">
            <a:tbl>
              <a:tblPr/>
              <a:tblGrid>
                <a:gridCol w="1860550"/>
                <a:gridCol w="3036887"/>
              </a:tblGrid>
              <a:tr h="822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País </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Habitantes en millones</a:t>
                      </a: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457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Perú</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24</a:t>
                      </a: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457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Venezuela</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23</a:t>
                      </a: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457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Chile</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14</a:t>
                      </a: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r h="457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Portugal</a:t>
                      </a:r>
                    </a:p>
                  </a:txBody>
                  <a:tcPr marT="45700" marB="45700"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outerShdw blurRad="38100" dist="38100" dir="2700000" algn="tl">
                              <a:srgbClr val="C0C0C0"/>
                            </a:outerShdw>
                          </a:effectLst>
                          <a:latin typeface="Arial" charset="0"/>
                        </a:rPr>
                        <a:t>10</a:t>
                      </a:r>
                    </a:p>
                  </a:txBody>
                  <a:tcPr marT="45700" marB="45700"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745" name="5 Marcador de número de diapositiva"/>
          <p:cNvSpPr>
            <a:spLocks noGrp="1"/>
          </p:cNvSpPr>
          <p:nvPr>
            <p:ph type="sldNum" sz="quarter" idx="12"/>
          </p:nvPr>
        </p:nvSpPr>
        <p:spPr>
          <a:xfrm>
            <a:off x="6553200" y="6381750"/>
            <a:ext cx="2133600" cy="476250"/>
          </a:xfrm>
          <a:noFill/>
          <a:ln>
            <a:miter lim="800000"/>
            <a:headEnd/>
            <a:tailEnd/>
          </a:ln>
        </p:spPr>
        <p:txBody>
          <a:bodyPr/>
          <a:lstStyle/>
          <a:p>
            <a:r>
              <a:rPr lang="es-ES" smtClean="0"/>
              <a:t>48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38915"/>
                                        </p:tgtEl>
                                        <p:attrNameLst>
                                          <p:attrName>style.visibility</p:attrName>
                                        </p:attrNameLst>
                                      </p:cBhvr>
                                      <p:to>
                                        <p:strVal val="visible"/>
                                      </p:to>
                                    </p:se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38916"/>
                                        </p:tgtEl>
                                        <p:attrNameLst>
                                          <p:attrName>style.visibility</p:attrName>
                                        </p:attrNameLst>
                                      </p:cBhvr>
                                      <p:to>
                                        <p:strVal val="visible"/>
                                      </p:to>
                                    </p:set>
                                    <p:anim calcmode="lin" valueType="num">
                                      <p:cBhvr>
                                        <p:cTn id="15" dur="500" fill="hold"/>
                                        <p:tgtEl>
                                          <p:spTgt spid="38916"/>
                                        </p:tgtEl>
                                        <p:attrNameLst>
                                          <p:attrName>ppt_w</p:attrName>
                                        </p:attrNameLst>
                                      </p:cBhvr>
                                      <p:tavLst>
                                        <p:tav tm="0">
                                          <p:val>
                                            <p:fltVal val="0"/>
                                          </p:val>
                                        </p:tav>
                                        <p:tav tm="100000">
                                          <p:val>
                                            <p:strVal val="#ppt_w"/>
                                          </p:val>
                                        </p:tav>
                                      </p:tavLst>
                                    </p:anim>
                                    <p:anim calcmode="lin" valueType="num">
                                      <p:cBhvr>
                                        <p:cTn id="16" dur="500" fill="hold"/>
                                        <p:tgtEl>
                                          <p:spTgt spid="38916"/>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8917"/>
                                        </p:tgtEl>
                                        <p:attrNameLst>
                                          <p:attrName>style.visibility</p:attrName>
                                        </p:attrNameLst>
                                      </p:cBhvr>
                                      <p:to>
                                        <p:strVal val="visible"/>
                                      </p:to>
                                    </p:set>
                                    <p:anim calcmode="lin" valueType="num">
                                      <p:cBhvr>
                                        <p:cTn id="20" dur="500" fill="hold"/>
                                        <p:tgtEl>
                                          <p:spTgt spid="38917"/>
                                        </p:tgtEl>
                                        <p:attrNameLst>
                                          <p:attrName>ppt_w</p:attrName>
                                        </p:attrNameLst>
                                      </p:cBhvr>
                                      <p:tavLst>
                                        <p:tav tm="0">
                                          <p:val>
                                            <p:fltVal val="0"/>
                                          </p:val>
                                        </p:tav>
                                        <p:tav tm="100000">
                                          <p:val>
                                            <p:strVal val="#ppt_w"/>
                                          </p:val>
                                        </p:tav>
                                      </p:tavLst>
                                    </p:anim>
                                    <p:anim calcmode="lin" valueType="num">
                                      <p:cBhvr>
                                        <p:cTn id="21" dur="500" fill="hold"/>
                                        <p:tgtEl>
                                          <p:spTgt spid="389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000" y="260350"/>
            <a:ext cx="5181600" cy="806450"/>
          </a:xfrm>
          <a:prstGeom prst="rect">
            <a:avLst/>
          </a:prstGeom>
          <a:noFill/>
          <a:ln w="9525">
            <a:noFill/>
            <a:miter lim="800000"/>
            <a:headEnd/>
            <a:tailEnd/>
          </a:ln>
        </p:spPr>
        <p:txBody>
          <a:bodyPr anchor="ctr"/>
          <a:lstStyle/>
          <a:p>
            <a:pPr algn="ctr"/>
            <a:r>
              <a:rPr lang="es-ES_tradnl" sz="3200" b="1">
                <a:solidFill>
                  <a:schemeClr val="tx2"/>
                </a:solidFill>
              </a:rPr>
              <a:t>EJES TRANSVERSALES</a:t>
            </a:r>
          </a:p>
        </p:txBody>
      </p:sp>
      <p:sp>
        <p:nvSpPr>
          <p:cNvPr id="35843" name="Rectangle 3"/>
          <p:cNvSpPr>
            <a:spLocks noChangeArrowheads="1"/>
          </p:cNvSpPr>
          <p:nvPr/>
        </p:nvSpPr>
        <p:spPr bwMode="auto">
          <a:xfrm>
            <a:off x="179388" y="1295400"/>
            <a:ext cx="5307012" cy="5562600"/>
          </a:xfrm>
          <a:prstGeom prst="rect">
            <a:avLst/>
          </a:prstGeom>
          <a:noFill/>
          <a:ln w="9525">
            <a:noFill/>
            <a:miter lim="800000"/>
            <a:headEnd/>
            <a:tailEnd/>
          </a:ln>
        </p:spPr>
        <p:txBody>
          <a:bodyPr/>
          <a:lstStyle/>
          <a:p>
            <a:pPr marL="342900" indent="-342900">
              <a:spcBef>
                <a:spcPct val="20000"/>
              </a:spcBef>
              <a:buFontTx/>
              <a:buChar char="•"/>
            </a:pPr>
            <a:r>
              <a:rPr lang="es-ES_tradnl" sz="2800" b="1"/>
              <a:t>EDUCACIÓN PATRIÓTICA, MILITAR E INTERNACIONALISTA</a:t>
            </a:r>
          </a:p>
          <a:p>
            <a:pPr marL="342900" indent="-342900">
              <a:spcBef>
                <a:spcPct val="20000"/>
              </a:spcBef>
              <a:buFontTx/>
              <a:buChar char="•"/>
            </a:pPr>
            <a:r>
              <a:rPr lang="es-ES_tradnl" sz="2800" b="1"/>
              <a:t>EDUCACIÓN LABORAL Y POR LA EFICIENCIA ECONÓMICA</a:t>
            </a:r>
          </a:p>
          <a:p>
            <a:pPr marL="342900" indent="-342900">
              <a:spcBef>
                <a:spcPct val="20000"/>
              </a:spcBef>
              <a:buFontTx/>
              <a:buChar char="•"/>
            </a:pPr>
            <a:r>
              <a:rPr lang="es-ES_tradnl" sz="2800" b="1"/>
              <a:t>EDUCACIÓN AMBIENTAL Y AHORRO DE ENERGÍA</a:t>
            </a:r>
          </a:p>
          <a:p>
            <a:pPr marL="342900" indent="-342900">
              <a:spcBef>
                <a:spcPct val="20000"/>
              </a:spcBef>
              <a:buFontTx/>
              <a:buChar char="•"/>
            </a:pPr>
            <a:r>
              <a:rPr lang="es-ES_tradnl" sz="2800" b="1"/>
              <a:t>EDUCACIÓN PARA LA SALUD Y POR UNA SEXUALIDAD RESPONSABLE.</a:t>
            </a:r>
            <a:endParaRPr lang="es-ES_tradnl" sz="2800"/>
          </a:p>
        </p:txBody>
      </p:sp>
      <p:pic>
        <p:nvPicPr>
          <p:cNvPr id="14340" name="Picture 2" descr="Morro%2024102005"/>
          <p:cNvPicPr>
            <a:picLocks noChangeAspect="1" noChangeArrowheads="1"/>
          </p:cNvPicPr>
          <p:nvPr/>
        </p:nvPicPr>
        <p:blipFill>
          <a:blip r:embed="rId3"/>
          <a:srcRect/>
          <a:stretch>
            <a:fillRect/>
          </a:stretch>
        </p:blipFill>
        <p:spPr bwMode="auto">
          <a:xfrm>
            <a:off x="5562600" y="228600"/>
            <a:ext cx="3365500" cy="5607050"/>
          </a:xfrm>
          <a:prstGeom prst="rect">
            <a:avLst/>
          </a:prstGeom>
          <a:noFill/>
          <a:ln w="9525">
            <a:noFill/>
            <a:miter lim="800000"/>
            <a:headEnd/>
            <a:tailEnd/>
          </a:ln>
        </p:spPr>
      </p:pic>
      <p:sp>
        <p:nvSpPr>
          <p:cNvPr id="14341" name="4 Marcador de número de diapositiva"/>
          <p:cNvSpPr>
            <a:spLocks noGrp="1"/>
          </p:cNvSpPr>
          <p:nvPr>
            <p:ph type="sldNum" sz="quarter" idx="12"/>
          </p:nvPr>
        </p:nvSpPr>
        <p:spPr>
          <a:noFill/>
          <a:ln>
            <a:miter lim="800000"/>
            <a:headEnd/>
            <a:tailEnd/>
          </a:ln>
        </p:spPr>
        <p:txBody>
          <a:bodyPr/>
          <a:lstStyle/>
          <a:p>
            <a:r>
              <a:rPr lang="es-ES" smtClean="0"/>
              <a:t>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ECLA.WAV" builtIn="1"/>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 calcmode="lin" valueType="num">
                                      <p:cBhvr additive="base">
                                        <p:cTn id="13" dur="500" fill="hold"/>
                                        <p:tgtEl>
                                          <p:spTgt spid="35843"/>
                                        </p:tgtEl>
                                        <p:attrNameLst>
                                          <p:attrName>ppt_x</p:attrName>
                                        </p:attrNameLst>
                                      </p:cBhvr>
                                      <p:tavLst>
                                        <p:tav tm="0">
                                          <p:val>
                                            <p:strVal val="#ppt_x"/>
                                          </p:val>
                                        </p:tav>
                                        <p:tav tm="100000">
                                          <p:val>
                                            <p:strVal val="#ppt_x"/>
                                          </p:val>
                                        </p:tav>
                                      </p:tavLst>
                                    </p:anim>
                                    <p:anim calcmode="lin" valueType="num">
                                      <p:cBhvr additive="base">
                                        <p:cTn id="14"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Papel seda azul"/>
          <p:cNvSpPr>
            <a:spLocks noChangeArrowheads="1"/>
          </p:cNvSpPr>
          <p:nvPr/>
        </p:nvSpPr>
        <p:spPr bwMode="auto">
          <a:xfrm>
            <a:off x="179388" y="260350"/>
            <a:ext cx="8785225" cy="5248275"/>
          </a:xfrm>
          <a:prstGeom prst="rect">
            <a:avLst/>
          </a:prstGeom>
          <a:blipFill dpi="0" rotWithShape="1">
            <a:blip r:embed="rId2"/>
            <a:srcRect/>
            <a:tile tx="0" ty="0" sx="100000" sy="100000" flip="none" algn="tl"/>
          </a:blipFill>
          <a:ln w="38100" cmpd="dbl">
            <a:solidFill>
              <a:srgbClr val="000099"/>
            </a:solidFill>
            <a:miter lim="800000"/>
            <a:headEnd/>
            <a:tailEnd/>
          </a:ln>
          <a:effectLst/>
          <a:extLst>
            <a:ext uri="{AF507438-7753-43E0-B8FC-AC1667EBCBE1}"/>
          </a:extLst>
        </p:spPr>
        <p:txBody>
          <a:bodyPr>
            <a:spAutoFit/>
          </a:bodyPr>
          <a:lstStyle/>
          <a:p>
            <a:pPr algn="just">
              <a:defRPr/>
            </a:pPr>
            <a:r>
              <a:rPr lang="es-ES" sz="2400" b="1">
                <a:solidFill>
                  <a:srgbClr val="0000FF"/>
                </a:solidFill>
                <a:effectLst>
                  <a:outerShdw blurRad="38100" dist="38100" dir="2700000" algn="tl">
                    <a:srgbClr val="000000"/>
                  </a:outerShdw>
                </a:effectLst>
              </a:rPr>
              <a:t>5) Observa la tabla que se ha construido con una muestra de los datos recopilados sobre el consumo eléctrico en las viviendas de los cinco pioneros que se encuentran a  un lado de su Profesor General Integral. </a:t>
            </a:r>
          </a:p>
          <a:p>
            <a:pPr>
              <a:defRPr/>
            </a:pPr>
            <a:r>
              <a:rPr lang="es-ES" sz="2000" b="1">
                <a:solidFill>
                  <a:srgbClr val="0000FF"/>
                </a:solidFill>
                <a:effectLst>
                  <a:outerShdw blurRad="38100" dist="38100" dir="2700000" algn="tl">
                    <a:srgbClr val="000000"/>
                  </a:outerShdw>
                </a:effectLst>
              </a:rPr>
              <a:t>                                                        </a:t>
            </a: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endParaRPr lang="es-ES" sz="2000" b="1">
              <a:solidFill>
                <a:srgbClr val="0000FF"/>
              </a:solidFill>
              <a:effectLst>
                <a:outerShdw blurRad="38100" dist="38100" dir="2700000" algn="tl">
                  <a:srgbClr val="000000"/>
                </a:outerShdw>
              </a:effectLst>
            </a:endParaRPr>
          </a:p>
          <a:p>
            <a:pPr>
              <a:defRPr/>
            </a:pPr>
            <a:r>
              <a:rPr lang="es-ES" sz="2000" b="1">
                <a:solidFill>
                  <a:srgbClr val="0000FF"/>
                </a:solidFill>
                <a:effectLst>
                  <a:outerShdw blurRad="38100" dist="38100" dir="2700000" algn="tl">
                    <a:srgbClr val="000000"/>
                  </a:outerShdw>
                </a:effectLst>
              </a:rPr>
              <a:t>      </a:t>
            </a:r>
          </a:p>
          <a:p>
            <a:pPr algn="just">
              <a:defRPr/>
            </a:pPr>
            <a:r>
              <a:rPr lang="es-ES" sz="2000" b="1">
                <a:solidFill>
                  <a:srgbClr val="0000FF"/>
                </a:solidFill>
                <a:effectLst>
                  <a:outerShdw blurRad="38100" dist="38100" dir="2700000" algn="tl">
                    <a:srgbClr val="000000"/>
                  </a:outerShdw>
                </a:effectLst>
              </a:rPr>
              <a:t> </a:t>
            </a:r>
          </a:p>
        </p:txBody>
      </p:sp>
      <p:pic>
        <p:nvPicPr>
          <p:cNvPr id="39939" name="Picture 3"/>
          <p:cNvPicPr>
            <a:picLocks noChangeAspect="1" noChangeArrowheads="1"/>
          </p:cNvPicPr>
          <p:nvPr/>
        </p:nvPicPr>
        <p:blipFill>
          <a:blip r:embed="rId3"/>
          <a:srcRect/>
          <a:stretch>
            <a:fillRect/>
          </a:stretch>
        </p:blipFill>
        <p:spPr bwMode="auto">
          <a:xfrm>
            <a:off x="323850" y="1916113"/>
            <a:ext cx="8424863" cy="2736850"/>
          </a:xfrm>
          <a:prstGeom prst="rect">
            <a:avLst/>
          </a:prstGeom>
          <a:noFill/>
          <a:ln w="28575">
            <a:solidFill>
              <a:srgbClr val="000000"/>
            </a:solidFill>
            <a:miter lim="800000"/>
            <a:headEnd/>
            <a:tailEnd/>
          </a:ln>
        </p:spPr>
      </p:pic>
      <p:sp>
        <p:nvSpPr>
          <p:cNvPr id="39940" name="Text Box 4"/>
          <p:cNvSpPr txBox="1">
            <a:spLocks noChangeArrowheads="1"/>
          </p:cNvSpPr>
          <p:nvPr/>
        </p:nvSpPr>
        <p:spPr bwMode="auto">
          <a:xfrm>
            <a:off x="250825" y="4797425"/>
            <a:ext cx="8496300" cy="1927225"/>
          </a:xfrm>
          <a:prstGeom prst="rect">
            <a:avLst/>
          </a:prstGeom>
          <a:solidFill>
            <a:srgbClr val="0000FF"/>
          </a:solidFill>
          <a:ln w="9525">
            <a:solidFill>
              <a:schemeClr val="tx1"/>
            </a:solidFill>
            <a:miter lim="800000"/>
            <a:headEnd/>
            <a:tailEnd/>
          </a:ln>
          <a:effectLst/>
          <a:extLst>
            <a:ext uri="{AF507438-7753-43E0-B8FC-AC1667EBCBE1}"/>
          </a:extLst>
        </p:spPr>
        <p:txBody>
          <a:bodyPr>
            <a:spAutoFit/>
          </a:bodyPr>
          <a:lstStyle/>
          <a:p>
            <a:pPr algn="just">
              <a:defRPr/>
            </a:pPr>
            <a:r>
              <a:rPr lang="es-ES" sz="2400" b="1">
                <a:solidFill>
                  <a:srgbClr val="FFFF00"/>
                </a:solidFill>
                <a:effectLst>
                  <a:outerShdw blurRad="38100" dist="38100" dir="2700000" algn="tl">
                    <a:srgbClr val="000000"/>
                  </a:outerShdw>
                </a:effectLst>
                <a:latin typeface="Times New Roman" pitchFamily="18" charset="0"/>
              </a:rPr>
              <a:t>a) Antes de comenzar a  resolver el ejercicio, analiza  bien los datos que presenta la  tabla. b) Nombra los pioneros que aplican medidas de ahorro energético. c) ¿En cuál vivienda  se evidencia mayor conciencia de ahorro. d) Completa la columna  “Importe” del consumo.</a:t>
            </a:r>
            <a:r>
              <a:rPr lang="es-MX" sz="2400" b="1">
                <a:solidFill>
                  <a:srgbClr val="FFFF00"/>
                </a:solidFill>
                <a:effectLst>
                  <a:outerShdw blurRad="38100" dist="38100" dir="2700000" algn="tl">
                    <a:srgbClr val="000000"/>
                  </a:outerShdw>
                </a:effectLst>
                <a:latin typeface="Times New Roman" pitchFamily="18" charset="0"/>
              </a:rPr>
              <a:t>para desarrollar  </a:t>
            </a:r>
            <a:endParaRPr lang="es-ES" sz="2400">
              <a:solidFill>
                <a:srgbClr val="FFFF00"/>
              </a:solidFill>
              <a:latin typeface="Times New Roman" pitchFamily="18" charset="0"/>
            </a:endParaRPr>
          </a:p>
        </p:txBody>
      </p:sp>
      <p:sp>
        <p:nvSpPr>
          <p:cNvPr id="31749" name="4 Marcador de número de diapositiva"/>
          <p:cNvSpPr>
            <a:spLocks noGrp="1"/>
          </p:cNvSpPr>
          <p:nvPr>
            <p:ph type="sldNum" sz="quarter" idx="12"/>
          </p:nvPr>
        </p:nvSpPr>
        <p:spPr>
          <a:xfrm>
            <a:off x="8610600" y="6096000"/>
            <a:ext cx="533400" cy="476250"/>
          </a:xfrm>
          <a:noFill/>
          <a:ln>
            <a:miter lim="800000"/>
            <a:headEnd/>
            <a:tailEnd/>
          </a:ln>
        </p:spPr>
        <p:txBody>
          <a:bodyPr/>
          <a:lstStyle/>
          <a:p>
            <a:r>
              <a:rPr lang="es-ES" smtClean="0"/>
              <a:t>49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9938"/>
                                        </p:tgtEl>
                                        <p:attrNameLst>
                                          <p:attrName>style.visibility</p:attrName>
                                        </p:attrNameLst>
                                      </p:cBhvr>
                                      <p:to>
                                        <p:strVal val="visible"/>
                                      </p:to>
                                    </p:set>
                                    <p:anim calcmode="lin" valueType="num">
                                      <p:cBhvr>
                                        <p:cTn id="11" dur="500" fill="hold"/>
                                        <p:tgtEl>
                                          <p:spTgt spid="39938"/>
                                        </p:tgtEl>
                                        <p:attrNameLst>
                                          <p:attrName>ppt_w</p:attrName>
                                        </p:attrNameLst>
                                      </p:cBhvr>
                                      <p:tavLst>
                                        <p:tav tm="0">
                                          <p:val>
                                            <p:fltVal val="0"/>
                                          </p:val>
                                        </p:tav>
                                        <p:tav tm="100000">
                                          <p:val>
                                            <p:strVal val="#ppt_w"/>
                                          </p:val>
                                        </p:tav>
                                      </p:tavLst>
                                    </p:anim>
                                    <p:anim calcmode="lin" valueType="num">
                                      <p:cBhvr>
                                        <p:cTn id="12" dur="500" fill="hold"/>
                                        <p:tgtEl>
                                          <p:spTgt spid="3993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 calcmode="lin" valueType="num">
                                      <p:cBhvr additive="base">
                                        <p:cTn id="17" dur="500" fill="hold"/>
                                        <p:tgtEl>
                                          <p:spTgt spid="39940"/>
                                        </p:tgtEl>
                                        <p:attrNameLst>
                                          <p:attrName>ppt_x</p:attrName>
                                        </p:attrNameLst>
                                      </p:cBhvr>
                                      <p:tavLst>
                                        <p:tav tm="0">
                                          <p:val>
                                            <p:strVal val="#ppt_x"/>
                                          </p:val>
                                        </p:tav>
                                        <p:tav tm="100000">
                                          <p:val>
                                            <p:strVal val="#ppt_x"/>
                                          </p:val>
                                        </p:tav>
                                      </p:tavLst>
                                    </p:anim>
                                    <p:anim calcmode="lin" valueType="num">
                                      <p:cBhvr additive="base">
                                        <p:cTn id="1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23850" y="115888"/>
            <a:ext cx="8604250" cy="6664325"/>
          </a:xfrm>
          <a:prstGeom prst="rect">
            <a:avLst/>
          </a:prstGeom>
          <a:solidFill>
            <a:schemeClr val="accent2"/>
          </a:solidFill>
          <a:ln>
            <a:noFill/>
          </a:ln>
          <a:effectLst/>
          <a:extLst>
            <a:ext uri="{91240B29-F687-4F45-9708-019B960494DF}"/>
            <a:ext uri="{AF507438-7753-43E0-B8FC-AC1667EBCBE1}"/>
          </a:extLst>
        </p:spPr>
        <p:txBody>
          <a:bodyPr>
            <a:spAutoFit/>
          </a:bodyPr>
          <a:lstStyle/>
          <a:p>
            <a:pPr eaLnBrk="0" hangingPunct="0">
              <a:defRPr/>
            </a:pPr>
            <a:r>
              <a:rPr lang="es-ES" sz="2400" b="1">
                <a:solidFill>
                  <a:srgbClr val="FFFF00"/>
                </a:solidFill>
                <a:latin typeface="Times New Roman" pitchFamily="18" charset="0"/>
              </a:rPr>
              <a:t>El gráfico muestra la cantidad de personas que suben y bajan en seis paradas consecutivas, en un horario de “merma del pasaje”. En el momento que se inicia el conteo se encuentran cien personas dentro del vehículo.</a:t>
            </a:r>
          </a:p>
          <a:p>
            <a:pPr eaLnBrk="0" hangingPunct="0">
              <a:defRPr/>
            </a:pPr>
            <a:endParaRPr lang="es-MX" sz="2400" b="1">
              <a:solidFill>
                <a:srgbClr val="FFFF00"/>
              </a:solidFill>
              <a:latin typeface="Times New Roman" pitchFamily="18" charset="0"/>
            </a:endParaRPr>
          </a:p>
          <a:p>
            <a:pPr eaLnBrk="0" hangingPunct="0">
              <a:defRPr/>
            </a:pPr>
            <a:r>
              <a:rPr lang="es-MX" sz="2400" b="1">
                <a:solidFill>
                  <a:srgbClr val="FFFF00"/>
                </a:solidFill>
                <a:latin typeface="Times New Roman" pitchFamily="18" charset="0"/>
              </a:rPr>
              <a:t>                                 Suben                               </a:t>
            </a:r>
          </a:p>
          <a:p>
            <a:pPr eaLnBrk="0" hangingPunct="0">
              <a:defRPr/>
            </a:pPr>
            <a:r>
              <a:rPr lang="es-MX" sz="2400" b="1">
                <a:solidFill>
                  <a:srgbClr val="FFFF00"/>
                </a:solidFill>
                <a:effectLst>
                  <a:outerShdw blurRad="38100" dist="38100" dir="2700000" algn="tl">
                    <a:srgbClr val="000000"/>
                  </a:outerShdw>
                </a:effectLst>
                <a:latin typeface="Times New Roman" pitchFamily="18" charset="0"/>
              </a:rPr>
              <a:t>                        </a:t>
            </a:r>
          </a:p>
          <a:p>
            <a:pPr eaLnBrk="0" hangingPunct="0">
              <a:defRPr/>
            </a:pPr>
            <a:r>
              <a:rPr lang="es-MX" sz="2400" b="1">
                <a:solidFill>
                  <a:srgbClr val="FFFF00"/>
                </a:solidFill>
                <a:effectLst>
                  <a:outerShdw blurRad="38100" dist="38100" dir="2700000" algn="tl">
                    <a:srgbClr val="000000"/>
                  </a:outerShdw>
                </a:effectLst>
                <a:latin typeface="Times New Roman" pitchFamily="18" charset="0"/>
              </a:rPr>
              <a:t>                    </a:t>
            </a:r>
            <a:r>
              <a:rPr lang="es-ES" sz="2400" b="1">
                <a:solidFill>
                  <a:srgbClr val="FFFF00"/>
                </a:solidFill>
                <a:effectLst>
                  <a:outerShdw blurRad="38100" dist="38100" dir="2700000" algn="tl">
                    <a:srgbClr val="000000"/>
                  </a:outerShdw>
                </a:effectLst>
                <a:latin typeface="Times New Roman" pitchFamily="18" charset="0"/>
              </a:rPr>
              <a:t>26      24     30     48     8  </a:t>
            </a:r>
            <a:r>
              <a:rPr lang="es-MX" sz="2400" b="1">
                <a:solidFill>
                  <a:srgbClr val="FFFF00"/>
                </a:solidFill>
                <a:effectLst>
                  <a:outerShdw blurRad="38100" dist="38100" dir="2700000" algn="tl">
                    <a:srgbClr val="000000"/>
                  </a:outerShdw>
                </a:effectLst>
                <a:latin typeface="Times New Roman" pitchFamily="18" charset="0"/>
              </a:rPr>
              <a:t> </a:t>
            </a:r>
          </a:p>
          <a:p>
            <a:pPr eaLnBrk="0" hangingPunct="0">
              <a:defRPr/>
            </a:pPr>
            <a:r>
              <a:rPr lang="es-MX" sz="2400" b="1">
                <a:solidFill>
                  <a:srgbClr val="FFFF00"/>
                </a:solidFill>
                <a:effectLst>
                  <a:outerShdw blurRad="38100" dist="38100" dir="2700000" algn="tl">
                    <a:srgbClr val="000000"/>
                  </a:outerShdw>
                </a:effectLst>
                <a:latin typeface="Times New Roman" pitchFamily="18" charset="0"/>
              </a:rPr>
              <a:t>  Inicio </a:t>
            </a:r>
            <a:r>
              <a:rPr lang="es-MX" sz="2400" b="1">
                <a:solidFill>
                  <a:srgbClr val="FFFF00"/>
                </a:solidFill>
                <a:latin typeface="Times New Roman" pitchFamily="18" charset="0"/>
                <a:sym typeface="Webdings" pitchFamily="18" charset="2"/>
              </a:rPr>
              <a:t></a:t>
            </a:r>
            <a:r>
              <a:rPr lang="es-MX" sz="2400" b="1">
                <a:solidFill>
                  <a:srgbClr val="FFFF00"/>
                </a:solidFill>
                <a:effectLst>
                  <a:outerShdw blurRad="38100" dist="38100" dir="2700000" algn="tl">
                    <a:srgbClr val="000000"/>
                  </a:outerShdw>
                </a:effectLst>
                <a:latin typeface="Times New Roman" pitchFamily="18" charset="0"/>
              </a:rPr>
              <a:t>.------.------.------.------.------.</a:t>
            </a:r>
            <a:r>
              <a:rPr lang="es-ES" sz="2400" b="1">
                <a:solidFill>
                  <a:srgbClr val="FFFF00"/>
                </a:solidFill>
                <a:latin typeface="Times New Roman" pitchFamily="18" charset="0"/>
                <a:sym typeface="Webdings" pitchFamily="18" charset="2"/>
              </a:rPr>
              <a:t></a:t>
            </a:r>
            <a:r>
              <a:rPr lang="es-MX" sz="2400" b="1">
                <a:solidFill>
                  <a:srgbClr val="FFFF00"/>
                </a:solidFill>
                <a:effectLst>
                  <a:outerShdw blurRad="38100" dist="38100" dir="2700000" algn="tl">
                    <a:srgbClr val="000000"/>
                  </a:outerShdw>
                </a:effectLst>
                <a:latin typeface="Times New Roman" pitchFamily="18" charset="0"/>
              </a:rPr>
              <a:t>Última Parada  </a:t>
            </a:r>
            <a:r>
              <a:rPr lang="es-MX" sz="2400" b="1">
                <a:solidFill>
                  <a:srgbClr val="FFFF00"/>
                </a:solidFill>
                <a:latin typeface="Times New Roman" pitchFamily="18" charset="0"/>
                <a:sym typeface="Webdings" pitchFamily="18" charset="2"/>
              </a:rPr>
              <a:t></a:t>
            </a:r>
            <a:r>
              <a:rPr lang="es-ES" sz="2400" b="1">
                <a:solidFill>
                  <a:srgbClr val="FFFF00"/>
                </a:solidFill>
                <a:effectLst>
                  <a:outerShdw blurRad="38100" dist="38100" dir="2700000" algn="tl">
                    <a:srgbClr val="000000"/>
                  </a:outerShdw>
                </a:effectLst>
                <a:latin typeface="Times New Roman" pitchFamily="18" charset="0"/>
              </a:rPr>
              <a:t>¿?              </a:t>
            </a:r>
          </a:p>
          <a:p>
            <a:pPr eaLnBrk="0" hangingPunct="0">
              <a:defRPr/>
            </a:pPr>
            <a:r>
              <a:rPr lang="es-ES" sz="2400" b="1">
                <a:solidFill>
                  <a:srgbClr val="FFFF00"/>
                </a:solidFill>
                <a:effectLst>
                  <a:outerShdw blurRad="38100" dist="38100" dir="2700000" algn="tl">
                    <a:srgbClr val="000000"/>
                  </a:outerShdw>
                </a:effectLst>
                <a:latin typeface="Times New Roman" pitchFamily="18" charset="0"/>
              </a:rPr>
              <a:t>                     34     28     24     12     2   </a:t>
            </a:r>
          </a:p>
          <a:p>
            <a:pPr eaLnBrk="0" hangingPunct="0">
              <a:defRPr/>
            </a:pPr>
            <a:r>
              <a:rPr lang="es-ES" sz="2400" b="1">
                <a:solidFill>
                  <a:srgbClr val="FFFF00"/>
                </a:solidFill>
                <a:effectLst>
                  <a:outerShdw blurRad="38100" dist="38100" dir="2700000" algn="tl">
                    <a:srgbClr val="000000"/>
                  </a:outerShdw>
                </a:effectLst>
                <a:latin typeface="Times New Roman" pitchFamily="18" charset="0"/>
              </a:rPr>
              <a:t>                                   Bajan  </a:t>
            </a:r>
          </a:p>
          <a:p>
            <a:pPr eaLnBrk="0" hangingPunct="0">
              <a:defRPr/>
            </a:pPr>
            <a:r>
              <a:rPr lang="es-ES" sz="2400" b="1">
                <a:solidFill>
                  <a:srgbClr val="FFFF00"/>
                </a:solidFill>
                <a:latin typeface="Times New Roman" pitchFamily="18" charset="0"/>
              </a:rPr>
              <a:t>a) Al final del recorrido uno de los conductores dijo al inspector: bajaron del ómnibus 102 pasajeros. ¿El conductor realizó bien el conteo? ¿Encuentra el error si existe y en tal caso di en cuantos pasajeros se alejaron del conductor, de la respuesta correcta (por exceso o por defecto)?  b) Describe el procedimiento que utilizaste para llegar a la respuesta. C) Identifique tres conductas apropiadas a seguir cuando utilizamos un ómnibus. </a:t>
            </a:r>
            <a:endParaRPr lang="es-ES" sz="2400">
              <a:latin typeface="Times New Roman" pitchFamily="18" charset="0"/>
            </a:endParaRPr>
          </a:p>
        </p:txBody>
      </p:sp>
      <p:pic>
        <p:nvPicPr>
          <p:cNvPr id="32771" name="Picture 3" descr="TRUCK5"/>
          <p:cNvPicPr>
            <a:picLocks noChangeAspect="1" noChangeArrowheads="1"/>
          </p:cNvPicPr>
          <p:nvPr/>
        </p:nvPicPr>
        <p:blipFill>
          <a:blip r:embed="rId2"/>
          <a:srcRect/>
          <a:stretch>
            <a:fillRect/>
          </a:stretch>
        </p:blipFill>
        <p:spPr bwMode="auto">
          <a:xfrm flipH="1">
            <a:off x="5795963" y="1574800"/>
            <a:ext cx="2519362" cy="1062038"/>
          </a:xfrm>
          <a:prstGeom prst="rect">
            <a:avLst/>
          </a:prstGeom>
          <a:noFill/>
          <a:ln w="9525">
            <a:noFill/>
            <a:miter lim="800000"/>
            <a:headEnd/>
            <a:tailEnd/>
          </a:ln>
        </p:spPr>
      </p:pic>
      <p:sp>
        <p:nvSpPr>
          <p:cNvPr id="32772" name="3 Marcador de número de diapositiva"/>
          <p:cNvSpPr>
            <a:spLocks noGrp="1"/>
          </p:cNvSpPr>
          <p:nvPr>
            <p:ph type="sldNum" sz="quarter" idx="12"/>
          </p:nvPr>
        </p:nvSpPr>
        <p:spPr>
          <a:xfrm>
            <a:off x="6781800" y="6019800"/>
            <a:ext cx="2133600" cy="476250"/>
          </a:xfrm>
          <a:noFill/>
          <a:ln>
            <a:miter lim="800000"/>
            <a:headEnd/>
            <a:tailEnd/>
          </a:ln>
        </p:spPr>
        <p:txBody>
          <a:bodyPr/>
          <a:lstStyle/>
          <a:p>
            <a:r>
              <a:rPr lang="es-ES" smtClean="0">
                <a:solidFill>
                  <a:schemeClr val="bg1"/>
                </a:solidFill>
              </a:rPr>
              <a:t>50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187450" y="333375"/>
            <a:ext cx="7178675" cy="1187450"/>
          </a:xfrm>
          <a:prstGeom prst="rect">
            <a:avLst/>
          </a:prstGeom>
          <a:noFill/>
          <a:ln w="9525">
            <a:noFill/>
            <a:miter lim="800000"/>
            <a:headEnd/>
            <a:tailEnd/>
          </a:ln>
        </p:spPr>
        <p:txBody>
          <a:bodyPr wrap="none">
            <a:spAutoFit/>
          </a:bodyPr>
          <a:lstStyle/>
          <a:p>
            <a:pPr algn="ctr" eaLnBrk="0" hangingPunct="0"/>
            <a:r>
              <a:rPr lang="es-ES" sz="2400" b="1" i="1">
                <a:latin typeface="Verdana" pitchFamily="34" charset="0"/>
              </a:rPr>
              <a:t>DEL DESARROLLO DE LAS HABILIDADES </a:t>
            </a:r>
          </a:p>
          <a:p>
            <a:pPr algn="ctr" eaLnBrk="0" hangingPunct="0"/>
            <a:r>
              <a:rPr lang="es-ES" sz="2400" b="1" i="1">
                <a:latin typeface="Verdana" pitchFamily="34" charset="0"/>
              </a:rPr>
              <a:t>INTELECTUALES,</a:t>
            </a:r>
          </a:p>
          <a:p>
            <a:pPr algn="ctr" eaLnBrk="0" hangingPunct="0"/>
            <a:r>
              <a:rPr lang="es-ES" sz="2400" b="1" i="1">
                <a:latin typeface="Verdana" pitchFamily="34" charset="0"/>
              </a:rPr>
              <a:t> PRÁCTICAS Y DE TRABAJO DOCENTE.</a:t>
            </a:r>
            <a:endParaRPr lang="es-ES_tradnl" sz="2400"/>
          </a:p>
        </p:txBody>
      </p:sp>
      <p:sp>
        <p:nvSpPr>
          <p:cNvPr id="45059" name="Text Box 3"/>
          <p:cNvSpPr txBox="1">
            <a:spLocks noChangeArrowheads="1"/>
          </p:cNvSpPr>
          <p:nvPr/>
        </p:nvSpPr>
        <p:spPr bwMode="auto">
          <a:xfrm>
            <a:off x="441325" y="2046288"/>
            <a:ext cx="8091488" cy="946150"/>
          </a:xfrm>
          <a:prstGeom prst="rect">
            <a:avLst/>
          </a:prstGeom>
          <a:noFill/>
          <a:ln w="9525">
            <a:noFill/>
            <a:miter lim="800000"/>
            <a:headEnd/>
            <a:tailEnd/>
          </a:ln>
        </p:spPr>
        <p:txBody>
          <a:bodyPr>
            <a:spAutoFit/>
          </a:bodyPr>
          <a:lstStyle/>
          <a:p>
            <a:pPr eaLnBrk="0" hangingPunct="0"/>
            <a:r>
              <a:rPr lang="es-ES_tradnl" sz="2800"/>
              <a:t>Existen un conjunto de habilidades denominadas generales, entre las que se encuentran:</a:t>
            </a:r>
          </a:p>
        </p:txBody>
      </p:sp>
      <p:sp>
        <p:nvSpPr>
          <p:cNvPr id="45060" name="Text Box 4"/>
          <p:cNvSpPr txBox="1">
            <a:spLocks noChangeArrowheads="1"/>
          </p:cNvSpPr>
          <p:nvPr/>
        </p:nvSpPr>
        <p:spPr bwMode="auto">
          <a:xfrm>
            <a:off x="517525" y="3276600"/>
            <a:ext cx="5494338" cy="3081338"/>
          </a:xfrm>
          <a:prstGeom prst="rect">
            <a:avLst/>
          </a:prstGeom>
          <a:noFill/>
          <a:ln w="9525">
            <a:noFill/>
            <a:miter lim="800000"/>
            <a:headEnd/>
            <a:tailEnd/>
          </a:ln>
        </p:spPr>
        <p:txBody>
          <a:bodyPr>
            <a:spAutoFit/>
          </a:bodyPr>
          <a:lstStyle/>
          <a:p>
            <a:pPr eaLnBrk="0" hangingPunct="0"/>
            <a:r>
              <a:rPr lang="es-ES" sz="2800" b="1">
                <a:latin typeface="Verdana" pitchFamily="34" charset="0"/>
              </a:rPr>
              <a:t>- la observación;</a:t>
            </a:r>
          </a:p>
          <a:p>
            <a:pPr eaLnBrk="0" hangingPunct="0"/>
            <a:r>
              <a:rPr lang="es-ES" sz="2800" b="1">
                <a:latin typeface="Verdana" pitchFamily="34" charset="0"/>
              </a:rPr>
              <a:t>- la descripción;</a:t>
            </a:r>
          </a:p>
          <a:p>
            <a:pPr eaLnBrk="0" hangingPunct="0"/>
            <a:r>
              <a:rPr lang="es-ES" sz="2800" b="1">
                <a:latin typeface="Verdana" pitchFamily="34" charset="0"/>
              </a:rPr>
              <a:t>- la comparación;</a:t>
            </a:r>
          </a:p>
          <a:p>
            <a:pPr eaLnBrk="0" hangingPunct="0"/>
            <a:r>
              <a:rPr lang="es-ES" sz="2800" b="1">
                <a:latin typeface="Verdana" pitchFamily="34" charset="0"/>
              </a:rPr>
              <a:t>- la clasificación;</a:t>
            </a:r>
          </a:p>
          <a:p>
            <a:pPr eaLnBrk="0" hangingPunct="0"/>
            <a:r>
              <a:rPr lang="es-ES" sz="2800" b="1">
                <a:latin typeface="Verdana" pitchFamily="34" charset="0"/>
              </a:rPr>
              <a:t>- la definición;</a:t>
            </a:r>
          </a:p>
          <a:p>
            <a:pPr eaLnBrk="0" hangingPunct="0"/>
            <a:r>
              <a:rPr lang="es-ES" sz="2800" b="1">
                <a:latin typeface="Verdana" pitchFamily="34" charset="0"/>
              </a:rPr>
              <a:t>- la argumentación.</a:t>
            </a:r>
          </a:p>
          <a:p>
            <a:pPr eaLnBrk="0" hangingPunct="0"/>
            <a:endParaRPr lang="es-ES_tradnl" sz="2800" b="1"/>
          </a:p>
        </p:txBody>
      </p:sp>
      <p:sp>
        <p:nvSpPr>
          <p:cNvPr id="33797" name="5 Marcador de número de diapositiva"/>
          <p:cNvSpPr>
            <a:spLocks noGrp="1"/>
          </p:cNvSpPr>
          <p:nvPr>
            <p:ph type="sldNum" sz="quarter" idx="12"/>
          </p:nvPr>
        </p:nvSpPr>
        <p:spPr>
          <a:noFill/>
          <a:ln>
            <a:miter lim="800000"/>
            <a:headEnd/>
            <a:tailEnd/>
          </a:ln>
        </p:spPr>
        <p:txBody>
          <a:bodyPr/>
          <a:lstStyle/>
          <a:p>
            <a:r>
              <a:rPr lang="es-ES" smtClean="0"/>
              <a:t>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500" fill="hold"/>
                                        <p:tgtEl>
                                          <p:spTgt spid="45059"/>
                                        </p:tgtEl>
                                        <p:attrNameLst>
                                          <p:attrName>ppt_x</p:attrName>
                                        </p:attrNameLst>
                                      </p:cBhvr>
                                      <p:tavLst>
                                        <p:tav tm="0">
                                          <p:val>
                                            <p:strVal val="#ppt_x"/>
                                          </p:val>
                                        </p:tav>
                                        <p:tav tm="100000">
                                          <p:val>
                                            <p:strVal val="#ppt_x"/>
                                          </p:val>
                                        </p:tav>
                                      </p:tavLst>
                                    </p:anim>
                                    <p:anim calcmode="lin" valueType="num">
                                      <p:cBhvr additive="base">
                                        <p:cTn id="14"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additive="base">
                                        <p:cTn id="19" dur="500" fill="hold"/>
                                        <p:tgtEl>
                                          <p:spTgt spid="45060"/>
                                        </p:tgtEl>
                                        <p:attrNameLst>
                                          <p:attrName>ppt_x</p:attrName>
                                        </p:attrNameLst>
                                      </p:cBhvr>
                                      <p:tavLst>
                                        <p:tav tm="0">
                                          <p:val>
                                            <p:strVal val="#ppt_x"/>
                                          </p:val>
                                        </p:tav>
                                        <p:tav tm="100000">
                                          <p:val>
                                            <p:strVal val="#ppt_x"/>
                                          </p:val>
                                        </p:tav>
                                      </p:tavLst>
                                    </p:anim>
                                    <p:anim calcmode="lin" valueType="num">
                                      <p:cBhvr additive="base">
                                        <p:cTn id="20"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autoUpdateAnimBg="0"/>
      <p:bldP spid="4506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285750"/>
            <a:ext cx="8686800" cy="2838450"/>
          </a:xfrm>
          <a:prstGeom prst="rect">
            <a:avLst/>
          </a:prstGeom>
          <a:noFill/>
          <a:ln w="9525">
            <a:noFill/>
            <a:miter lim="800000"/>
            <a:headEnd/>
            <a:tailEnd/>
          </a:ln>
        </p:spPr>
        <p:txBody>
          <a:bodyPr>
            <a:spAutoFit/>
          </a:bodyPr>
          <a:lstStyle/>
          <a:p>
            <a:pPr algn="just" eaLnBrk="0" hangingPunct="0"/>
            <a:r>
              <a:rPr lang="es-ES_tradnl" sz="3600" b="1">
                <a:latin typeface="Times New Roman" pitchFamily="18" charset="0"/>
              </a:rPr>
              <a:t>“... Los complejos problemas de la sociedad sólo pueden ser resueltos a través de los enfoques interdisciplinarios”.</a:t>
            </a:r>
          </a:p>
          <a:p>
            <a:pPr algn="just" eaLnBrk="0" hangingPunct="0"/>
            <a:endParaRPr lang="es-ES_tradnl" sz="3600" b="1">
              <a:latin typeface="Times New Roman" pitchFamily="18" charset="0"/>
            </a:endParaRPr>
          </a:p>
          <a:p>
            <a:pPr algn="just" eaLnBrk="0" hangingPunct="0"/>
            <a:r>
              <a:rPr lang="es-ES_tradnl" sz="3600" b="1">
                <a:latin typeface="Times New Roman" pitchFamily="18" charset="0"/>
              </a:rPr>
              <a:t>			P. S. Piaget.</a:t>
            </a:r>
            <a:endParaRPr lang="es-ES" sz="3600" b="1">
              <a:latin typeface="Times New Roman" pitchFamily="18" charset="0"/>
            </a:endParaRPr>
          </a:p>
        </p:txBody>
      </p:sp>
      <p:pic>
        <p:nvPicPr>
          <p:cNvPr id="34819" name="Picture 3" descr="scan"/>
          <p:cNvPicPr>
            <a:picLocks noChangeAspect="1" noChangeArrowheads="1"/>
          </p:cNvPicPr>
          <p:nvPr/>
        </p:nvPicPr>
        <p:blipFill>
          <a:blip r:embed="rId2"/>
          <a:srcRect/>
          <a:stretch>
            <a:fillRect/>
          </a:stretch>
        </p:blipFill>
        <p:spPr bwMode="auto">
          <a:xfrm>
            <a:off x="3124200" y="3429000"/>
            <a:ext cx="2322513" cy="2776538"/>
          </a:xfrm>
          <a:prstGeom prst="rect">
            <a:avLst/>
          </a:prstGeom>
          <a:noFill/>
          <a:ln w="9525">
            <a:noFill/>
            <a:miter lim="800000"/>
            <a:headEnd/>
            <a:tailEnd/>
          </a:ln>
        </p:spPr>
      </p:pic>
      <p:sp>
        <p:nvSpPr>
          <p:cNvPr id="34820" name="3 Marcador de número de diapositiva"/>
          <p:cNvSpPr>
            <a:spLocks noGrp="1"/>
          </p:cNvSpPr>
          <p:nvPr>
            <p:ph type="sldNum" sz="quarter" idx="12"/>
          </p:nvPr>
        </p:nvSpPr>
        <p:spPr>
          <a:noFill/>
          <a:ln>
            <a:miter lim="800000"/>
            <a:headEnd/>
            <a:tailEnd/>
          </a:ln>
        </p:spPr>
        <p:txBody>
          <a:bodyPr/>
          <a:lstStyle/>
          <a:p>
            <a:r>
              <a:rPr lang="es-ES" smtClean="0"/>
              <a:t>52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822325" y="0"/>
            <a:ext cx="7926388" cy="946150"/>
          </a:xfrm>
          <a:prstGeom prst="rect">
            <a:avLst/>
          </a:prstGeom>
          <a:noFill/>
          <a:ln w="9525">
            <a:noFill/>
            <a:miter lim="800000"/>
            <a:headEnd/>
            <a:tailEnd/>
          </a:ln>
        </p:spPr>
        <p:txBody>
          <a:bodyPr>
            <a:spAutoFit/>
          </a:bodyPr>
          <a:lstStyle/>
          <a:p>
            <a:pPr algn="ctr" eaLnBrk="0" hangingPunct="0"/>
            <a:r>
              <a:rPr lang="es-ES_tradnl" sz="2800" b="1"/>
              <a:t>Materialización de las Relaciones interdisciplinarias.</a:t>
            </a:r>
          </a:p>
        </p:txBody>
      </p:sp>
      <p:sp>
        <p:nvSpPr>
          <p:cNvPr id="47107" name="Text Box 3"/>
          <p:cNvSpPr txBox="1">
            <a:spLocks noChangeArrowheads="1"/>
          </p:cNvSpPr>
          <p:nvPr/>
        </p:nvSpPr>
        <p:spPr bwMode="auto">
          <a:xfrm>
            <a:off x="179388" y="981075"/>
            <a:ext cx="8145462" cy="519113"/>
          </a:xfrm>
          <a:prstGeom prst="rect">
            <a:avLst/>
          </a:prstGeom>
          <a:noFill/>
          <a:ln w="9525">
            <a:noFill/>
            <a:miter lim="800000"/>
            <a:headEnd/>
            <a:tailEnd/>
          </a:ln>
        </p:spPr>
        <p:txBody>
          <a:bodyPr wrap="none">
            <a:spAutoFit/>
          </a:bodyPr>
          <a:lstStyle/>
          <a:p>
            <a:pPr eaLnBrk="0" hangingPunct="0"/>
            <a:r>
              <a:rPr lang="es-ES_tradnl" sz="2800"/>
              <a:t>1.- Trabajo de los órganos de dirección y técnicos.</a:t>
            </a:r>
          </a:p>
        </p:txBody>
      </p:sp>
      <p:sp>
        <p:nvSpPr>
          <p:cNvPr id="47108" name="Text Box 4"/>
          <p:cNvSpPr txBox="1">
            <a:spLocks noChangeArrowheads="1"/>
          </p:cNvSpPr>
          <p:nvPr/>
        </p:nvSpPr>
        <p:spPr bwMode="auto">
          <a:xfrm>
            <a:off x="179388" y="1773238"/>
            <a:ext cx="8856662" cy="519112"/>
          </a:xfrm>
          <a:prstGeom prst="rect">
            <a:avLst/>
          </a:prstGeom>
          <a:noFill/>
          <a:ln w="9525">
            <a:noFill/>
            <a:miter lim="800000"/>
            <a:headEnd/>
            <a:tailEnd/>
          </a:ln>
        </p:spPr>
        <p:txBody>
          <a:bodyPr wrap="none">
            <a:spAutoFit/>
          </a:bodyPr>
          <a:lstStyle/>
          <a:p>
            <a:pPr eaLnBrk="0" hangingPunct="0"/>
            <a:r>
              <a:rPr lang="es-ES_tradnl" sz="2800"/>
              <a:t>2.- Participación activa de la familia y de la comunidad.</a:t>
            </a:r>
          </a:p>
        </p:txBody>
      </p:sp>
      <p:sp>
        <p:nvSpPr>
          <p:cNvPr id="47109" name="Text Box 5"/>
          <p:cNvSpPr txBox="1">
            <a:spLocks noChangeArrowheads="1"/>
          </p:cNvSpPr>
          <p:nvPr/>
        </p:nvSpPr>
        <p:spPr bwMode="auto">
          <a:xfrm>
            <a:off x="204788" y="2420938"/>
            <a:ext cx="8975725" cy="946150"/>
          </a:xfrm>
          <a:prstGeom prst="rect">
            <a:avLst/>
          </a:prstGeom>
          <a:noFill/>
          <a:ln w="9525">
            <a:noFill/>
            <a:miter lim="800000"/>
            <a:headEnd/>
            <a:tailEnd/>
          </a:ln>
        </p:spPr>
        <p:txBody>
          <a:bodyPr wrap="none">
            <a:spAutoFit/>
          </a:bodyPr>
          <a:lstStyle/>
          <a:p>
            <a:pPr eaLnBrk="0" hangingPunct="0"/>
            <a:r>
              <a:rPr lang="es-ES_tradnl" sz="2800"/>
              <a:t>3.- Participación activa de los estudiantes en el proceso</a:t>
            </a:r>
          </a:p>
          <a:p>
            <a:pPr eaLnBrk="0" hangingPunct="0"/>
            <a:r>
              <a:rPr lang="es-ES_tradnl" sz="2800"/>
              <a:t>docente-educativo.</a:t>
            </a:r>
          </a:p>
        </p:txBody>
      </p:sp>
      <p:sp>
        <p:nvSpPr>
          <p:cNvPr id="47110" name="Text Box 6"/>
          <p:cNvSpPr txBox="1">
            <a:spLocks noChangeArrowheads="1"/>
          </p:cNvSpPr>
          <p:nvPr/>
        </p:nvSpPr>
        <p:spPr bwMode="auto">
          <a:xfrm>
            <a:off x="250825" y="3346450"/>
            <a:ext cx="8702675" cy="946150"/>
          </a:xfrm>
          <a:prstGeom prst="rect">
            <a:avLst/>
          </a:prstGeom>
          <a:noFill/>
          <a:ln w="9525">
            <a:noFill/>
            <a:miter lim="800000"/>
            <a:headEnd/>
            <a:tailEnd/>
          </a:ln>
        </p:spPr>
        <p:txBody>
          <a:bodyPr>
            <a:spAutoFit/>
          </a:bodyPr>
          <a:lstStyle/>
          <a:p>
            <a:pPr eaLnBrk="0" hangingPunct="0"/>
            <a:r>
              <a:rPr lang="es-ES_tradnl" sz="2800"/>
              <a:t>4.- Vinculación de los contenidos de enseñanza con la vida.</a:t>
            </a:r>
          </a:p>
        </p:txBody>
      </p:sp>
      <p:sp>
        <p:nvSpPr>
          <p:cNvPr id="47111" name="Text Box 7"/>
          <p:cNvSpPr txBox="1">
            <a:spLocks noChangeArrowheads="1"/>
          </p:cNvSpPr>
          <p:nvPr/>
        </p:nvSpPr>
        <p:spPr bwMode="auto">
          <a:xfrm>
            <a:off x="219075" y="4422775"/>
            <a:ext cx="5432425" cy="519113"/>
          </a:xfrm>
          <a:prstGeom prst="rect">
            <a:avLst/>
          </a:prstGeom>
          <a:noFill/>
          <a:ln w="9525">
            <a:noFill/>
            <a:miter lim="800000"/>
            <a:headEnd/>
            <a:tailEnd/>
          </a:ln>
        </p:spPr>
        <p:txBody>
          <a:bodyPr wrap="none">
            <a:spAutoFit/>
          </a:bodyPr>
          <a:lstStyle/>
          <a:p>
            <a:pPr eaLnBrk="0" hangingPunct="0"/>
            <a:r>
              <a:rPr lang="es-ES_tradnl" sz="2800"/>
              <a:t>5.- Integración de los contenidos.</a:t>
            </a:r>
          </a:p>
        </p:txBody>
      </p:sp>
      <p:sp>
        <p:nvSpPr>
          <p:cNvPr id="47112" name="Text Box 8"/>
          <p:cNvSpPr txBox="1">
            <a:spLocks noChangeArrowheads="1"/>
          </p:cNvSpPr>
          <p:nvPr/>
        </p:nvSpPr>
        <p:spPr bwMode="auto">
          <a:xfrm>
            <a:off x="225425" y="5075238"/>
            <a:ext cx="8918575" cy="946150"/>
          </a:xfrm>
          <a:prstGeom prst="rect">
            <a:avLst/>
          </a:prstGeom>
          <a:noFill/>
          <a:ln w="9525">
            <a:noFill/>
            <a:miter lim="800000"/>
            <a:headEnd/>
            <a:tailEnd/>
          </a:ln>
        </p:spPr>
        <p:txBody>
          <a:bodyPr>
            <a:spAutoFit/>
          </a:bodyPr>
          <a:lstStyle/>
          <a:p>
            <a:pPr eaLnBrk="0" hangingPunct="0"/>
            <a:r>
              <a:rPr lang="es-ES_tradnl" sz="2800"/>
              <a:t>6.- Superación de los docentes tanto desde el punto de vista pedagógico como investigativo.</a:t>
            </a:r>
          </a:p>
        </p:txBody>
      </p:sp>
      <p:sp>
        <p:nvSpPr>
          <p:cNvPr id="47113" name="Text Box 9"/>
          <p:cNvSpPr txBox="1">
            <a:spLocks noChangeArrowheads="1"/>
          </p:cNvSpPr>
          <p:nvPr/>
        </p:nvSpPr>
        <p:spPr bwMode="auto">
          <a:xfrm>
            <a:off x="250825" y="6223000"/>
            <a:ext cx="8662988" cy="519113"/>
          </a:xfrm>
          <a:prstGeom prst="rect">
            <a:avLst/>
          </a:prstGeom>
          <a:noFill/>
          <a:ln w="9525">
            <a:noFill/>
            <a:miter lim="800000"/>
            <a:headEnd/>
            <a:tailEnd/>
          </a:ln>
        </p:spPr>
        <p:txBody>
          <a:bodyPr wrap="none">
            <a:spAutoFit/>
          </a:bodyPr>
          <a:lstStyle/>
          <a:p>
            <a:pPr eaLnBrk="0" hangingPunct="0"/>
            <a:r>
              <a:rPr lang="es-ES_tradnl" sz="2800"/>
              <a:t>7.-Incremento del trabajo metodológico de la escuela.</a:t>
            </a:r>
          </a:p>
        </p:txBody>
      </p:sp>
      <p:sp>
        <p:nvSpPr>
          <p:cNvPr id="35850" name="9 Marcador de número de diapositiva"/>
          <p:cNvSpPr>
            <a:spLocks noGrp="1"/>
          </p:cNvSpPr>
          <p:nvPr>
            <p:ph type="sldNum" sz="quarter" idx="12"/>
          </p:nvPr>
        </p:nvSpPr>
        <p:spPr>
          <a:xfrm>
            <a:off x="7010400" y="5791200"/>
            <a:ext cx="2133600" cy="476250"/>
          </a:xfrm>
          <a:noFill/>
          <a:ln>
            <a:miter lim="800000"/>
            <a:headEnd/>
            <a:tailEnd/>
          </a:ln>
        </p:spPr>
        <p:txBody>
          <a:bodyPr/>
          <a:lstStyle/>
          <a:p>
            <a:r>
              <a:rPr lang="es-ES" smtClean="0"/>
              <a:t>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0-#ppt_w/2"/>
                                          </p:val>
                                        </p:tav>
                                        <p:tav tm="100000">
                                          <p:val>
                                            <p:strVal val="#ppt_x"/>
                                          </p:val>
                                        </p:tav>
                                      </p:tavLst>
                                    </p:anim>
                                    <p:anim calcmode="lin" valueType="num">
                                      <p:cBhvr additive="base">
                                        <p:cTn id="14"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0-#ppt_w/2"/>
                                          </p:val>
                                        </p:tav>
                                        <p:tav tm="100000">
                                          <p:val>
                                            <p:strVal val="#ppt_x"/>
                                          </p:val>
                                        </p:tav>
                                      </p:tavLst>
                                    </p:anim>
                                    <p:anim calcmode="lin" valueType="num">
                                      <p:cBhvr additive="base">
                                        <p:cTn id="20"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10"/>
                                        </p:tgtEl>
                                        <p:attrNameLst>
                                          <p:attrName>style.visibility</p:attrName>
                                        </p:attrNameLst>
                                      </p:cBhvr>
                                      <p:to>
                                        <p:strVal val="visible"/>
                                      </p:to>
                                    </p:set>
                                    <p:anim calcmode="lin" valueType="num">
                                      <p:cBhvr additive="base">
                                        <p:cTn id="25" dur="500" fill="hold"/>
                                        <p:tgtEl>
                                          <p:spTgt spid="47110"/>
                                        </p:tgtEl>
                                        <p:attrNameLst>
                                          <p:attrName>ppt_x</p:attrName>
                                        </p:attrNameLst>
                                      </p:cBhvr>
                                      <p:tavLst>
                                        <p:tav tm="0">
                                          <p:val>
                                            <p:strVal val="0-#ppt_w/2"/>
                                          </p:val>
                                        </p:tav>
                                        <p:tav tm="100000">
                                          <p:val>
                                            <p:strVal val="#ppt_x"/>
                                          </p:val>
                                        </p:tav>
                                      </p:tavLst>
                                    </p:anim>
                                    <p:anim calcmode="lin" valueType="num">
                                      <p:cBhvr additive="base">
                                        <p:cTn id="26"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11"/>
                                        </p:tgtEl>
                                        <p:attrNameLst>
                                          <p:attrName>style.visibility</p:attrName>
                                        </p:attrNameLst>
                                      </p:cBhvr>
                                      <p:to>
                                        <p:strVal val="visible"/>
                                      </p:to>
                                    </p:set>
                                    <p:anim calcmode="lin" valueType="num">
                                      <p:cBhvr additive="base">
                                        <p:cTn id="31" dur="500" fill="hold"/>
                                        <p:tgtEl>
                                          <p:spTgt spid="47111"/>
                                        </p:tgtEl>
                                        <p:attrNameLst>
                                          <p:attrName>ppt_x</p:attrName>
                                        </p:attrNameLst>
                                      </p:cBhvr>
                                      <p:tavLst>
                                        <p:tav tm="0">
                                          <p:val>
                                            <p:strVal val="0-#ppt_w/2"/>
                                          </p:val>
                                        </p:tav>
                                        <p:tav tm="100000">
                                          <p:val>
                                            <p:strVal val="#ppt_x"/>
                                          </p:val>
                                        </p:tav>
                                      </p:tavLst>
                                    </p:anim>
                                    <p:anim calcmode="lin" valueType="num">
                                      <p:cBhvr additive="base">
                                        <p:cTn id="32"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12"/>
                                        </p:tgtEl>
                                        <p:attrNameLst>
                                          <p:attrName>style.visibility</p:attrName>
                                        </p:attrNameLst>
                                      </p:cBhvr>
                                      <p:to>
                                        <p:strVal val="visible"/>
                                      </p:to>
                                    </p:set>
                                    <p:anim calcmode="lin" valueType="num">
                                      <p:cBhvr additive="base">
                                        <p:cTn id="37" dur="500" fill="hold"/>
                                        <p:tgtEl>
                                          <p:spTgt spid="47112"/>
                                        </p:tgtEl>
                                        <p:attrNameLst>
                                          <p:attrName>ppt_x</p:attrName>
                                        </p:attrNameLst>
                                      </p:cBhvr>
                                      <p:tavLst>
                                        <p:tav tm="0">
                                          <p:val>
                                            <p:strVal val="0-#ppt_w/2"/>
                                          </p:val>
                                        </p:tav>
                                        <p:tav tm="100000">
                                          <p:val>
                                            <p:strVal val="#ppt_x"/>
                                          </p:val>
                                        </p:tav>
                                      </p:tavLst>
                                    </p:anim>
                                    <p:anim calcmode="lin" valueType="num">
                                      <p:cBhvr additive="base">
                                        <p:cTn id="38"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113"/>
                                        </p:tgtEl>
                                        <p:attrNameLst>
                                          <p:attrName>style.visibility</p:attrName>
                                        </p:attrNameLst>
                                      </p:cBhvr>
                                      <p:to>
                                        <p:strVal val="visible"/>
                                      </p:to>
                                    </p:set>
                                    <p:anim calcmode="lin" valueType="num">
                                      <p:cBhvr additive="base">
                                        <p:cTn id="43" dur="500" fill="hold"/>
                                        <p:tgtEl>
                                          <p:spTgt spid="47113"/>
                                        </p:tgtEl>
                                        <p:attrNameLst>
                                          <p:attrName>ppt_x</p:attrName>
                                        </p:attrNameLst>
                                      </p:cBhvr>
                                      <p:tavLst>
                                        <p:tav tm="0">
                                          <p:val>
                                            <p:strVal val="0-#ppt_w/2"/>
                                          </p:val>
                                        </p:tav>
                                        <p:tav tm="100000">
                                          <p:val>
                                            <p:strVal val="#ppt_x"/>
                                          </p:val>
                                        </p:tav>
                                      </p:tavLst>
                                    </p:anim>
                                    <p:anim calcmode="lin" valueType="num">
                                      <p:cBhvr additive="base">
                                        <p:cTn id="44"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autoUpdateAnimBg="0"/>
      <p:bldP spid="47109" grpId="0" autoUpdateAnimBg="0"/>
      <p:bldP spid="47110" grpId="0" autoUpdateAnimBg="0"/>
      <p:bldP spid="47111" grpId="0" autoUpdateAnimBg="0"/>
      <p:bldP spid="47112" grpId="0" autoUpdateAnimBg="0"/>
      <p:bldP spid="4711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95288" y="908050"/>
            <a:ext cx="8458200" cy="4235450"/>
          </a:xfrm>
          <a:prstGeom prst="rect">
            <a:avLst/>
          </a:prstGeom>
          <a:noFill/>
          <a:ln w="9525">
            <a:noFill/>
            <a:miter lim="800000"/>
            <a:headEnd/>
            <a:tailEnd/>
          </a:ln>
        </p:spPr>
        <p:txBody>
          <a:bodyPr>
            <a:spAutoFit/>
          </a:bodyPr>
          <a:lstStyle/>
          <a:p>
            <a:pPr algn="just" eaLnBrk="0" hangingPunct="0">
              <a:spcBef>
                <a:spcPct val="50000"/>
              </a:spcBef>
            </a:pPr>
            <a:r>
              <a:rPr lang="es-ES_tradnl" sz="3200" b="1">
                <a:latin typeface="Times New Roman" pitchFamily="18" charset="0"/>
              </a:rPr>
              <a:t>“La interdisciplina de hoy es la disciplina del mañana. Por tanto, la manera eficaz  de abordar el problema es analizar lo que es la interdisciplinariedad y la medida en que ésta favorece realmente una enseñanza y una investigación adaptadas a la educación del conocimiento y de la sociedad”.</a:t>
            </a:r>
          </a:p>
          <a:p>
            <a:pPr algn="r" eaLnBrk="0" hangingPunct="0">
              <a:spcBef>
                <a:spcPct val="50000"/>
              </a:spcBef>
            </a:pPr>
            <a:r>
              <a:rPr lang="es-ES_tradnl" sz="3200" b="1">
                <a:latin typeface="Times New Roman" pitchFamily="18" charset="0"/>
              </a:rPr>
              <a:t>             J. R. Gass. 1970.</a:t>
            </a:r>
            <a:endParaRPr lang="es-ES_tradnl" sz="2400">
              <a:latin typeface="Times New Roman" pitchFamily="18" charset="0"/>
            </a:endParaRPr>
          </a:p>
        </p:txBody>
      </p:sp>
      <p:sp>
        <p:nvSpPr>
          <p:cNvPr id="36867" name="3 Marcador de número de diapositiva"/>
          <p:cNvSpPr>
            <a:spLocks noGrp="1"/>
          </p:cNvSpPr>
          <p:nvPr>
            <p:ph type="sldNum" sz="quarter" idx="12"/>
          </p:nvPr>
        </p:nvSpPr>
        <p:spPr>
          <a:noFill/>
          <a:ln>
            <a:miter lim="800000"/>
            <a:headEnd/>
            <a:tailEnd/>
          </a:ln>
        </p:spPr>
        <p:txBody>
          <a:bodyPr/>
          <a:lstStyle/>
          <a:p>
            <a:r>
              <a:rPr lang="es-ES" smtClean="0"/>
              <a:t>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188913"/>
            <a:ext cx="8839200" cy="579437"/>
          </a:xfrm>
          <a:prstGeom prst="rect">
            <a:avLst/>
          </a:prstGeom>
          <a:noFill/>
          <a:ln w="9525">
            <a:noFill/>
            <a:miter lim="800000"/>
            <a:headEnd/>
            <a:tailEnd/>
          </a:ln>
        </p:spPr>
        <p:txBody>
          <a:bodyPr>
            <a:spAutoFit/>
          </a:bodyPr>
          <a:lstStyle/>
          <a:p>
            <a:pPr algn="ctr" eaLnBrk="0" hangingPunct="0">
              <a:spcBef>
                <a:spcPct val="50000"/>
              </a:spcBef>
            </a:pPr>
            <a:r>
              <a:rPr lang="es-ES_tradnl" sz="3200" b="1">
                <a:latin typeface="Times New Roman" pitchFamily="18" charset="0"/>
              </a:rPr>
              <a:t>ENFOQUE INTERDISCIPLINARIO.</a:t>
            </a:r>
            <a:endParaRPr lang="es-ES_tradnl" sz="2800" b="1">
              <a:latin typeface="Times New Roman" pitchFamily="18" charset="0"/>
            </a:endParaRPr>
          </a:p>
        </p:txBody>
      </p:sp>
      <p:sp>
        <p:nvSpPr>
          <p:cNvPr id="37891" name="AutoShape 3"/>
          <p:cNvSpPr>
            <a:spLocks noChangeArrowheads="1"/>
          </p:cNvSpPr>
          <p:nvPr/>
        </p:nvSpPr>
        <p:spPr bwMode="auto">
          <a:xfrm>
            <a:off x="304800" y="1371600"/>
            <a:ext cx="5334000" cy="5257800"/>
          </a:xfrm>
          <a:prstGeom prst="triangle">
            <a:avLst>
              <a:gd name="adj" fmla="val 50000"/>
            </a:avLst>
          </a:prstGeom>
          <a:solidFill>
            <a:schemeClr val="accent2"/>
          </a:solidFill>
          <a:ln w="9525">
            <a:solidFill>
              <a:schemeClr val="tx1"/>
            </a:solidFill>
            <a:miter lim="800000"/>
            <a:headEnd/>
            <a:tailEnd/>
          </a:ln>
        </p:spPr>
        <p:txBody>
          <a:bodyPr wrap="none" anchor="ctr"/>
          <a:lstStyle/>
          <a:p>
            <a:pPr algn="ctr" eaLnBrk="0" hangingPunct="0"/>
            <a:endParaRPr lang="es-ES_tradnl" sz="2400">
              <a:solidFill>
                <a:schemeClr val="folHlink"/>
              </a:solidFill>
              <a:latin typeface="Times New Roman" pitchFamily="18" charset="0"/>
            </a:endParaRPr>
          </a:p>
        </p:txBody>
      </p:sp>
      <p:sp>
        <p:nvSpPr>
          <p:cNvPr id="37892" name="AutoShape 4"/>
          <p:cNvSpPr>
            <a:spLocks noChangeArrowheads="1"/>
          </p:cNvSpPr>
          <p:nvPr/>
        </p:nvSpPr>
        <p:spPr bwMode="auto">
          <a:xfrm rot="-10785059">
            <a:off x="3200400" y="1524000"/>
            <a:ext cx="5561013" cy="5105400"/>
          </a:xfrm>
          <a:prstGeom prst="triangle">
            <a:avLst>
              <a:gd name="adj" fmla="val 50000"/>
            </a:avLst>
          </a:prstGeom>
          <a:solidFill>
            <a:schemeClr val="accent2"/>
          </a:solidFill>
          <a:ln w="9525">
            <a:solidFill>
              <a:schemeClr val="tx1"/>
            </a:solidFill>
            <a:miter lim="800000"/>
            <a:headEnd/>
            <a:tailEnd/>
          </a:ln>
        </p:spPr>
        <p:txBody>
          <a:bodyPr wrap="none" anchor="ctr"/>
          <a:lstStyle/>
          <a:p>
            <a:endParaRPr lang="es-ES"/>
          </a:p>
        </p:txBody>
      </p:sp>
      <p:sp>
        <p:nvSpPr>
          <p:cNvPr id="37893" name="Text Box 5"/>
          <p:cNvSpPr txBox="1">
            <a:spLocks noChangeArrowheads="1"/>
          </p:cNvSpPr>
          <p:nvPr/>
        </p:nvSpPr>
        <p:spPr bwMode="auto">
          <a:xfrm>
            <a:off x="609600" y="5410200"/>
            <a:ext cx="4876800" cy="822325"/>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chemeClr val="bg1"/>
                </a:solidFill>
                <a:latin typeface="Times New Roman" pitchFamily="18" charset="0"/>
              </a:rPr>
              <a:t>METODOLOGÍAS INTERDISCIPLINARIAS</a:t>
            </a:r>
            <a:endParaRPr lang="es-ES_tradnl" sz="2400">
              <a:solidFill>
                <a:schemeClr val="bg1"/>
              </a:solidFill>
              <a:latin typeface="Times New Roman" pitchFamily="18" charset="0"/>
            </a:endParaRPr>
          </a:p>
        </p:txBody>
      </p:sp>
      <p:sp>
        <p:nvSpPr>
          <p:cNvPr id="37894" name="Line 6"/>
          <p:cNvSpPr>
            <a:spLocks noChangeShapeType="1"/>
          </p:cNvSpPr>
          <p:nvPr/>
        </p:nvSpPr>
        <p:spPr bwMode="auto">
          <a:xfrm flipV="1">
            <a:off x="1066800" y="5181600"/>
            <a:ext cx="3733800" cy="0"/>
          </a:xfrm>
          <a:prstGeom prst="line">
            <a:avLst/>
          </a:prstGeom>
          <a:noFill/>
          <a:ln w="9525">
            <a:solidFill>
              <a:schemeClr val="bg1"/>
            </a:solidFill>
            <a:round/>
            <a:headEnd/>
            <a:tailEnd/>
          </a:ln>
        </p:spPr>
        <p:txBody>
          <a:bodyPr wrap="none" anchor="ctr"/>
          <a:lstStyle/>
          <a:p>
            <a:endParaRPr lang="es-ES"/>
          </a:p>
        </p:txBody>
      </p:sp>
      <p:sp>
        <p:nvSpPr>
          <p:cNvPr id="37895" name="Text Box 7"/>
          <p:cNvSpPr txBox="1">
            <a:spLocks noChangeArrowheads="1"/>
          </p:cNvSpPr>
          <p:nvPr/>
        </p:nvSpPr>
        <p:spPr bwMode="auto">
          <a:xfrm>
            <a:off x="1524000" y="3733800"/>
            <a:ext cx="3048000" cy="1187450"/>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chemeClr val="bg1"/>
                </a:solidFill>
                <a:latin typeface="Times New Roman" pitchFamily="18" charset="0"/>
              </a:rPr>
              <a:t>ESTRATEGIAS INTERDISCIPLI-NARIAS</a:t>
            </a:r>
          </a:p>
        </p:txBody>
      </p:sp>
      <p:sp>
        <p:nvSpPr>
          <p:cNvPr id="37896" name="Line 8"/>
          <p:cNvSpPr>
            <a:spLocks noChangeShapeType="1"/>
          </p:cNvSpPr>
          <p:nvPr/>
        </p:nvSpPr>
        <p:spPr bwMode="auto">
          <a:xfrm>
            <a:off x="1828800" y="3573463"/>
            <a:ext cx="2133600" cy="7937"/>
          </a:xfrm>
          <a:prstGeom prst="line">
            <a:avLst/>
          </a:prstGeom>
          <a:noFill/>
          <a:ln w="9525">
            <a:solidFill>
              <a:schemeClr val="bg1"/>
            </a:solidFill>
            <a:round/>
            <a:headEnd/>
            <a:tailEnd/>
          </a:ln>
        </p:spPr>
        <p:txBody>
          <a:bodyPr wrap="none" anchor="ctr"/>
          <a:lstStyle/>
          <a:p>
            <a:endParaRPr lang="es-ES"/>
          </a:p>
        </p:txBody>
      </p:sp>
      <p:sp>
        <p:nvSpPr>
          <p:cNvPr id="37897" name="Text Box 9"/>
          <p:cNvSpPr txBox="1">
            <a:spLocks noChangeArrowheads="1"/>
          </p:cNvSpPr>
          <p:nvPr/>
        </p:nvSpPr>
        <p:spPr bwMode="auto">
          <a:xfrm>
            <a:off x="2057400" y="2667000"/>
            <a:ext cx="1752600" cy="822325"/>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chemeClr val="bg1"/>
                </a:solidFill>
                <a:latin typeface="Times New Roman" pitchFamily="18" charset="0"/>
              </a:rPr>
              <a:t>INTER-CIENCIA</a:t>
            </a:r>
          </a:p>
        </p:txBody>
      </p:sp>
      <p:sp>
        <p:nvSpPr>
          <p:cNvPr id="37898" name="Text Box 10"/>
          <p:cNvSpPr txBox="1">
            <a:spLocks noChangeArrowheads="1"/>
          </p:cNvSpPr>
          <p:nvPr/>
        </p:nvSpPr>
        <p:spPr bwMode="auto">
          <a:xfrm>
            <a:off x="5105400" y="4546600"/>
            <a:ext cx="2438400" cy="1187450"/>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chemeClr val="bg1"/>
                </a:solidFill>
                <a:latin typeface="Times New Roman" pitchFamily="18" charset="0"/>
              </a:rPr>
              <a:t>APRENDIZAJE GLOBALI-ZADOR</a:t>
            </a:r>
          </a:p>
        </p:txBody>
      </p:sp>
      <p:sp>
        <p:nvSpPr>
          <p:cNvPr id="37899" name="Line 11"/>
          <p:cNvSpPr>
            <a:spLocks noChangeShapeType="1"/>
          </p:cNvSpPr>
          <p:nvPr/>
        </p:nvSpPr>
        <p:spPr bwMode="auto">
          <a:xfrm>
            <a:off x="4724400" y="4343400"/>
            <a:ext cx="2514600" cy="0"/>
          </a:xfrm>
          <a:prstGeom prst="line">
            <a:avLst/>
          </a:prstGeom>
          <a:noFill/>
          <a:ln w="9525">
            <a:solidFill>
              <a:schemeClr val="bg1"/>
            </a:solidFill>
            <a:round/>
            <a:headEnd/>
            <a:tailEnd/>
          </a:ln>
        </p:spPr>
        <p:txBody>
          <a:bodyPr wrap="none" anchor="ctr"/>
          <a:lstStyle/>
          <a:p>
            <a:endParaRPr lang="es-ES"/>
          </a:p>
        </p:txBody>
      </p:sp>
      <p:sp>
        <p:nvSpPr>
          <p:cNvPr id="37900" name="Text Box 12"/>
          <p:cNvSpPr txBox="1">
            <a:spLocks noChangeArrowheads="1"/>
          </p:cNvSpPr>
          <p:nvPr/>
        </p:nvSpPr>
        <p:spPr bwMode="auto">
          <a:xfrm>
            <a:off x="4495800" y="3429000"/>
            <a:ext cx="3276600" cy="822325"/>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chemeClr val="bg1"/>
                </a:solidFill>
                <a:latin typeface="Times New Roman" pitchFamily="18" charset="0"/>
              </a:rPr>
              <a:t>HABILIDADES INTEGRADORAS</a:t>
            </a:r>
            <a:endParaRPr lang="es-ES_tradnl" sz="2400">
              <a:solidFill>
                <a:schemeClr val="bg1"/>
              </a:solidFill>
              <a:latin typeface="Times New Roman" pitchFamily="18" charset="0"/>
            </a:endParaRPr>
          </a:p>
        </p:txBody>
      </p:sp>
      <p:sp>
        <p:nvSpPr>
          <p:cNvPr id="37901" name="Line 13"/>
          <p:cNvSpPr>
            <a:spLocks noChangeShapeType="1"/>
          </p:cNvSpPr>
          <p:nvPr/>
        </p:nvSpPr>
        <p:spPr bwMode="auto">
          <a:xfrm>
            <a:off x="4114800" y="3200400"/>
            <a:ext cx="3743325" cy="0"/>
          </a:xfrm>
          <a:prstGeom prst="line">
            <a:avLst/>
          </a:prstGeom>
          <a:noFill/>
          <a:ln w="9525">
            <a:solidFill>
              <a:schemeClr val="bg1"/>
            </a:solidFill>
            <a:round/>
            <a:headEnd/>
            <a:tailEnd/>
          </a:ln>
        </p:spPr>
        <p:txBody>
          <a:bodyPr wrap="none" anchor="ctr"/>
          <a:lstStyle/>
          <a:p>
            <a:endParaRPr lang="es-ES"/>
          </a:p>
        </p:txBody>
      </p:sp>
      <p:sp>
        <p:nvSpPr>
          <p:cNvPr id="37902" name="Text Box 14"/>
          <p:cNvSpPr txBox="1">
            <a:spLocks noChangeArrowheads="1"/>
          </p:cNvSpPr>
          <p:nvPr/>
        </p:nvSpPr>
        <p:spPr bwMode="auto">
          <a:xfrm>
            <a:off x="3657600" y="1905000"/>
            <a:ext cx="4419600" cy="822325"/>
          </a:xfrm>
          <a:prstGeom prst="rect">
            <a:avLst/>
          </a:prstGeom>
          <a:noFill/>
          <a:ln w="9525">
            <a:noFill/>
            <a:miter lim="800000"/>
            <a:headEnd/>
            <a:tailEnd/>
          </a:ln>
        </p:spPr>
        <p:txBody>
          <a:bodyPr>
            <a:spAutoFit/>
          </a:bodyPr>
          <a:lstStyle/>
          <a:p>
            <a:pPr algn="ctr" eaLnBrk="0" hangingPunct="0">
              <a:spcBef>
                <a:spcPct val="50000"/>
              </a:spcBef>
            </a:pPr>
            <a:r>
              <a:rPr lang="es-ES_tradnl" sz="2400" b="1">
                <a:solidFill>
                  <a:schemeClr val="bg1"/>
                </a:solidFill>
                <a:latin typeface="Times New Roman" pitchFamily="18" charset="0"/>
              </a:rPr>
              <a:t>CONCEPCIÓN HOLÍSTICA DEL MUNDO</a:t>
            </a:r>
          </a:p>
        </p:txBody>
      </p:sp>
      <p:sp>
        <p:nvSpPr>
          <p:cNvPr id="37903" name="14 Marcador de número de diapositiva"/>
          <p:cNvSpPr>
            <a:spLocks noGrp="1"/>
          </p:cNvSpPr>
          <p:nvPr>
            <p:ph type="sldNum" sz="quarter" idx="12"/>
          </p:nvPr>
        </p:nvSpPr>
        <p:spPr>
          <a:noFill/>
          <a:ln>
            <a:miter lim="800000"/>
            <a:headEnd/>
            <a:tailEnd/>
          </a:ln>
        </p:spPr>
        <p:txBody>
          <a:bodyPr/>
          <a:lstStyle/>
          <a:p>
            <a:r>
              <a:rPr lang="es-ES" smtClean="0"/>
              <a:t>55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1219200" y="523875"/>
            <a:ext cx="6629400" cy="646113"/>
          </a:xfrm>
          <a:prstGeom prst="rect">
            <a:avLst/>
          </a:prstGeom>
          <a:noFill/>
          <a:ln w="9525">
            <a:noFill/>
            <a:miter lim="800000"/>
            <a:headEnd/>
            <a:tailEnd/>
          </a:ln>
        </p:spPr>
        <p:txBody>
          <a:bodyPr>
            <a:spAutoFit/>
          </a:bodyPr>
          <a:lstStyle/>
          <a:p>
            <a:pPr>
              <a:spcBef>
                <a:spcPct val="50000"/>
              </a:spcBef>
            </a:pPr>
            <a:r>
              <a:rPr lang="es-VE" sz="3600">
                <a:solidFill>
                  <a:srgbClr val="002060"/>
                </a:solidFill>
                <a:latin typeface="Arial Black" pitchFamily="34" charset="0"/>
                <a:cs typeface="Arial" charset="0"/>
              </a:rPr>
              <a:t>¿QUÉ SE REQUIERE?</a:t>
            </a:r>
            <a:endParaRPr lang="es-ES" sz="3200">
              <a:solidFill>
                <a:srgbClr val="002060"/>
              </a:solidFill>
              <a:latin typeface="Arial Black" pitchFamily="34" charset="0"/>
            </a:endParaRPr>
          </a:p>
        </p:txBody>
      </p:sp>
      <p:sp>
        <p:nvSpPr>
          <p:cNvPr id="38915" name="Text Box 6"/>
          <p:cNvSpPr txBox="1">
            <a:spLocks noChangeArrowheads="1"/>
          </p:cNvSpPr>
          <p:nvPr/>
        </p:nvSpPr>
        <p:spPr bwMode="auto">
          <a:xfrm>
            <a:off x="539750" y="1600200"/>
            <a:ext cx="7704138" cy="4770438"/>
          </a:xfrm>
          <a:prstGeom prst="rect">
            <a:avLst/>
          </a:prstGeom>
          <a:noFill/>
          <a:ln w="9525">
            <a:noFill/>
            <a:miter lim="800000"/>
            <a:headEnd/>
            <a:tailEnd/>
          </a:ln>
        </p:spPr>
        <p:txBody>
          <a:bodyPr>
            <a:spAutoFit/>
          </a:bodyPr>
          <a:lstStyle/>
          <a:p>
            <a:pPr marL="457200" indent="-457200" algn="just">
              <a:spcBef>
                <a:spcPct val="50000"/>
              </a:spcBef>
              <a:buFont typeface="Arial" charset="0"/>
              <a:buChar char="•"/>
            </a:pPr>
            <a:r>
              <a:rPr lang="es-ES" sz="3200" b="1">
                <a:solidFill>
                  <a:srgbClr val="002060"/>
                </a:solidFill>
                <a:cs typeface="Arial" charset="0"/>
              </a:rPr>
              <a:t>Dominio intradisciplinario del objeto de estudio</a:t>
            </a:r>
          </a:p>
          <a:p>
            <a:pPr marL="457200" indent="-457200" algn="just">
              <a:spcBef>
                <a:spcPct val="50000"/>
              </a:spcBef>
              <a:buFont typeface="Arial" charset="0"/>
              <a:buChar char="•"/>
            </a:pPr>
            <a:r>
              <a:rPr lang="es-ES" sz="3200" b="1">
                <a:solidFill>
                  <a:srgbClr val="002060"/>
                </a:solidFill>
                <a:cs typeface="Arial" charset="0"/>
              </a:rPr>
              <a:t>Dominio de los referentes teóricos interdisciplinarios</a:t>
            </a:r>
          </a:p>
          <a:p>
            <a:pPr marL="457200" indent="-457200" algn="just">
              <a:spcBef>
                <a:spcPct val="50000"/>
              </a:spcBef>
              <a:buFont typeface="Arial" charset="0"/>
              <a:buChar char="•"/>
            </a:pPr>
            <a:r>
              <a:rPr lang="es-ES" sz="3200" b="1">
                <a:solidFill>
                  <a:srgbClr val="002060"/>
                </a:solidFill>
                <a:cs typeface="Arial" charset="0"/>
              </a:rPr>
              <a:t>Cultura general (fundamentos básicos)</a:t>
            </a:r>
          </a:p>
          <a:p>
            <a:pPr marL="457200" indent="-457200" algn="just">
              <a:spcBef>
                <a:spcPct val="50000"/>
              </a:spcBef>
              <a:buFont typeface="Arial" charset="0"/>
              <a:buChar char="•"/>
            </a:pPr>
            <a:r>
              <a:rPr lang="es-ES" sz="3200" b="1">
                <a:solidFill>
                  <a:srgbClr val="002060"/>
                </a:solidFill>
                <a:cs typeface="Arial" charset="0"/>
              </a:rPr>
              <a:t>Disposición hacia el cambio didáctico</a:t>
            </a:r>
          </a:p>
        </p:txBody>
      </p:sp>
      <p:sp>
        <p:nvSpPr>
          <p:cNvPr id="38916" name="Text Box 7"/>
          <p:cNvSpPr txBox="1">
            <a:spLocks noChangeArrowheads="1"/>
          </p:cNvSpPr>
          <p:nvPr/>
        </p:nvSpPr>
        <p:spPr bwMode="auto">
          <a:xfrm>
            <a:off x="1143000" y="5791200"/>
            <a:ext cx="6934200" cy="457200"/>
          </a:xfrm>
          <a:prstGeom prst="rect">
            <a:avLst/>
          </a:prstGeom>
          <a:noFill/>
          <a:ln w="9525">
            <a:noFill/>
            <a:miter lim="800000"/>
            <a:headEnd/>
            <a:tailEnd/>
          </a:ln>
        </p:spPr>
        <p:txBody>
          <a:bodyPr>
            <a:spAutoFit/>
          </a:bodyPr>
          <a:lstStyle/>
          <a:p>
            <a:pPr>
              <a:spcBef>
                <a:spcPct val="50000"/>
              </a:spcBef>
            </a:pPr>
            <a:endParaRPr lang="es-MX">
              <a:latin typeface="Verdana" pitchFamily="34" charset="0"/>
            </a:endParaRPr>
          </a:p>
        </p:txBody>
      </p:sp>
      <p:sp>
        <p:nvSpPr>
          <p:cNvPr id="38917" name="4 Marcador de número de diapositiva"/>
          <p:cNvSpPr>
            <a:spLocks noGrp="1"/>
          </p:cNvSpPr>
          <p:nvPr>
            <p:ph type="sldNum" sz="quarter" idx="12"/>
          </p:nvPr>
        </p:nvSpPr>
        <p:spPr>
          <a:noFill/>
          <a:ln>
            <a:miter lim="800000"/>
            <a:headEnd/>
            <a:tailEnd/>
          </a:ln>
        </p:spPr>
        <p:txBody>
          <a:bodyPr/>
          <a:lstStyle/>
          <a:p>
            <a:r>
              <a:rPr lang="es-ES" smtClean="0"/>
              <a:t>56</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836712"/>
            <a:ext cx="8424936" cy="396044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1240B29-F687-4F45-9708-019B960494DF}"/>
          </a:extLst>
        </p:spPr>
        <p:style>
          <a:lnRef idx="3">
            <a:schemeClr val="lt1"/>
          </a:lnRef>
          <a:fillRef idx="1">
            <a:schemeClr val="accent3"/>
          </a:fillRef>
          <a:effectRef idx="1">
            <a:schemeClr val="accent3"/>
          </a:effectRef>
          <a:fontRef idx="minor">
            <a:schemeClr val="lt1"/>
          </a:fontRef>
        </p:style>
        <p:txBody>
          <a:bodyPr rtlCol="0">
            <a:noAutofit/>
          </a:bodyPr>
          <a:lstStyle/>
          <a:p>
            <a:pPr fontAlgn="auto">
              <a:spcAft>
                <a:spcPts val="0"/>
              </a:spcAft>
              <a:defRPr/>
            </a:pPr>
            <a:r>
              <a:rPr lang="es-ES" sz="3200" i="1" dirty="0" smtClean="0">
                <a:solidFill>
                  <a:srgbClr val="FFFF00"/>
                </a:solidFill>
                <a:effectLst>
                  <a:outerShdw blurRad="38100" dist="38100" dir="2700000" algn="tl">
                    <a:srgbClr val="000000">
                      <a:alpha val="43137"/>
                    </a:srgbClr>
                  </a:outerShdw>
                </a:effectLst>
              </a:rPr>
              <a:t>«…</a:t>
            </a:r>
            <a:r>
              <a:rPr lang="es-ES" sz="3200" i="1" dirty="0" err="1" smtClean="0">
                <a:solidFill>
                  <a:srgbClr val="FFFF00"/>
                </a:solidFill>
                <a:effectLst>
                  <a:outerShdw blurRad="38100" dist="38100" dir="2700000" algn="tl">
                    <a:srgbClr val="000000">
                      <a:alpha val="43137"/>
                    </a:srgbClr>
                  </a:outerShdw>
                </a:effectLst>
              </a:rPr>
              <a:t>the</a:t>
            </a:r>
            <a:r>
              <a:rPr lang="es-ES" sz="3200" i="1" dirty="0" smtClean="0">
                <a:solidFill>
                  <a:srgbClr val="FFFF00"/>
                </a:solidFill>
                <a:effectLst>
                  <a:outerShdw blurRad="38100" dist="38100" dir="2700000" algn="tl">
                    <a:srgbClr val="000000">
                      <a:alpha val="43137"/>
                    </a:srgbClr>
                  </a:outerShdw>
                </a:effectLst>
              </a:rPr>
              <a:t> </a:t>
            </a:r>
            <a:r>
              <a:rPr lang="es-ES" sz="3200" i="1" dirty="0" err="1" smtClean="0">
                <a:solidFill>
                  <a:srgbClr val="FFFF00"/>
                </a:solidFill>
                <a:effectLst>
                  <a:outerShdw blurRad="38100" dist="38100" dir="2700000" algn="tl">
                    <a:srgbClr val="000000">
                      <a:alpha val="43137"/>
                    </a:srgbClr>
                  </a:outerShdw>
                </a:effectLst>
              </a:rPr>
              <a:t>significant</a:t>
            </a:r>
            <a:r>
              <a:rPr lang="es-ES" sz="3200" i="1" dirty="0">
                <a:solidFill>
                  <a:srgbClr val="FFFF00"/>
                </a:solidFill>
                <a:effectLst>
                  <a:outerShdw blurRad="38100" dist="38100" dir="2700000" algn="tl">
                    <a:srgbClr val="000000">
                      <a:alpha val="43137"/>
                    </a:srgbClr>
                  </a:outerShdw>
                </a:effectLst>
              </a:rPr>
              <a:t/>
            </a:r>
            <a:br>
              <a:rPr lang="es-ES" sz="3200" i="1" dirty="0">
                <a:solidFill>
                  <a:srgbClr val="FFFF00"/>
                </a:solidFill>
                <a:effectLst>
                  <a:outerShdw blurRad="38100" dist="38100" dir="2700000" algn="tl">
                    <a:srgbClr val="000000">
                      <a:alpha val="43137"/>
                    </a:srgbClr>
                  </a:outerShdw>
                </a:effectLst>
              </a:rPr>
            </a:br>
            <a:r>
              <a:rPr lang="en-US" sz="3200" i="1" dirty="0">
                <a:solidFill>
                  <a:srgbClr val="FFFF00"/>
                </a:solidFill>
                <a:effectLst>
                  <a:outerShdw blurRad="38100" dist="38100" dir="2700000" algn="tl">
                    <a:srgbClr val="000000">
                      <a:alpha val="43137"/>
                    </a:srgbClr>
                  </a:outerShdw>
                </a:effectLst>
              </a:rPr>
              <a:t>problems we face cannot be solved by the same level of thinking that created </a:t>
            </a:r>
            <a:r>
              <a:rPr lang="en-US" sz="3200" i="1" dirty="0" smtClean="0">
                <a:solidFill>
                  <a:srgbClr val="FFFF00"/>
                </a:solidFill>
                <a:effectLst>
                  <a:outerShdw blurRad="38100" dist="38100" dir="2700000" algn="tl">
                    <a:srgbClr val="000000">
                      <a:alpha val="43137"/>
                    </a:srgbClr>
                  </a:outerShdw>
                </a:effectLst>
              </a:rPr>
              <a:t>them”</a:t>
            </a:r>
            <a:br>
              <a:rPr lang="en-US" sz="3200" i="1" dirty="0" smtClean="0">
                <a:solidFill>
                  <a:srgbClr val="FFFF00"/>
                </a:solidFill>
                <a:effectLst>
                  <a:outerShdw blurRad="38100" dist="38100" dir="2700000" algn="tl">
                    <a:srgbClr val="000000">
                      <a:alpha val="43137"/>
                    </a:srgbClr>
                  </a:outerShdw>
                </a:effectLst>
              </a:rPr>
            </a:br>
            <a:r>
              <a:rPr lang="en-US" sz="3200" i="1" dirty="0" smtClean="0">
                <a:solidFill>
                  <a:srgbClr val="FFFF00"/>
                </a:solidFill>
                <a:effectLst>
                  <a:outerShdw blurRad="38100" dist="38100" dir="2700000" algn="tl">
                    <a:srgbClr val="000000">
                      <a:alpha val="43137"/>
                    </a:srgbClr>
                  </a:outerShdw>
                </a:effectLst>
              </a:rPr>
              <a:t>					Albert Einstein</a:t>
            </a:r>
            <a:endParaRPr lang="es-ES" sz="3200" i="1" dirty="0">
              <a:solidFill>
                <a:srgbClr val="FFFF00"/>
              </a:solidFill>
              <a:effectLst>
                <a:outerShdw blurRad="38100" dist="38100" dir="2700000" algn="tl">
                  <a:srgbClr val="000000">
                    <a:alpha val="43137"/>
                  </a:srgbClr>
                </a:outerShdw>
              </a:effectLst>
            </a:endParaRPr>
          </a:p>
        </p:txBody>
      </p:sp>
      <p:sp>
        <p:nvSpPr>
          <p:cNvPr id="3" name="1 Título"/>
          <p:cNvSpPr txBox="1">
            <a:spLocks/>
          </p:cNvSpPr>
          <p:nvPr/>
        </p:nvSpPr>
        <p:spPr>
          <a:xfrm>
            <a:off x="1619672" y="836712"/>
            <a:ext cx="8424936" cy="3960440"/>
          </a:xfrm>
          <a:prstGeom prst="rect">
            <a:avLst/>
          </a:prstGeom>
          <a:ln w="38100" cap="flat" cmpd="sng" algn="ctr">
            <a:noFill/>
            <a:prstDash val="soli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3">
            <a:schemeClr val="lt1"/>
          </a:lnRef>
          <a:fillRef idx="1">
            <a:schemeClr val="accent3"/>
          </a:fillRef>
          <a:effectRef idx="1">
            <a:schemeClr val="accent3"/>
          </a:effectRef>
          <a:fontRef idx="minor">
            <a:schemeClr val="lt1"/>
          </a:fontRef>
        </p:style>
        <p:txBody>
          <a:bodyPr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s-ES" sz="3200" i="1" dirty="0" smtClean="0">
                <a:solidFill>
                  <a:srgbClr val="002060"/>
                </a:solidFill>
                <a:effectLst>
                  <a:outerShdw blurRad="38100" dist="38100" dir="2700000" algn="tl">
                    <a:srgbClr val="000000">
                      <a:alpha val="43137"/>
                    </a:srgbClr>
                  </a:outerShdw>
                </a:effectLst>
              </a:rPr>
              <a:t>«…Los problemas relevantes que enfrentamos no pueden solucionarse con el mismo nivel de pensamiento que los creó</a:t>
            </a:r>
            <a:r>
              <a:rPr lang="en-US" sz="3200" i="1" dirty="0" smtClean="0">
                <a:solidFill>
                  <a:srgbClr val="002060"/>
                </a:solidFill>
                <a:effectLst>
                  <a:outerShdw blurRad="38100" dist="38100" dir="2700000" algn="tl">
                    <a:srgbClr val="000000">
                      <a:alpha val="43137"/>
                    </a:srgbClr>
                  </a:outerShdw>
                </a:effectLst>
              </a:rPr>
              <a:t>”</a:t>
            </a:r>
            <a:br>
              <a:rPr lang="en-US" sz="3200" i="1" dirty="0" smtClean="0">
                <a:solidFill>
                  <a:srgbClr val="002060"/>
                </a:solidFill>
                <a:effectLst>
                  <a:outerShdw blurRad="38100" dist="38100" dir="2700000" algn="tl">
                    <a:srgbClr val="000000">
                      <a:alpha val="43137"/>
                    </a:srgbClr>
                  </a:outerShdw>
                </a:effectLst>
              </a:rPr>
            </a:br>
            <a:r>
              <a:rPr lang="en-US" sz="3200" i="1" dirty="0" smtClean="0">
                <a:solidFill>
                  <a:srgbClr val="002060"/>
                </a:solidFill>
                <a:effectLst>
                  <a:outerShdw blurRad="38100" dist="38100" dir="2700000" algn="tl">
                    <a:srgbClr val="000000">
                      <a:alpha val="43137"/>
                    </a:srgbClr>
                  </a:outerShdw>
                </a:effectLst>
              </a:rPr>
              <a:t>					Albert Einstein</a:t>
            </a:r>
            <a:endParaRPr lang="es-ES" sz="3200" b="1" i="1" dirty="0">
              <a:solidFill>
                <a:srgbClr val="002060"/>
              </a:solidFill>
              <a:effectLst>
                <a:outerShdw blurRad="38100" dist="38100" dir="2700000" algn="tl">
                  <a:srgbClr val="000000">
                    <a:alpha val="43137"/>
                  </a:srgbClr>
                </a:outerShdw>
              </a:effectLst>
            </a:endParaRPr>
          </a:p>
        </p:txBody>
      </p:sp>
      <p:pic>
        <p:nvPicPr>
          <p:cNvPr id="57348" name="Picture 4" descr="E:\TRABAJO\INVESTIGACIÓN\CIENCIAS NATURALES\1- INTEGRACIÓN\ENSTEIN-FOTO\einstein.gif"/>
          <p:cNvPicPr>
            <a:picLocks noChangeAspect="1" noChangeArrowheads="1"/>
          </p:cNvPicPr>
          <p:nvPr/>
        </p:nvPicPr>
        <p:blipFill>
          <a:blip r:embed="rId2"/>
          <a:srcRect/>
          <a:stretch>
            <a:fillRect/>
          </a:stretch>
        </p:blipFill>
        <p:spPr bwMode="auto">
          <a:xfrm>
            <a:off x="6588125" y="4652963"/>
            <a:ext cx="2232025" cy="2089150"/>
          </a:xfrm>
          <a:prstGeom prst="rect">
            <a:avLst/>
          </a:prstGeom>
          <a:noFill/>
          <a:ln w="9525">
            <a:noFill/>
            <a:miter lim="800000"/>
            <a:headEnd/>
            <a:tailEnd/>
          </a:ln>
        </p:spPr>
      </p:pic>
      <p:sp>
        <p:nvSpPr>
          <p:cNvPr id="39941" name="4 Marcador de número de diapositiva"/>
          <p:cNvSpPr>
            <a:spLocks noGrp="1"/>
          </p:cNvSpPr>
          <p:nvPr>
            <p:ph type="sldNum" sz="quarter" idx="12"/>
          </p:nvPr>
        </p:nvSpPr>
        <p:spPr>
          <a:noFill/>
          <a:ln>
            <a:miter lim="800000"/>
            <a:headEnd/>
            <a:tailEnd/>
          </a:ln>
        </p:spPr>
        <p:txBody>
          <a:bodyPr/>
          <a:lstStyle/>
          <a:p>
            <a:endParaRPr lang="es-ES"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nodeType="afterGroup">
                            <p:stCondLst>
                              <p:cond delay="2000"/>
                            </p:stCondLst>
                            <p:childTnLst>
                              <p:par>
                                <p:cTn id="22" presetID="1" presetClass="entr" presetSubtype="0" fill="hold" nodeType="afterEffect">
                                  <p:stCondLst>
                                    <p:cond delay="3000"/>
                                  </p:stCondLst>
                                  <p:childTnLst>
                                    <p:set>
                                      <p:cBhvr>
                                        <p:cTn id="23" dur="1" fill="hold">
                                          <p:stCondLst>
                                            <p:cond delay="0"/>
                                          </p:stCondLst>
                                        </p:cTn>
                                        <p:tgtEl>
                                          <p:spTgt spid="3"/>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nodeType="afterEffect">
                                  <p:stCondLst>
                                    <p:cond delay="0"/>
                                  </p:stCondLst>
                                  <p:childTnLst>
                                    <p:set>
                                      <p:cBhvr>
                                        <p:cTn id="2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752600" y="5189538"/>
            <a:ext cx="6019800" cy="982662"/>
          </a:xfrm>
          <a:prstGeom prst="rect">
            <a:avLst/>
          </a:prstGeom>
          <a:noFill/>
          <a:ln w="9525">
            <a:noFill/>
            <a:miter lim="800000"/>
            <a:headEnd/>
            <a:tailEnd/>
          </a:ln>
        </p:spPr>
        <p:txBody>
          <a:bodyPr/>
          <a:lstStyle/>
          <a:p>
            <a:pPr marL="342900" indent="-342900">
              <a:spcBef>
                <a:spcPct val="20000"/>
              </a:spcBef>
            </a:pPr>
            <a:r>
              <a:rPr lang="es-ES" sz="4800" b="1">
                <a:solidFill>
                  <a:srgbClr val="FFFF00"/>
                </a:solidFill>
              </a:rPr>
              <a:t>MUCHAS GRACIAS</a:t>
            </a:r>
          </a:p>
        </p:txBody>
      </p:sp>
      <p:pic>
        <p:nvPicPr>
          <p:cNvPr id="40963" name="Picture 4" descr="emailcart"/>
          <p:cNvPicPr>
            <a:picLocks noChangeAspect="1" noChangeArrowheads="1" noCrop="1"/>
          </p:cNvPicPr>
          <p:nvPr/>
        </p:nvPicPr>
        <p:blipFill>
          <a:blip r:embed="rId2"/>
          <a:srcRect/>
          <a:stretch>
            <a:fillRect/>
          </a:stretch>
        </p:blipFill>
        <p:spPr bwMode="auto">
          <a:xfrm>
            <a:off x="381000" y="4784725"/>
            <a:ext cx="1143000" cy="1844675"/>
          </a:xfrm>
          <a:prstGeom prst="rect">
            <a:avLst/>
          </a:prstGeom>
          <a:noFill/>
          <a:ln w="9525">
            <a:noFill/>
            <a:miter lim="800000"/>
            <a:headEnd/>
            <a:tailEnd/>
          </a:ln>
        </p:spPr>
      </p:pic>
      <p:sp>
        <p:nvSpPr>
          <p:cNvPr id="40964" name="Text Box 5"/>
          <p:cNvSpPr txBox="1">
            <a:spLocks noChangeArrowheads="1"/>
          </p:cNvSpPr>
          <p:nvPr/>
        </p:nvSpPr>
        <p:spPr bwMode="auto">
          <a:xfrm>
            <a:off x="1447800" y="6029325"/>
            <a:ext cx="5976938" cy="523875"/>
          </a:xfrm>
          <a:prstGeom prst="rect">
            <a:avLst/>
          </a:prstGeom>
          <a:noFill/>
          <a:ln w="9525">
            <a:noFill/>
            <a:miter lim="800000"/>
            <a:headEnd/>
            <a:tailEnd/>
          </a:ln>
        </p:spPr>
        <p:txBody>
          <a:bodyPr>
            <a:spAutoFit/>
          </a:bodyPr>
          <a:lstStyle/>
          <a:p>
            <a:pPr>
              <a:spcBef>
                <a:spcPct val="50000"/>
              </a:spcBef>
            </a:pPr>
            <a:r>
              <a:rPr lang="es-ES" sz="2400" b="1"/>
              <a:t>:</a:t>
            </a:r>
            <a:r>
              <a:rPr lang="es-ES" sz="2800" b="1">
                <a:solidFill>
                  <a:schemeClr val="bg1"/>
                </a:solidFill>
              </a:rPr>
              <a:t> </a:t>
            </a:r>
            <a:r>
              <a:rPr lang="es-ES" sz="2800" b="1">
                <a:solidFill>
                  <a:schemeClr val="bg1"/>
                </a:solidFill>
                <a:hlinkClick r:id="rId3"/>
              </a:rPr>
              <a:t>norbertov@infomed.sld.cu</a:t>
            </a:r>
            <a:endParaRPr lang="es-ES" sz="2800" b="1">
              <a:solidFill>
                <a:schemeClr val="bg1"/>
              </a:solidFill>
            </a:endParaRPr>
          </a:p>
        </p:txBody>
      </p:sp>
      <p:pic>
        <p:nvPicPr>
          <p:cNvPr id="40965" name="Picture 3" descr="I:\UNIVERSIDAD 2016\Data\LogoUniv.jpg"/>
          <p:cNvPicPr>
            <a:picLocks noChangeAspect="1" noChangeArrowheads="1"/>
          </p:cNvPicPr>
          <p:nvPr/>
        </p:nvPicPr>
        <p:blipFill>
          <a:blip r:embed="rId4"/>
          <a:srcRect/>
          <a:stretch>
            <a:fillRect/>
          </a:stretch>
        </p:blipFill>
        <p:spPr bwMode="auto">
          <a:xfrm>
            <a:off x="533400" y="152400"/>
            <a:ext cx="8001000" cy="4960938"/>
          </a:xfrm>
          <a:prstGeom prst="rect">
            <a:avLst/>
          </a:prstGeom>
          <a:noFill/>
          <a:ln w="9525">
            <a:noFill/>
            <a:miter lim="800000"/>
            <a:headEnd/>
            <a:tailEnd/>
          </a:ln>
        </p:spPr>
      </p:pic>
      <p:sp>
        <p:nvSpPr>
          <p:cNvPr id="40966" name="5 Marcador de número de diapositiva"/>
          <p:cNvSpPr>
            <a:spLocks noGrp="1"/>
          </p:cNvSpPr>
          <p:nvPr>
            <p:ph type="sldNum" sz="quarter" idx="12"/>
          </p:nvPr>
        </p:nvSpPr>
        <p:spPr>
          <a:noFill/>
          <a:ln>
            <a:miter lim="800000"/>
            <a:headEnd/>
            <a:tailEnd/>
          </a:ln>
        </p:spPr>
        <p:txBody>
          <a:bodyPr/>
          <a:lstStyle/>
          <a:p>
            <a:r>
              <a:rPr lang="es-ES" smtClean="0"/>
              <a:t>58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68313" y="158750"/>
            <a:ext cx="7269162" cy="946150"/>
          </a:xfrm>
          <a:prstGeom prst="rect">
            <a:avLst/>
          </a:prstGeom>
          <a:noFill/>
          <a:ln w="9525">
            <a:noFill/>
            <a:miter lim="800000"/>
            <a:headEnd/>
            <a:tailEnd/>
          </a:ln>
        </p:spPr>
        <p:txBody>
          <a:bodyPr>
            <a:spAutoFit/>
          </a:bodyPr>
          <a:lstStyle/>
          <a:p>
            <a:pPr algn="ctr" eaLnBrk="0" hangingPunct="0"/>
            <a:r>
              <a:rPr lang="es-ES_tradnl" sz="2800" b="1"/>
              <a:t>OTRAS FORMAS DE LOGRAR LA INTEGRACIÓN DE LAS ASIGNATURAS:</a:t>
            </a:r>
          </a:p>
        </p:txBody>
      </p:sp>
      <p:sp>
        <p:nvSpPr>
          <p:cNvPr id="36867" name="Text Box 3"/>
          <p:cNvSpPr txBox="1">
            <a:spLocks noChangeArrowheads="1"/>
          </p:cNvSpPr>
          <p:nvPr/>
        </p:nvSpPr>
        <p:spPr bwMode="auto">
          <a:xfrm>
            <a:off x="152400" y="1336675"/>
            <a:ext cx="7920038" cy="519113"/>
          </a:xfrm>
          <a:prstGeom prst="rect">
            <a:avLst/>
          </a:prstGeom>
          <a:noFill/>
          <a:ln w="9525">
            <a:noFill/>
            <a:miter lim="800000"/>
            <a:headEnd/>
            <a:tailEnd/>
          </a:ln>
        </p:spPr>
        <p:txBody>
          <a:bodyPr wrap="none">
            <a:spAutoFit/>
          </a:bodyPr>
          <a:lstStyle/>
          <a:p>
            <a:pPr eaLnBrk="0" hangingPunct="0">
              <a:buFontTx/>
              <a:buChar char="•"/>
            </a:pPr>
            <a:r>
              <a:rPr lang="es-ES_tradnl" sz="2400"/>
              <a:t> </a:t>
            </a:r>
            <a:r>
              <a:rPr lang="es-ES_tradnl" sz="2800" b="1"/>
              <a:t>MEDIANTE LOS CÁLCULOS APROXIMADOS</a:t>
            </a:r>
          </a:p>
        </p:txBody>
      </p:sp>
      <p:sp>
        <p:nvSpPr>
          <p:cNvPr id="36868" name="Text Box 4"/>
          <p:cNvSpPr txBox="1">
            <a:spLocks noChangeArrowheads="1"/>
          </p:cNvSpPr>
          <p:nvPr/>
        </p:nvSpPr>
        <p:spPr bwMode="auto">
          <a:xfrm>
            <a:off x="250825" y="2306638"/>
            <a:ext cx="8351838" cy="4362450"/>
          </a:xfrm>
          <a:prstGeom prst="rect">
            <a:avLst/>
          </a:prstGeom>
          <a:noFill/>
          <a:ln w="9525">
            <a:noFill/>
            <a:miter lim="800000"/>
            <a:headEnd/>
            <a:tailEnd/>
          </a:ln>
        </p:spPr>
        <p:txBody>
          <a:bodyPr>
            <a:spAutoFit/>
          </a:bodyPr>
          <a:lstStyle/>
          <a:p>
            <a:pPr algn="just" eaLnBrk="0" hangingPunct="0">
              <a:buFontTx/>
              <a:buChar char="•"/>
            </a:pPr>
            <a:r>
              <a:rPr lang="es-ES_tradnl" sz="2800" b="1"/>
              <a:t> Las respuestas de los ejercicios tienen que estar en función de las cifras que  tenían los datos.</a:t>
            </a:r>
          </a:p>
          <a:p>
            <a:pPr algn="just" eaLnBrk="0" hangingPunct="0">
              <a:buFontTx/>
              <a:buChar char="•"/>
            </a:pPr>
            <a:r>
              <a:rPr lang="es-ES_tradnl" sz="2800" b="1"/>
              <a:t> Los cálculos deber ser con 2 ó 3 cifras significativas.</a:t>
            </a:r>
          </a:p>
          <a:p>
            <a:pPr algn="just" eaLnBrk="0" hangingPunct="0">
              <a:buFontTx/>
              <a:buChar char="•"/>
            </a:pPr>
            <a:r>
              <a:rPr lang="es-ES_tradnl" sz="2800" b="1"/>
              <a:t> Los cálculos intermedios deben realizarse con una cifra significativa más.</a:t>
            </a:r>
          </a:p>
          <a:p>
            <a:pPr algn="just" eaLnBrk="0" hangingPunct="0">
              <a:buFontTx/>
              <a:buChar char="•"/>
            </a:pPr>
            <a:r>
              <a:rPr lang="es-ES_tradnl" sz="2800" b="1"/>
              <a:t> En las tablas de las funciones trigonométricas se escogerán la cantidad de cifras según los datos.  </a:t>
            </a:r>
          </a:p>
        </p:txBody>
      </p:sp>
      <p:sp>
        <p:nvSpPr>
          <p:cNvPr id="15365" name="5 Marcador de número de diapositiva"/>
          <p:cNvSpPr>
            <a:spLocks noGrp="1"/>
          </p:cNvSpPr>
          <p:nvPr>
            <p:ph type="sldNum" sz="quarter" idx="12"/>
          </p:nvPr>
        </p:nvSpPr>
        <p:spPr>
          <a:noFill/>
          <a:ln>
            <a:miter lim="800000"/>
            <a:headEnd/>
            <a:tailEnd/>
          </a:ln>
        </p:spPr>
        <p:txBody>
          <a:bodyPr/>
          <a:lstStyle/>
          <a:p>
            <a:fld id="{700A6641-8C19-418C-804F-8F0EF19E188C}" type="slidenum">
              <a:rPr lang="es-ES" smtClean="0"/>
              <a:pPr/>
              <a:t>3</a:t>
            </a:fld>
            <a:r>
              <a:rPr lang="es-ES" smtClean="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1+#ppt_w/2"/>
                                          </p:val>
                                        </p:tav>
                                        <p:tav tm="100000">
                                          <p:val>
                                            <p:strVal val="#ppt_x"/>
                                          </p:val>
                                        </p:tav>
                                      </p:tavLst>
                                    </p:anim>
                                    <p:anim calcmode="lin" valueType="num">
                                      <p:cBhvr additive="base">
                                        <p:cTn id="14"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4213" y="228600"/>
            <a:ext cx="7269162" cy="946150"/>
          </a:xfrm>
          <a:prstGeom prst="rect">
            <a:avLst/>
          </a:prstGeom>
          <a:noFill/>
          <a:ln w="9525">
            <a:noFill/>
            <a:miter lim="800000"/>
            <a:headEnd/>
            <a:tailEnd/>
          </a:ln>
        </p:spPr>
        <p:txBody>
          <a:bodyPr>
            <a:spAutoFit/>
          </a:bodyPr>
          <a:lstStyle/>
          <a:p>
            <a:pPr algn="ctr" eaLnBrk="0" hangingPunct="0"/>
            <a:r>
              <a:rPr lang="es-ES_tradnl" sz="2800" b="1"/>
              <a:t>OTRAS FORMAS DE LOGRAR LA INTEGRACIÓN DE LAS ASIGNATURAS,</a:t>
            </a:r>
          </a:p>
        </p:txBody>
      </p:sp>
      <p:sp>
        <p:nvSpPr>
          <p:cNvPr id="37891" name="Text Box 3"/>
          <p:cNvSpPr txBox="1">
            <a:spLocks noChangeArrowheads="1"/>
          </p:cNvSpPr>
          <p:nvPr/>
        </p:nvSpPr>
        <p:spPr bwMode="auto">
          <a:xfrm>
            <a:off x="719138" y="1416050"/>
            <a:ext cx="7453312" cy="946150"/>
          </a:xfrm>
          <a:prstGeom prst="rect">
            <a:avLst/>
          </a:prstGeom>
          <a:noFill/>
          <a:ln w="9525">
            <a:noFill/>
            <a:miter lim="800000"/>
            <a:headEnd/>
            <a:tailEnd/>
          </a:ln>
        </p:spPr>
        <p:txBody>
          <a:bodyPr wrap="none">
            <a:spAutoFit/>
          </a:bodyPr>
          <a:lstStyle/>
          <a:p>
            <a:pPr algn="ctr" eaLnBrk="0" hangingPunct="0">
              <a:buFontTx/>
              <a:buChar char="•"/>
            </a:pPr>
            <a:r>
              <a:rPr lang="es-ES_tradnl" sz="2800" b="1"/>
              <a:t> MEDIANTE EL TRABAJO CON EL</a:t>
            </a:r>
          </a:p>
          <a:p>
            <a:pPr algn="ctr" eaLnBrk="0" hangingPunct="0"/>
            <a:r>
              <a:rPr lang="es-ES_tradnl" sz="2800" b="1"/>
              <a:t> SISTEMA INTERNACIONAL DE UNIDADES</a:t>
            </a:r>
          </a:p>
        </p:txBody>
      </p:sp>
      <p:sp>
        <p:nvSpPr>
          <p:cNvPr id="37892" name="Text Box 4"/>
          <p:cNvSpPr txBox="1">
            <a:spLocks noChangeArrowheads="1"/>
          </p:cNvSpPr>
          <p:nvPr/>
        </p:nvSpPr>
        <p:spPr bwMode="auto">
          <a:xfrm>
            <a:off x="323850" y="2743200"/>
            <a:ext cx="8215313" cy="1373188"/>
          </a:xfrm>
          <a:prstGeom prst="rect">
            <a:avLst/>
          </a:prstGeom>
          <a:noFill/>
          <a:ln w="9525">
            <a:noFill/>
            <a:miter lim="800000"/>
            <a:headEnd/>
            <a:tailEnd/>
          </a:ln>
        </p:spPr>
        <p:txBody>
          <a:bodyPr>
            <a:spAutoFit/>
          </a:bodyPr>
          <a:lstStyle/>
          <a:p>
            <a:pPr algn="just" eaLnBrk="0" hangingPunct="0"/>
            <a:r>
              <a:rPr lang="es-ES_tradnl" sz="2800" b="1"/>
              <a:t>Trabajo con la simbología y abreviaturas de las magnitudes aceptadas y adoptadas por el sistema internacional de unidades (SIU)</a:t>
            </a:r>
          </a:p>
        </p:txBody>
      </p:sp>
      <p:pic>
        <p:nvPicPr>
          <p:cNvPr id="16389" name="Picture 5" descr="J0234686"/>
          <p:cNvPicPr>
            <a:picLocks noChangeAspect="1" noChangeArrowheads="1" noCrop="1"/>
          </p:cNvPicPr>
          <p:nvPr/>
        </p:nvPicPr>
        <p:blipFill>
          <a:blip r:embed="rId2"/>
          <a:srcRect/>
          <a:stretch>
            <a:fillRect/>
          </a:stretch>
        </p:blipFill>
        <p:spPr bwMode="auto">
          <a:xfrm>
            <a:off x="3563938" y="4267200"/>
            <a:ext cx="1919287" cy="2433638"/>
          </a:xfrm>
          <a:prstGeom prst="rect">
            <a:avLst/>
          </a:prstGeom>
          <a:noFill/>
          <a:ln w="9525">
            <a:noFill/>
            <a:miter lim="800000"/>
            <a:headEnd/>
            <a:tailEnd/>
          </a:ln>
        </p:spPr>
      </p:pic>
      <p:sp>
        <p:nvSpPr>
          <p:cNvPr id="16390" name="5 Marcador de número de diapositiva"/>
          <p:cNvSpPr>
            <a:spLocks noGrp="1"/>
          </p:cNvSpPr>
          <p:nvPr>
            <p:ph type="sldNum" sz="quarter" idx="12"/>
          </p:nvPr>
        </p:nvSpPr>
        <p:spPr>
          <a:noFill/>
          <a:ln>
            <a:miter lim="800000"/>
            <a:headEnd/>
            <a:tailEnd/>
          </a:ln>
        </p:spPr>
        <p:txBody>
          <a:bodyPr/>
          <a:lstStyle/>
          <a:p>
            <a:r>
              <a:rPr lang="es-ES" smtClean="0"/>
              <a:t>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ppt_x</p:attrName>
                                        </p:attrNameLst>
                                      </p:cBhvr>
                                      <p:tavLst>
                                        <p:tav tm="0">
                                          <p:val>
                                            <p:strVal val="#ppt_x"/>
                                          </p:val>
                                        </p:tav>
                                        <p:tav tm="100000">
                                          <p:val>
                                            <p:strVal val="#ppt_x"/>
                                          </p:val>
                                        </p:tav>
                                      </p:tavLst>
                                    </p:anim>
                                    <p:anim calcmode="lin" valueType="num">
                                      <p:cBhvr>
                                        <p:cTn id="8" dur="500" fill="hold"/>
                                        <p:tgtEl>
                                          <p:spTgt spid="37891"/>
                                        </p:tgtEl>
                                        <p:attrNameLst>
                                          <p:attrName>ppt_y</p:attrName>
                                        </p:attrNameLst>
                                      </p:cBhvr>
                                      <p:tavLst>
                                        <p:tav tm="0">
                                          <p:val>
                                            <p:strVal val="#ppt_y+#ppt_h/2"/>
                                          </p:val>
                                        </p:tav>
                                        <p:tav tm="100000">
                                          <p:val>
                                            <p:strVal val="#ppt_y"/>
                                          </p:val>
                                        </p:tav>
                                      </p:tavLst>
                                    </p:anim>
                                    <p:anim calcmode="lin" valueType="num">
                                      <p:cBhvr>
                                        <p:cTn id="9" dur="500" fill="hold"/>
                                        <p:tgtEl>
                                          <p:spTgt spid="37891"/>
                                        </p:tgtEl>
                                        <p:attrNameLst>
                                          <p:attrName>ppt_w</p:attrName>
                                        </p:attrNameLst>
                                      </p:cBhvr>
                                      <p:tavLst>
                                        <p:tav tm="0">
                                          <p:val>
                                            <p:strVal val="#ppt_w"/>
                                          </p:val>
                                        </p:tav>
                                        <p:tav tm="100000">
                                          <p:val>
                                            <p:strVal val="#ppt_w"/>
                                          </p:val>
                                        </p:tav>
                                      </p:tavLst>
                                    </p:anim>
                                    <p:anim calcmode="lin" valueType="num">
                                      <p:cBhvr>
                                        <p:cTn id="10"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37892"/>
                                        </p:tgtEl>
                                        <p:attrNameLst>
                                          <p:attrName>style.visibility</p:attrName>
                                        </p:attrNameLst>
                                      </p:cBhvr>
                                      <p:to>
                                        <p:strVal val="visible"/>
                                      </p:to>
                                    </p:set>
                                    <p:anim calcmode="lin" valueType="num">
                                      <p:cBhvr>
                                        <p:cTn id="15" dur="500" fill="hold"/>
                                        <p:tgtEl>
                                          <p:spTgt spid="37892"/>
                                        </p:tgtEl>
                                        <p:attrNameLst>
                                          <p:attrName>ppt_x</p:attrName>
                                        </p:attrNameLst>
                                      </p:cBhvr>
                                      <p:tavLst>
                                        <p:tav tm="0">
                                          <p:val>
                                            <p:strVal val="#ppt_x"/>
                                          </p:val>
                                        </p:tav>
                                        <p:tav tm="100000">
                                          <p:val>
                                            <p:strVal val="#ppt_x"/>
                                          </p:val>
                                        </p:tav>
                                      </p:tavLst>
                                    </p:anim>
                                    <p:anim calcmode="lin" valueType="num">
                                      <p:cBhvr>
                                        <p:cTn id="16" dur="500" fill="hold"/>
                                        <p:tgtEl>
                                          <p:spTgt spid="37892"/>
                                        </p:tgtEl>
                                        <p:attrNameLst>
                                          <p:attrName>ppt_y</p:attrName>
                                        </p:attrNameLst>
                                      </p:cBhvr>
                                      <p:tavLst>
                                        <p:tav tm="0">
                                          <p:val>
                                            <p:strVal val="#ppt_y+#ppt_h/2"/>
                                          </p:val>
                                        </p:tav>
                                        <p:tav tm="100000">
                                          <p:val>
                                            <p:strVal val="#ppt_y"/>
                                          </p:val>
                                        </p:tav>
                                      </p:tavLst>
                                    </p:anim>
                                    <p:anim calcmode="lin" valueType="num">
                                      <p:cBhvr>
                                        <p:cTn id="17" dur="500" fill="hold"/>
                                        <p:tgtEl>
                                          <p:spTgt spid="37892"/>
                                        </p:tgtEl>
                                        <p:attrNameLst>
                                          <p:attrName>ppt_w</p:attrName>
                                        </p:attrNameLst>
                                      </p:cBhvr>
                                      <p:tavLst>
                                        <p:tav tm="0">
                                          <p:val>
                                            <p:strVal val="#ppt_w"/>
                                          </p:val>
                                        </p:tav>
                                        <p:tav tm="100000">
                                          <p:val>
                                            <p:strVal val="#ppt_w"/>
                                          </p:val>
                                        </p:tav>
                                      </p:tavLst>
                                    </p:anim>
                                    <p:anim calcmode="lin" valueType="num">
                                      <p:cBhvr>
                                        <p:cTn id="18" dur="500" fill="hold"/>
                                        <p:tgtEl>
                                          <p:spTgt spid="378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magen1"/>
          <p:cNvPicPr>
            <a:picLocks noChangeAspect="1" noChangeArrowheads="1" noCrop="1"/>
          </p:cNvPicPr>
          <p:nvPr/>
        </p:nvPicPr>
        <p:blipFill>
          <a:blip r:embed="rId2"/>
          <a:srcRect/>
          <a:stretch>
            <a:fillRect/>
          </a:stretch>
        </p:blipFill>
        <p:spPr bwMode="auto">
          <a:xfrm>
            <a:off x="1692275" y="765175"/>
            <a:ext cx="5832475" cy="5256213"/>
          </a:xfrm>
          <a:prstGeom prst="rect">
            <a:avLst/>
          </a:prstGeom>
          <a:noFill/>
          <a:ln w="9525">
            <a:noFill/>
            <a:miter lim="800000"/>
            <a:headEnd/>
            <a:tailEnd/>
          </a:ln>
        </p:spPr>
      </p:pic>
      <p:sp>
        <p:nvSpPr>
          <p:cNvPr id="91139" name="Rectangle 3"/>
          <p:cNvSpPr>
            <a:spLocks noChangeArrowheads="1"/>
          </p:cNvSpPr>
          <p:nvPr/>
        </p:nvSpPr>
        <p:spPr bwMode="auto">
          <a:xfrm>
            <a:off x="1692275" y="2643188"/>
            <a:ext cx="5688013" cy="954087"/>
          </a:xfrm>
          <a:prstGeom prst="rect">
            <a:avLst/>
          </a:prstGeom>
          <a:noFill/>
          <a:ln w="9525">
            <a:noFill/>
            <a:miter lim="800000"/>
            <a:headEnd/>
            <a:tailEnd/>
          </a:ln>
        </p:spPr>
        <p:txBody>
          <a:bodyPr lIns="91404" tIns="45702" rIns="91404" bIns="45702">
            <a:spAutoFit/>
          </a:bodyPr>
          <a:lstStyle/>
          <a:p>
            <a:pPr algn="ctr">
              <a:spcBef>
                <a:spcPct val="50000"/>
              </a:spcBef>
            </a:pPr>
            <a:r>
              <a:rPr lang="es-ES" sz="2800" b="1"/>
              <a:t>¿Por qué la interdisciplinariedad?</a:t>
            </a:r>
          </a:p>
        </p:txBody>
      </p:sp>
      <p:sp>
        <p:nvSpPr>
          <p:cNvPr id="17412" name="3 Marcador de número de diapositiva"/>
          <p:cNvSpPr>
            <a:spLocks noGrp="1"/>
          </p:cNvSpPr>
          <p:nvPr>
            <p:ph type="sldNum" sz="quarter" idx="12"/>
          </p:nvPr>
        </p:nvSpPr>
        <p:spPr>
          <a:noFill/>
          <a:ln>
            <a:miter lim="800000"/>
            <a:headEnd/>
            <a:tailEnd/>
          </a:ln>
        </p:spPr>
        <p:txBody>
          <a:bodyPr/>
          <a:lstStyle/>
          <a:p>
            <a:r>
              <a:rPr lang="es-ES" smtClean="0"/>
              <a:t>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1138"/>
                                        </p:tgtEl>
                                        <p:attrNameLst>
                                          <p:attrName>style.visibility</p:attrName>
                                        </p:attrNameLst>
                                      </p:cBhvr>
                                      <p:to>
                                        <p:strVal val="visible"/>
                                      </p:to>
                                    </p:set>
                                    <p:animEffect transition="in" filter="fade">
                                      <p:cBhvr>
                                        <p:cTn id="11" dur="2000"/>
                                        <p:tgtEl>
                                          <p:spTgt spid="91138"/>
                                        </p:tgtEl>
                                      </p:cBhvr>
                                    </p:animEffect>
                                  </p:childTnLst>
                                </p:cTn>
                              </p:par>
                            </p:childTnLst>
                          </p:cTn>
                        </p:par>
                        <p:par>
                          <p:cTn id="12" fill="hold" nodeType="afterGroup">
                            <p:stCondLst>
                              <p:cond delay="4000"/>
                            </p:stCondLst>
                            <p:childTnLst>
                              <p:par>
                                <p:cTn id="13" presetID="6" presetClass="emph" presetSubtype="0" fill="hold" nodeType="afterEffect">
                                  <p:stCondLst>
                                    <p:cond delay="0"/>
                                  </p:stCondLst>
                                  <p:childTnLst>
                                    <p:animScale>
                                      <p:cBhvr>
                                        <p:cTn id="14" dur="2000" fill="hold"/>
                                        <p:tgtEl>
                                          <p:spTgt spid="91138"/>
                                        </p:tgtEl>
                                      </p:cBhvr>
                                      <p:by x="150000" y="150000"/>
                                    </p:animScale>
                                  </p:childTnLst>
                                </p:cTn>
                              </p:par>
                            </p:childTnLst>
                          </p:cTn>
                        </p:par>
                        <p:par>
                          <p:cTn id="15" fill="hold" nodeType="afterGroup">
                            <p:stCondLst>
                              <p:cond delay="6000"/>
                            </p:stCondLst>
                            <p:childTnLst>
                              <p:par>
                                <p:cTn id="16" presetID="1" presetClass="entr" presetSubtype="0" fill="hold" grpId="0" nodeType="afterEffect">
                                  <p:stCondLst>
                                    <p:cond delay="0"/>
                                  </p:stCondLst>
                                  <p:childTnLst>
                                    <p:set>
                                      <p:cBhvr>
                                        <p:cTn id="17" dur="1" fill="hold">
                                          <p:stCondLst>
                                            <p:cond delay="0"/>
                                          </p:stCondLst>
                                        </p:cTn>
                                        <p:tgtEl>
                                          <p:spTgt spid="91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endParaRPr lang="es-VE" smtClean="0"/>
          </a:p>
        </p:txBody>
      </p:sp>
      <p:pic>
        <p:nvPicPr>
          <p:cNvPr id="18435" name="Picture 5" descr="Messer_China_plant"/>
          <p:cNvPicPr>
            <a:picLocks noGrp="1" noChangeAspect="1" noChangeArrowheads="1"/>
          </p:cNvPicPr>
          <p:nvPr>
            <p:ph idx="1"/>
          </p:nvPr>
        </p:nvPicPr>
        <p:blipFill>
          <a:blip r:embed="rId3"/>
          <a:srcRect/>
          <a:stretch>
            <a:fillRect/>
          </a:stretch>
        </p:blipFill>
        <p:spPr>
          <a:xfrm>
            <a:off x="2500313" y="0"/>
            <a:ext cx="3500437" cy="3357563"/>
          </a:xfrm>
        </p:spPr>
      </p:pic>
      <p:pic>
        <p:nvPicPr>
          <p:cNvPr id="18436" name="Picture 5" descr="2005-0926delta"/>
          <p:cNvPicPr>
            <a:picLocks noChangeAspect="1" noChangeArrowheads="1"/>
          </p:cNvPicPr>
          <p:nvPr/>
        </p:nvPicPr>
        <p:blipFill>
          <a:blip r:embed="rId4"/>
          <a:srcRect/>
          <a:stretch>
            <a:fillRect/>
          </a:stretch>
        </p:blipFill>
        <p:spPr bwMode="auto">
          <a:xfrm>
            <a:off x="0" y="0"/>
            <a:ext cx="2928938" cy="3571875"/>
          </a:xfrm>
          <a:prstGeom prst="rect">
            <a:avLst/>
          </a:prstGeom>
          <a:noFill/>
          <a:ln w="9525">
            <a:noFill/>
            <a:miter lim="800000"/>
            <a:headEnd/>
            <a:tailEnd/>
          </a:ln>
        </p:spPr>
      </p:pic>
      <p:pic>
        <p:nvPicPr>
          <p:cNvPr id="18437" name="Picture 4" descr="demonstration"/>
          <p:cNvPicPr>
            <a:picLocks noChangeAspect="1" noChangeArrowheads="1"/>
          </p:cNvPicPr>
          <p:nvPr/>
        </p:nvPicPr>
        <p:blipFill>
          <a:blip r:embed="rId5"/>
          <a:srcRect/>
          <a:stretch>
            <a:fillRect/>
          </a:stretch>
        </p:blipFill>
        <p:spPr bwMode="auto">
          <a:xfrm>
            <a:off x="0" y="3286125"/>
            <a:ext cx="3357563" cy="3571875"/>
          </a:xfrm>
          <a:prstGeom prst="rect">
            <a:avLst/>
          </a:prstGeom>
          <a:noFill/>
          <a:ln w="9525">
            <a:noFill/>
            <a:miter lim="800000"/>
            <a:headEnd/>
            <a:tailEnd/>
          </a:ln>
        </p:spPr>
      </p:pic>
      <p:pic>
        <p:nvPicPr>
          <p:cNvPr id="18438" name="Picture 4" descr="campo refugiados"/>
          <p:cNvPicPr>
            <a:picLocks noChangeAspect="1" noChangeArrowheads="1"/>
          </p:cNvPicPr>
          <p:nvPr/>
        </p:nvPicPr>
        <p:blipFill>
          <a:blip r:embed="rId6"/>
          <a:srcRect/>
          <a:stretch>
            <a:fillRect/>
          </a:stretch>
        </p:blipFill>
        <p:spPr bwMode="auto">
          <a:xfrm>
            <a:off x="3357563" y="3357563"/>
            <a:ext cx="3175000" cy="3500437"/>
          </a:xfrm>
          <a:prstGeom prst="rect">
            <a:avLst/>
          </a:prstGeom>
          <a:noFill/>
          <a:ln w="9525">
            <a:noFill/>
            <a:miter lim="800000"/>
            <a:headEnd/>
            <a:tailEnd/>
          </a:ln>
        </p:spPr>
      </p:pic>
      <p:pic>
        <p:nvPicPr>
          <p:cNvPr id="18439" name="Picture 2"/>
          <p:cNvPicPr>
            <a:picLocks noChangeAspect="1" noChangeArrowheads="1"/>
          </p:cNvPicPr>
          <p:nvPr/>
        </p:nvPicPr>
        <p:blipFill>
          <a:blip r:embed="rId7"/>
          <a:srcRect/>
          <a:stretch>
            <a:fillRect/>
          </a:stretch>
        </p:blipFill>
        <p:spPr bwMode="auto">
          <a:xfrm>
            <a:off x="6000750" y="0"/>
            <a:ext cx="3143250" cy="6858000"/>
          </a:xfrm>
          <a:prstGeom prst="rect">
            <a:avLst/>
          </a:prstGeom>
          <a:noFill/>
          <a:ln w="9525">
            <a:noFill/>
            <a:miter lim="800000"/>
            <a:headEnd/>
            <a:tailEnd/>
          </a:ln>
        </p:spPr>
      </p:pic>
      <p:sp>
        <p:nvSpPr>
          <p:cNvPr id="11" name="10 Rectángulo"/>
          <p:cNvSpPr/>
          <p:nvPr/>
        </p:nvSpPr>
        <p:spPr>
          <a:xfrm>
            <a:off x="838638" y="2571744"/>
            <a:ext cx="7149714"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_tradnl" sz="5400" b="1" spc="50" dirty="0">
                <a:ln w="11430"/>
                <a:solidFill>
                  <a:schemeClr val="accent1">
                    <a:lumMod val="75000"/>
                  </a:schemeClr>
                </a:solidFill>
                <a:effectLst>
                  <a:outerShdw blurRad="76200" dist="50800" dir="5400000" algn="tl" rotWithShape="0">
                    <a:srgbClr val="000000">
                      <a:alpha val="65000"/>
                    </a:srgbClr>
                  </a:outerShdw>
                </a:effectLst>
                <a:latin typeface="Arial" pitchFamily="34" charset="0"/>
              </a:rPr>
              <a:t>EL MUNDO EN LA </a:t>
            </a:r>
          </a:p>
          <a:p>
            <a:pPr algn="ctr">
              <a:defRPr/>
            </a:pPr>
            <a:r>
              <a:rPr lang="es-ES_tradnl" sz="5400" b="1" spc="50" dirty="0">
                <a:ln w="11430"/>
                <a:solidFill>
                  <a:schemeClr val="accent1">
                    <a:lumMod val="75000"/>
                  </a:schemeClr>
                </a:solidFill>
                <a:effectLst>
                  <a:outerShdw blurRad="76200" dist="50800" dir="5400000" algn="tl" rotWithShape="0">
                    <a:srgbClr val="000000">
                      <a:alpha val="65000"/>
                    </a:srgbClr>
                  </a:outerShdw>
                </a:effectLst>
                <a:latin typeface="Arial" pitchFamily="34" charset="0"/>
              </a:rPr>
              <a:t>ACTUALIDAD</a:t>
            </a:r>
            <a:endParaRPr lang="es-ES" sz="5400" b="1" spc="50" dirty="0">
              <a:ln w="11430"/>
              <a:solidFill>
                <a:schemeClr val="accent1">
                  <a:lumMod val="75000"/>
                </a:schemeClr>
              </a:solidFill>
              <a:effectLst>
                <a:outerShdw blurRad="76200" dist="50800" dir="5400000" algn="tl" rotWithShape="0">
                  <a:srgbClr val="000000">
                    <a:alpha val="65000"/>
                  </a:srgbClr>
                </a:outerShdw>
              </a:effectLst>
              <a:latin typeface="Arial" pitchFamily="34" charset="0"/>
            </a:endParaRPr>
          </a:p>
        </p:txBody>
      </p:sp>
    </p:spTree>
  </p:cSld>
  <p:clrMapOvr>
    <a:masterClrMapping/>
  </p:clrMapOvr>
  <p:transition spd="slow" advClick="0" advTm="2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39"/>
          <p:cNvGrpSpPr>
            <a:grpSpLocks/>
          </p:cNvGrpSpPr>
          <p:nvPr/>
        </p:nvGrpSpPr>
        <p:grpSpPr bwMode="auto">
          <a:xfrm>
            <a:off x="2843213" y="1935163"/>
            <a:ext cx="3505200" cy="3581400"/>
            <a:chOff x="1776" y="1204"/>
            <a:chExt cx="2208" cy="2256"/>
          </a:xfrm>
        </p:grpSpPr>
        <p:sp>
          <p:nvSpPr>
            <p:cNvPr id="1041" name="AutoShape 40"/>
            <p:cNvSpPr>
              <a:spLocks noChangeArrowheads="1"/>
            </p:cNvSpPr>
            <p:nvPr/>
          </p:nvSpPr>
          <p:spPr bwMode="auto">
            <a:xfrm>
              <a:off x="1776" y="1204"/>
              <a:ext cx="2208" cy="22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chemeClr val="accent1"/>
            </a:solidFill>
            <a:ln w="9525">
              <a:solidFill>
                <a:schemeClr val="tx1"/>
              </a:solidFill>
              <a:miter lim="800000"/>
              <a:headEnd/>
              <a:tailEnd/>
            </a:ln>
          </p:spPr>
          <p:txBody>
            <a:bodyPr wrap="none" anchor="ctr"/>
            <a:lstStyle/>
            <a:p>
              <a:endParaRPr lang="es-ES"/>
            </a:p>
          </p:txBody>
        </p:sp>
        <p:grpSp>
          <p:nvGrpSpPr>
            <p:cNvPr id="1042" name="Group 41"/>
            <p:cNvGrpSpPr>
              <a:grpSpLocks/>
            </p:cNvGrpSpPr>
            <p:nvPr/>
          </p:nvGrpSpPr>
          <p:grpSpPr bwMode="auto">
            <a:xfrm>
              <a:off x="2016" y="1562"/>
              <a:ext cx="1776" cy="1536"/>
              <a:chOff x="2016" y="1562"/>
              <a:chExt cx="1776" cy="1536"/>
            </a:xfrm>
          </p:grpSpPr>
          <p:graphicFrame>
            <p:nvGraphicFramePr>
              <p:cNvPr id="1026" name="Object 42"/>
              <p:cNvGraphicFramePr>
                <a:graphicFrameLocks noChangeAspect="1"/>
              </p:cNvGraphicFramePr>
              <p:nvPr/>
            </p:nvGraphicFramePr>
            <p:xfrm>
              <a:off x="2160" y="1562"/>
              <a:ext cx="1534" cy="1536"/>
            </p:xfrm>
            <a:graphic>
              <a:graphicData uri="http://schemas.openxmlformats.org/presentationml/2006/ole">
                <p:oleObj spid="_x0000_s1026" name="Imagen" r:id="rId3" imgW="1664208" imgH="1666951" progId="MS_ClipArt_Gallery.2">
                  <p:embed/>
                </p:oleObj>
              </a:graphicData>
            </a:graphic>
          </p:graphicFrame>
          <p:sp>
            <p:nvSpPr>
              <p:cNvPr id="1043" name="Text Box 43"/>
              <p:cNvSpPr txBox="1">
                <a:spLocks noChangeArrowheads="1"/>
              </p:cNvSpPr>
              <p:nvPr/>
            </p:nvSpPr>
            <p:spPr bwMode="auto">
              <a:xfrm>
                <a:off x="2016" y="1776"/>
                <a:ext cx="1776" cy="911"/>
              </a:xfrm>
              <a:prstGeom prst="rect">
                <a:avLst/>
              </a:prstGeom>
              <a:solidFill>
                <a:schemeClr val="bg1">
                  <a:alpha val="50195"/>
                </a:schemeClr>
              </a:solidFill>
              <a:ln w="9525">
                <a:noFill/>
                <a:miter lim="800000"/>
                <a:headEnd/>
                <a:tailEnd/>
              </a:ln>
            </p:spPr>
            <p:txBody>
              <a:bodyPr>
                <a:spAutoFit/>
              </a:bodyPr>
              <a:lstStyle/>
              <a:p>
                <a:pPr algn="ctr" eaLnBrk="0" hangingPunct="0"/>
                <a:r>
                  <a:rPr lang="es-ES_tradnl" sz="4400" b="1">
                    <a:solidFill>
                      <a:srgbClr val="000066"/>
                    </a:solidFill>
                    <a:latin typeface="Times New Roman" pitchFamily="18" charset="0"/>
                  </a:rPr>
                  <a:t>Problemas</a:t>
                </a:r>
              </a:p>
              <a:p>
                <a:pPr algn="ctr" eaLnBrk="0" hangingPunct="0"/>
                <a:r>
                  <a:rPr lang="es-ES_tradnl" sz="4400" b="1">
                    <a:solidFill>
                      <a:srgbClr val="000066"/>
                    </a:solidFill>
                    <a:latin typeface="Times New Roman" pitchFamily="18" charset="0"/>
                  </a:rPr>
                  <a:t>Globales</a:t>
                </a:r>
                <a:endParaRPr lang="es-ES_tradnl" sz="4000" b="1">
                  <a:solidFill>
                    <a:srgbClr val="000066"/>
                  </a:solidFill>
                  <a:latin typeface="Times New Roman" pitchFamily="18" charset="0"/>
                </a:endParaRPr>
              </a:p>
            </p:txBody>
          </p:sp>
        </p:grpSp>
      </p:grpSp>
      <p:sp>
        <p:nvSpPr>
          <p:cNvPr id="265260" name="AutoShape 44"/>
          <p:cNvSpPr>
            <a:spLocks noChangeArrowheads="1"/>
          </p:cNvSpPr>
          <p:nvPr/>
        </p:nvSpPr>
        <p:spPr bwMode="auto">
          <a:xfrm rot="-1770168">
            <a:off x="5472113" y="2219325"/>
            <a:ext cx="1190625" cy="755650"/>
          </a:xfrm>
          <a:prstGeom prst="rightArrow">
            <a:avLst>
              <a:gd name="adj1" fmla="val 50000"/>
              <a:gd name="adj2" fmla="val 33307"/>
            </a:avLst>
          </a:prstGeom>
          <a:solidFill>
            <a:schemeClr val="accent1"/>
          </a:solidFill>
          <a:ln w="9525">
            <a:solidFill>
              <a:schemeClr val="tx1"/>
            </a:solidFill>
            <a:miter lim="800000"/>
            <a:headEnd/>
            <a:tailEnd/>
          </a:ln>
        </p:spPr>
        <p:txBody>
          <a:bodyPr wrap="none" anchor="ctr"/>
          <a:lstStyle/>
          <a:p>
            <a:endParaRPr lang="es-VE"/>
          </a:p>
        </p:txBody>
      </p:sp>
      <p:sp>
        <p:nvSpPr>
          <p:cNvPr id="265263" name="AutoShape 47"/>
          <p:cNvSpPr>
            <a:spLocks noChangeArrowheads="1"/>
          </p:cNvSpPr>
          <p:nvPr/>
        </p:nvSpPr>
        <p:spPr bwMode="auto">
          <a:xfrm rot="1854478">
            <a:off x="5562600" y="4325938"/>
            <a:ext cx="879475" cy="733425"/>
          </a:xfrm>
          <a:prstGeom prst="rightArrow">
            <a:avLst>
              <a:gd name="adj1" fmla="val 50000"/>
              <a:gd name="adj2" fmla="val 37440"/>
            </a:avLst>
          </a:prstGeom>
          <a:solidFill>
            <a:schemeClr val="accent1"/>
          </a:solidFill>
          <a:ln w="9525">
            <a:solidFill>
              <a:schemeClr val="tx1"/>
            </a:solidFill>
            <a:miter lim="800000"/>
            <a:headEnd/>
            <a:tailEnd/>
          </a:ln>
        </p:spPr>
        <p:txBody>
          <a:bodyPr wrap="none" anchor="ctr"/>
          <a:lstStyle/>
          <a:p>
            <a:endParaRPr lang="es-VE"/>
          </a:p>
        </p:txBody>
      </p:sp>
      <p:sp>
        <p:nvSpPr>
          <p:cNvPr id="265264" name="AutoShape 48"/>
          <p:cNvSpPr>
            <a:spLocks noChangeArrowheads="1"/>
          </p:cNvSpPr>
          <p:nvPr/>
        </p:nvSpPr>
        <p:spPr bwMode="auto">
          <a:xfrm rot="8273912">
            <a:off x="2911475" y="4435475"/>
            <a:ext cx="938213" cy="798513"/>
          </a:xfrm>
          <a:prstGeom prst="rightArrow">
            <a:avLst>
              <a:gd name="adj1" fmla="val 50000"/>
              <a:gd name="adj2" fmla="val 32659"/>
            </a:avLst>
          </a:prstGeom>
          <a:solidFill>
            <a:schemeClr val="accent1"/>
          </a:solidFill>
          <a:ln w="9525">
            <a:solidFill>
              <a:schemeClr val="tx1"/>
            </a:solidFill>
            <a:miter lim="800000"/>
            <a:headEnd/>
            <a:tailEnd/>
          </a:ln>
        </p:spPr>
        <p:txBody>
          <a:bodyPr wrap="none" anchor="ctr"/>
          <a:lstStyle/>
          <a:p>
            <a:endParaRPr lang="es-VE"/>
          </a:p>
        </p:txBody>
      </p:sp>
      <p:sp>
        <p:nvSpPr>
          <p:cNvPr id="265265" name="AutoShape 49"/>
          <p:cNvSpPr>
            <a:spLocks noChangeArrowheads="1"/>
          </p:cNvSpPr>
          <p:nvPr/>
        </p:nvSpPr>
        <p:spPr bwMode="auto">
          <a:xfrm rot="-8036932">
            <a:off x="2744788" y="2030413"/>
            <a:ext cx="1222375" cy="809625"/>
          </a:xfrm>
          <a:prstGeom prst="rightArrow">
            <a:avLst>
              <a:gd name="adj1" fmla="val 50000"/>
              <a:gd name="adj2" fmla="val 33530"/>
            </a:avLst>
          </a:prstGeom>
          <a:solidFill>
            <a:schemeClr val="accent1"/>
          </a:solidFill>
          <a:ln w="9525">
            <a:solidFill>
              <a:schemeClr val="tx1"/>
            </a:solidFill>
            <a:miter lim="800000"/>
            <a:headEnd/>
            <a:tailEnd/>
          </a:ln>
        </p:spPr>
        <p:txBody>
          <a:bodyPr wrap="none" anchor="ctr"/>
          <a:lstStyle/>
          <a:p>
            <a:endParaRPr lang="es-VE"/>
          </a:p>
        </p:txBody>
      </p:sp>
      <p:sp>
        <p:nvSpPr>
          <p:cNvPr id="265266" name="Text Box 50"/>
          <p:cNvSpPr txBox="1">
            <a:spLocks noChangeArrowheads="1"/>
          </p:cNvSpPr>
          <p:nvPr/>
        </p:nvSpPr>
        <p:spPr bwMode="auto">
          <a:xfrm>
            <a:off x="6462713" y="5029200"/>
            <a:ext cx="2286000" cy="825500"/>
          </a:xfrm>
          <a:prstGeom prst="rect">
            <a:avLst/>
          </a:prstGeom>
          <a:solidFill>
            <a:srgbClr val="CCECFF"/>
          </a:solidFill>
          <a:ln>
            <a:noFill/>
          </a:ln>
          <a:effectLst>
            <a:outerShdw dist="107763" dir="2700000" algn="ctr" rotWithShape="0">
              <a:schemeClr val="bg2"/>
            </a:outerShdw>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es-ES_tradnl" sz="1600" b="1" dirty="0" smtClean="0">
                <a:solidFill>
                  <a:schemeClr val="accent1">
                    <a:lumMod val="75000"/>
                  </a:schemeClr>
                </a:solidFill>
                <a:latin typeface="Arial" pitchFamily="34" charset="0"/>
              </a:rPr>
              <a:t>CORRUPCIÓN Y CRIMEN ORGANIZADO</a:t>
            </a:r>
          </a:p>
        </p:txBody>
      </p:sp>
      <p:sp>
        <p:nvSpPr>
          <p:cNvPr id="265267" name="Text Box 51"/>
          <p:cNvSpPr txBox="1">
            <a:spLocks noChangeArrowheads="1"/>
          </p:cNvSpPr>
          <p:nvPr/>
        </p:nvSpPr>
        <p:spPr bwMode="auto">
          <a:xfrm>
            <a:off x="6372225" y="3357563"/>
            <a:ext cx="2543175" cy="581025"/>
          </a:xfrm>
          <a:prstGeom prst="rect">
            <a:avLst/>
          </a:prstGeom>
          <a:solidFill>
            <a:srgbClr val="CCECFF"/>
          </a:solidFill>
          <a:ln>
            <a:noFill/>
          </a:ln>
          <a:effectLst>
            <a:outerShdw dist="107763" dir="2700000" algn="ctr" rotWithShape="0">
              <a:schemeClr val="bg2"/>
            </a:outerShdw>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es-ES_tradnl" sz="1600" b="1" dirty="0" smtClean="0">
                <a:solidFill>
                  <a:schemeClr val="accent1">
                    <a:lumMod val="75000"/>
                  </a:schemeClr>
                </a:solidFill>
                <a:latin typeface="Arial" pitchFamily="34" charset="0"/>
              </a:rPr>
              <a:t>DROGADICCIÓN Y NARCOTRÁFICO</a:t>
            </a:r>
          </a:p>
        </p:txBody>
      </p:sp>
      <p:sp>
        <p:nvSpPr>
          <p:cNvPr id="265268" name="Text Box 52"/>
          <p:cNvSpPr txBox="1">
            <a:spLocks noChangeArrowheads="1"/>
          </p:cNvSpPr>
          <p:nvPr/>
        </p:nvSpPr>
        <p:spPr bwMode="auto">
          <a:xfrm>
            <a:off x="6659563" y="1916113"/>
            <a:ext cx="2027237" cy="581025"/>
          </a:xfrm>
          <a:prstGeom prst="rect">
            <a:avLst/>
          </a:prstGeom>
          <a:solidFill>
            <a:srgbClr val="CCECFF"/>
          </a:solidFill>
          <a:ln>
            <a:noFill/>
          </a:ln>
          <a:effectLst>
            <a:outerShdw dist="107763" dir="2700000" algn="ctr" rotWithShape="0">
              <a:schemeClr val="bg2"/>
            </a:outerShdw>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es-ES_tradnl" sz="1600" b="1" dirty="0" smtClean="0">
                <a:solidFill>
                  <a:schemeClr val="accent1">
                    <a:lumMod val="75000"/>
                  </a:schemeClr>
                </a:solidFill>
                <a:latin typeface="Arial" pitchFamily="34" charset="0"/>
              </a:rPr>
              <a:t>PANDEMIAS Y EPIDEMIAS</a:t>
            </a:r>
          </a:p>
        </p:txBody>
      </p:sp>
      <p:sp>
        <p:nvSpPr>
          <p:cNvPr id="265269" name="Text Box 53"/>
          <p:cNvSpPr>
            <a:spLocks noGrp="1" noChangeArrowheads="1"/>
          </p:cNvSpPr>
          <p:nvPr>
            <p:ph type="title"/>
          </p:nvPr>
        </p:nvSpPr>
        <p:spPr>
          <a:xfrm>
            <a:off x="3563938" y="1052513"/>
            <a:ext cx="2087562" cy="576262"/>
          </a:xfrm>
          <a:solidFill>
            <a:srgbClr val="CCECFF"/>
          </a:solidFill>
          <a:effectLst>
            <a:outerShdw dist="107763" dir="2700000" algn="ctr" rotWithShape="0">
              <a:schemeClr val="bg2"/>
            </a:outerShdw>
          </a:effectLst>
        </p:spPr>
        <p:txBody>
          <a:bodyPr/>
          <a:lstStyle/>
          <a:p>
            <a:pPr>
              <a:spcBef>
                <a:spcPct val="50000"/>
              </a:spcBef>
              <a:defRPr/>
            </a:pPr>
            <a:r>
              <a:rPr lang="es-ES_tradnl" sz="1600" b="1" dirty="0" smtClean="0"/>
              <a:t>    </a:t>
            </a:r>
            <a:r>
              <a:rPr lang="es-ES_tradnl" sz="1600" b="1" dirty="0" smtClean="0">
                <a:solidFill>
                  <a:schemeClr val="accent1">
                    <a:lumMod val="75000"/>
                  </a:schemeClr>
                </a:solidFill>
                <a:cs typeface="Arial" pitchFamily="34" charset="0"/>
              </a:rPr>
              <a:t>CRECIMIENTO</a:t>
            </a:r>
            <a:br>
              <a:rPr lang="es-ES_tradnl" sz="1600" b="1" dirty="0" smtClean="0">
                <a:solidFill>
                  <a:schemeClr val="accent1">
                    <a:lumMod val="75000"/>
                  </a:schemeClr>
                </a:solidFill>
                <a:cs typeface="Arial" pitchFamily="34" charset="0"/>
              </a:rPr>
            </a:br>
            <a:r>
              <a:rPr lang="es-ES_tradnl" sz="1600" b="1" dirty="0" smtClean="0">
                <a:solidFill>
                  <a:schemeClr val="accent1">
                    <a:lumMod val="75000"/>
                  </a:schemeClr>
                </a:solidFill>
                <a:cs typeface="Arial" pitchFamily="34" charset="0"/>
              </a:rPr>
              <a:t>    DEMOGRÁFICO </a:t>
            </a:r>
          </a:p>
        </p:txBody>
      </p:sp>
      <p:sp>
        <p:nvSpPr>
          <p:cNvPr id="265270" name="Text Box 54"/>
          <p:cNvSpPr txBox="1">
            <a:spLocks noChangeArrowheads="1"/>
          </p:cNvSpPr>
          <p:nvPr/>
        </p:nvSpPr>
        <p:spPr bwMode="auto">
          <a:xfrm>
            <a:off x="684213" y="1268413"/>
            <a:ext cx="2232025" cy="604837"/>
          </a:xfrm>
          <a:prstGeom prst="rect">
            <a:avLst/>
          </a:prstGeom>
          <a:solidFill>
            <a:srgbClr val="CCECFF"/>
          </a:solidFill>
          <a:ln>
            <a:noFill/>
          </a:ln>
          <a:effectLst>
            <a:outerShdw dist="107763" dir="2700000" algn="ctr" rotWithShape="0">
              <a:schemeClr val="bg2"/>
            </a:outerShdw>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80000"/>
              </a:lnSpc>
              <a:spcBef>
                <a:spcPct val="50000"/>
              </a:spcBef>
              <a:defRPr/>
            </a:pPr>
            <a:r>
              <a:rPr lang="es-ES_tradnl" sz="1600" b="1" dirty="0" smtClean="0">
                <a:solidFill>
                  <a:schemeClr val="accent1">
                    <a:lumMod val="75000"/>
                  </a:schemeClr>
                </a:solidFill>
                <a:latin typeface="Arial" pitchFamily="34" charset="0"/>
              </a:rPr>
              <a:t>RIQUEZA Y</a:t>
            </a:r>
          </a:p>
          <a:p>
            <a:pPr algn="ctr">
              <a:lnSpc>
                <a:spcPct val="80000"/>
              </a:lnSpc>
              <a:spcBef>
                <a:spcPct val="50000"/>
              </a:spcBef>
              <a:defRPr/>
            </a:pPr>
            <a:r>
              <a:rPr lang="es-ES_tradnl" sz="1600" b="1" dirty="0" smtClean="0">
                <a:solidFill>
                  <a:schemeClr val="accent1">
                    <a:lumMod val="75000"/>
                  </a:schemeClr>
                </a:solidFill>
                <a:latin typeface="Arial" pitchFamily="34" charset="0"/>
              </a:rPr>
              <a:t>POBREZA</a:t>
            </a:r>
          </a:p>
        </p:txBody>
      </p:sp>
      <p:sp>
        <p:nvSpPr>
          <p:cNvPr id="265271" name="Text Box 55"/>
          <p:cNvSpPr txBox="1">
            <a:spLocks noChangeArrowheads="1"/>
          </p:cNvSpPr>
          <p:nvPr/>
        </p:nvSpPr>
        <p:spPr bwMode="auto">
          <a:xfrm>
            <a:off x="395288" y="3424238"/>
            <a:ext cx="2208212" cy="581025"/>
          </a:xfrm>
          <a:prstGeom prst="rect">
            <a:avLst/>
          </a:prstGeom>
          <a:solidFill>
            <a:srgbClr val="CCECFF"/>
          </a:solidFill>
          <a:ln>
            <a:noFill/>
          </a:ln>
          <a:effectLst>
            <a:outerShdw dist="107763" dir="2700000" algn="ctr" rotWithShape="0">
              <a:schemeClr val="bg2"/>
            </a:outerShdw>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es-ES_tradnl" sz="1600" b="1" dirty="0" smtClean="0">
                <a:solidFill>
                  <a:schemeClr val="accent1">
                    <a:lumMod val="75000"/>
                  </a:schemeClr>
                </a:solidFill>
                <a:latin typeface="Arial" pitchFamily="34" charset="0"/>
              </a:rPr>
              <a:t>MIGRACIONES Y CONFLICTOS</a:t>
            </a:r>
          </a:p>
        </p:txBody>
      </p:sp>
      <p:sp>
        <p:nvSpPr>
          <p:cNvPr id="265272" name="Text Box 56"/>
          <p:cNvSpPr txBox="1">
            <a:spLocks noChangeArrowheads="1"/>
          </p:cNvSpPr>
          <p:nvPr/>
        </p:nvSpPr>
        <p:spPr bwMode="auto">
          <a:xfrm>
            <a:off x="647700" y="4935538"/>
            <a:ext cx="2095500" cy="581025"/>
          </a:xfrm>
          <a:prstGeom prst="rect">
            <a:avLst/>
          </a:prstGeom>
          <a:solidFill>
            <a:srgbClr val="CCECFF"/>
          </a:solidFill>
          <a:ln>
            <a:noFill/>
          </a:ln>
          <a:effectLst>
            <a:outerShdw dist="107763" dir="2700000" algn="ctr" rotWithShape="0">
              <a:schemeClr val="bg2"/>
            </a:outerShdw>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es-ES_tradnl" sz="1600" b="1" dirty="0" smtClean="0">
                <a:solidFill>
                  <a:schemeClr val="accent1">
                    <a:lumMod val="75000"/>
                  </a:schemeClr>
                </a:solidFill>
                <a:latin typeface="Arial" pitchFamily="34" charset="0"/>
              </a:rPr>
              <a:t>CAMBIO CLIMÁTICO</a:t>
            </a:r>
          </a:p>
        </p:txBody>
      </p:sp>
      <p:sp>
        <p:nvSpPr>
          <p:cNvPr id="265273" name="Text Box 57"/>
          <p:cNvSpPr txBox="1">
            <a:spLocks noChangeArrowheads="1"/>
          </p:cNvSpPr>
          <p:nvPr/>
        </p:nvSpPr>
        <p:spPr bwMode="auto">
          <a:xfrm>
            <a:off x="3490913" y="5656263"/>
            <a:ext cx="2286000" cy="584200"/>
          </a:xfrm>
          <a:prstGeom prst="rect">
            <a:avLst/>
          </a:prstGeom>
          <a:solidFill>
            <a:srgbClr val="CCECFF"/>
          </a:solidFill>
          <a:ln>
            <a:noFill/>
          </a:ln>
          <a:effectLst>
            <a:outerShdw dist="107763" dir="2700000" algn="ctr" rotWithShape="0">
              <a:schemeClr val="bg2"/>
            </a:outerShdw>
          </a:effectLs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es-ES_tradnl" sz="1600" b="1" dirty="0" smtClean="0">
                <a:solidFill>
                  <a:schemeClr val="accent1">
                    <a:lumMod val="75000"/>
                  </a:schemeClr>
                </a:solidFill>
                <a:latin typeface="Arial" pitchFamily="34" charset="0"/>
              </a:rPr>
              <a:t>ARMAS SOFISTICADAS</a:t>
            </a:r>
          </a:p>
        </p:txBody>
      </p:sp>
      <p:sp>
        <p:nvSpPr>
          <p:cNvPr id="1040" name="18 Marcador de número de diapositiva"/>
          <p:cNvSpPr>
            <a:spLocks noGrp="1"/>
          </p:cNvSpPr>
          <p:nvPr>
            <p:ph type="sldNum" sz="quarter" idx="12"/>
          </p:nvPr>
        </p:nvSpPr>
        <p:spPr>
          <a:noFill/>
          <a:ln>
            <a:miter lim="800000"/>
            <a:headEnd/>
            <a:tailEnd/>
          </a:ln>
        </p:spPr>
        <p:txBody>
          <a:bodyPr/>
          <a:lstStyle/>
          <a:p>
            <a:r>
              <a:rPr lang="es-ES" smtClean="0"/>
              <a:t>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65260"/>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26526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26526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265265"/>
                                        </p:tgtEl>
                                        <p:attrNameLst>
                                          <p:attrName>style.visibility</p:attrName>
                                        </p:attrNameLst>
                                      </p:cBhvr>
                                      <p:to>
                                        <p:strVal val="visible"/>
                                      </p:to>
                                    </p:set>
                                  </p:childTnLst>
                                </p:cTn>
                              </p:par>
                            </p:childTnLst>
                          </p:cTn>
                        </p:par>
                        <p:par>
                          <p:cTn id="16" fill="hold" nodeType="afterGroup">
                            <p:stCondLst>
                              <p:cond delay="6000"/>
                            </p:stCondLst>
                            <p:childTnLst>
                              <p:par>
                                <p:cTn id="17" presetID="17" presetClass="entr" presetSubtype="2" fill="hold" grpId="0" nodeType="afterEffect">
                                  <p:stCondLst>
                                    <p:cond delay="1000"/>
                                  </p:stCondLst>
                                  <p:childTnLst>
                                    <p:set>
                                      <p:cBhvr>
                                        <p:cTn id="18" dur="1" fill="hold">
                                          <p:stCondLst>
                                            <p:cond delay="0"/>
                                          </p:stCondLst>
                                        </p:cTn>
                                        <p:tgtEl>
                                          <p:spTgt spid="265266">
                                            <p:bg/>
                                          </p:spTgt>
                                        </p:tgtEl>
                                        <p:attrNameLst>
                                          <p:attrName>style.visibility</p:attrName>
                                        </p:attrNameLst>
                                      </p:cBhvr>
                                      <p:to>
                                        <p:strVal val="visible"/>
                                      </p:to>
                                    </p:set>
                                    <p:anim calcmode="lin" valueType="num">
                                      <p:cBhvr>
                                        <p:cTn id="19" dur="500" fill="hold"/>
                                        <p:tgtEl>
                                          <p:spTgt spid="265266">
                                            <p:bg/>
                                          </p:spTgt>
                                        </p:tgtEl>
                                        <p:attrNameLst>
                                          <p:attrName>ppt_x</p:attrName>
                                        </p:attrNameLst>
                                      </p:cBhvr>
                                      <p:tavLst>
                                        <p:tav tm="0">
                                          <p:val>
                                            <p:strVal val="#ppt_x+#ppt_w/2"/>
                                          </p:val>
                                        </p:tav>
                                        <p:tav tm="100000">
                                          <p:val>
                                            <p:strVal val="#ppt_x"/>
                                          </p:val>
                                        </p:tav>
                                      </p:tavLst>
                                    </p:anim>
                                    <p:anim calcmode="lin" valueType="num">
                                      <p:cBhvr>
                                        <p:cTn id="20" dur="500" fill="hold"/>
                                        <p:tgtEl>
                                          <p:spTgt spid="265266">
                                            <p:bg/>
                                          </p:spTgt>
                                        </p:tgtEl>
                                        <p:attrNameLst>
                                          <p:attrName>ppt_y</p:attrName>
                                        </p:attrNameLst>
                                      </p:cBhvr>
                                      <p:tavLst>
                                        <p:tav tm="0">
                                          <p:val>
                                            <p:strVal val="#ppt_y"/>
                                          </p:val>
                                        </p:tav>
                                        <p:tav tm="100000">
                                          <p:val>
                                            <p:strVal val="#ppt_y"/>
                                          </p:val>
                                        </p:tav>
                                      </p:tavLst>
                                    </p:anim>
                                    <p:anim calcmode="lin" valueType="num">
                                      <p:cBhvr>
                                        <p:cTn id="21" dur="500" fill="hold"/>
                                        <p:tgtEl>
                                          <p:spTgt spid="265266">
                                            <p:bg/>
                                          </p:spTgt>
                                        </p:tgtEl>
                                        <p:attrNameLst>
                                          <p:attrName>ppt_w</p:attrName>
                                        </p:attrNameLst>
                                      </p:cBhvr>
                                      <p:tavLst>
                                        <p:tav tm="0">
                                          <p:val>
                                            <p:fltVal val="0"/>
                                          </p:val>
                                        </p:tav>
                                        <p:tav tm="100000">
                                          <p:val>
                                            <p:strVal val="#ppt_w"/>
                                          </p:val>
                                        </p:tav>
                                      </p:tavLst>
                                    </p:anim>
                                    <p:anim calcmode="lin" valueType="num">
                                      <p:cBhvr>
                                        <p:cTn id="22" dur="500" fill="hold"/>
                                        <p:tgtEl>
                                          <p:spTgt spid="265266">
                                            <p:bg/>
                                          </p:spTgt>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7500"/>
                            </p:stCondLst>
                            <p:childTnLst>
                              <p:par>
                                <p:cTn id="24" presetID="17" presetClass="entr" presetSubtype="2" fill="hold" grpId="0" nodeType="afterEffect">
                                  <p:stCondLst>
                                    <p:cond delay="1000"/>
                                  </p:stCondLst>
                                  <p:childTnLst>
                                    <p:set>
                                      <p:cBhvr>
                                        <p:cTn id="25" dur="1" fill="hold">
                                          <p:stCondLst>
                                            <p:cond delay="0"/>
                                          </p:stCondLst>
                                        </p:cTn>
                                        <p:tgtEl>
                                          <p:spTgt spid="265266">
                                            <p:txEl>
                                              <p:pRg st="0" end="0"/>
                                            </p:txEl>
                                          </p:spTgt>
                                        </p:tgtEl>
                                        <p:attrNameLst>
                                          <p:attrName>style.visibility</p:attrName>
                                        </p:attrNameLst>
                                      </p:cBhvr>
                                      <p:to>
                                        <p:strVal val="visible"/>
                                      </p:to>
                                    </p:set>
                                    <p:anim calcmode="lin" valueType="num">
                                      <p:cBhvr>
                                        <p:cTn id="26" dur="500" fill="hold"/>
                                        <p:tgtEl>
                                          <p:spTgt spid="265266">
                                            <p:txEl>
                                              <p:pRg st="0" end="0"/>
                                            </p:txEl>
                                          </p:spTgt>
                                        </p:tgtEl>
                                        <p:attrNameLst>
                                          <p:attrName>ppt_x</p:attrName>
                                        </p:attrNameLst>
                                      </p:cBhvr>
                                      <p:tavLst>
                                        <p:tav tm="0">
                                          <p:val>
                                            <p:strVal val="#ppt_x+#ppt_w/2"/>
                                          </p:val>
                                        </p:tav>
                                        <p:tav tm="100000">
                                          <p:val>
                                            <p:strVal val="#ppt_x"/>
                                          </p:val>
                                        </p:tav>
                                      </p:tavLst>
                                    </p:anim>
                                    <p:anim calcmode="lin" valueType="num">
                                      <p:cBhvr>
                                        <p:cTn id="27" dur="500" fill="hold"/>
                                        <p:tgtEl>
                                          <p:spTgt spid="265266">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26526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65266">
                                            <p:txEl>
                                              <p:pRg st="0" end="0"/>
                                            </p:txEl>
                                          </p:spTgt>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9000"/>
                            </p:stCondLst>
                            <p:childTnLst>
                              <p:par>
                                <p:cTn id="31" presetID="2" presetClass="entr" presetSubtype="2" fill="hold" grpId="0" nodeType="afterEffect">
                                  <p:stCondLst>
                                    <p:cond delay="1000"/>
                                  </p:stCondLst>
                                  <p:childTnLst>
                                    <p:set>
                                      <p:cBhvr>
                                        <p:cTn id="32" dur="1" fill="hold">
                                          <p:stCondLst>
                                            <p:cond delay="0"/>
                                          </p:stCondLst>
                                        </p:cTn>
                                        <p:tgtEl>
                                          <p:spTgt spid="265267"/>
                                        </p:tgtEl>
                                        <p:attrNameLst>
                                          <p:attrName>style.visibility</p:attrName>
                                        </p:attrNameLst>
                                      </p:cBhvr>
                                      <p:to>
                                        <p:strVal val="visible"/>
                                      </p:to>
                                    </p:set>
                                    <p:anim calcmode="lin" valueType="num">
                                      <p:cBhvr additive="base">
                                        <p:cTn id="33" dur="500" fill="hold"/>
                                        <p:tgtEl>
                                          <p:spTgt spid="265267"/>
                                        </p:tgtEl>
                                        <p:attrNameLst>
                                          <p:attrName>ppt_x</p:attrName>
                                        </p:attrNameLst>
                                      </p:cBhvr>
                                      <p:tavLst>
                                        <p:tav tm="0">
                                          <p:val>
                                            <p:strVal val="1+#ppt_w/2"/>
                                          </p:val>
                                        </p:tav>
                                        <p:tav tm="100000">
                                          <p:val>
                                            <p:strVal val="#ppt_x"/>
                                          </p:val>
                                        </p:tav>
                                      </p:tavLst>
                                    </p:anim>
                                    <p:anim calcmode="lin" valueType="num">
                                      <p:cBhvr additive="base">
                                        <p:cTn id="34" dur="500" fill="hold"/>
                                        <p:tgtEl>
                                          <p:spTgt spid="26526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0500"/>
                            </p:stCondLst>
                            <p:childTnLst>
                              <p:par>
                                <p:cTn id="36" presetID="2" presetClass="entr" presetSubtype="3" fill="hold" grpId="0" nodeType="afterEffect">
                                  <p:stCondLst>
                                    <p:cond delay="1000"/>
                                  </p:stCondLst>
                                  <p:childTnLst>
                                    <p:set>
                                      <p:cBhvr>
                                        <p:cTn id="37" dur="1" fill="hold">
                                          <p:stCondLst>
                                            <p:cond delay="0"/>
                                          </p:stCondLst>
                                        </p:cTn>
                                        <p:tgtEl>
                                          <p:spTgt spid="265268"/>
                                        </p:tgtEl>
                                        <p:attrNameLst>
                                          <p:attrName>style.visibility</p:attrName>
                                        </p:attrNameLst>
                                      </p:cBhvr>
                                      <p:to>
                                        <p:strVal val="visible"/>
                                      </p:to>
                                    </p:set>
                                    <p:anim calcmode="lin" valueType="num">
                                      <p:cBhvr additive="base">
                                        <p:cTn id="38" dur="500" fill="hold"/>
                                        <p:tgtEl>
                                          <p:spTgt spid="265268"/>
                                        </p:tgtEl>
                                        <p:attrNameLst>
                                          <p:attrName>ppt_x</p:attrName>
                                        </p:attrNameLst>
                                      </p:cBhvr>
                                      <p:tavLst>
                                        <p:tav tm="0">
                                          <p:val>
                                            <p:strVal val="1+#ppt_w/2"/>
                                          </p:val>
                                        </p:tav>
                                        <p:tav tm="100000">
                                          <p:val>
                                            <p:strVal val="#ppt_x"/>
                                          </p:val>
                                        </p:tav>
                                      </p:tavLst>
                                    </p:anim>
                                    <p:anim calcmode="lin" valueType="num">
                                      <p:cBhvr additive="base">
                                        <p:cTn id="39" dur="500" fill="hold"/>
                                        <p:tgtEl>
                                          <p:spTgt spid="265268"/>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12000"/>
                            </p:stCondLst>
                            <p:childTnLst>
                              <p:par>
                                <p:cTn id="41" presetID="2" presetClass="entr" presetSubtype="1" fill="hold" grpId="0" nodeType="afterEffect">
                                  <p:stCondLst>
                                    <p:cond delay="1000"/>
                                  </p:stCondLst>
                                  <p:childTnLst>
                                    <p:set>
                                      <p:cBhvr>
                                        <p:cTn id="42" dur="1" fill="hold">
                                          <p:stCondLst>
                                            <p:cond delay="0"/>
                                          </p:stCondLst>
                                        </p:cTn>
                                        <p:tgtEl>
                                          <p:spTgt spid="265269"/>
                                        </p:tgtEl>
                                        <p:attrNameLst>
                                          <p:attrName>style.visibility</p:attrName>
                                        </p:attrNameLst>
                                      </p:cBhvr>
                                      <p:to>
                                        <p:strVal val="visible"/>
                                      </p:to>
                                    </p:set>
                                    <p:anim calcmode="lin" valueType="num">
                                      <p:cBhvr additive="base">
                                        <p:cTn id="43" dur="500" fill="hold"/>
                                        <p:tgtEl>
                                          <p:spTgt spid="265269"/>
                                        </p:tgtEl>
                                        <p:attrNameLst>
                                          <p:attrName>ppt_x</p:attrName>
                                        </p:attrNameLst>
                                      </p:cBhvr>
                                      <p:tavLst>
                                        <p:tav tm="0">
                                          <p:val>
                                            <p:strVal val="#ppt_x"/>
                                          </p:val>
                                        </p:tav>
                                        <p:tav tm="100000">
                                          <p:val>
                                            <p:strVal val="#ppt_x"/>
                                          </p:val>
                                        </p:tav>
                                      </p:tavLst>
                                    </p:anim>
                                    <p:anim calcmode="lin" valueType="num">
                                      <p:cBhvr additive="base">
                                        <p:cTn id="44" dur="500" fill="hold"/>
                                        <p:tgtEl>
                                          <p:spTgt spid="265269"/>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13500"/>
                            </p:stCondLst>
                            <p:childTnLst>
                              <p:par>
                                <p:cTn id="46" presetID="17" presetClass="entr" presetSubtype="8" fill="hold" grpId="0" nodeType="afterEffect">
                                  <p:stCondLst>
                                    <p:cond delay="1000"/>
                                  </p:stCondLst>
                                  <p:childTnLst>
                                    <p:set>
                                      <p:cBhvr>
                                        <p:cTn id="47" dur="1" fill="hold">
                                          <p:stCondLst>
                                            <p:cond delay="0"/>
                                          </p:stCondLst>
                                        </p:cTn>
                                        <p:tgtEl>
                                          <p:spTgt spid="265270"/>
                                        </p:tgtEl>
                                        <p:attrNameLst>
                                          <p:attrName>style.visibility</p:attrName>
                                        </p:attrNameLst>
                                      </p:cBhvr>
                                      <p:to>
                                        <p:strVal val="visible"/>
                                      </p:to>
                                    </p:set>
                                    <p:anim calcmode="lin" valueType="num">
                                      <p:cBhvr>
                                        <p:cTn id="48" dur="500" fill="hold"/>
                                        <p:tgtEl>
                                          <p:spTgt spid="265270"/>
                                        </p:tgtEl>
                                        <p:attrNameLst>
                                          <p:attrName>ppt_x</p:attrName>
                                        </p:attrNameLst>
                                      </p:cBhvr>
                                      <p:tavLst>
                                        <p:tav tm="0">
                                          <p:val>
                                            <p:strVal val="#ppt_x-#ppt_w/2"/>
                                          </p:val>
                                        </p:tav>
                                        <p:tav tm="100000">
                                          <p:val>
                                            <p:strVal val="#ppt_x"/>
                                          </p:val>
                                        </p:tav>
                                      </p:tavLst>
                                    </p:anim>
                                    <p:anim calcmode="lin" valueType="num">
                                      <p:cBhvr>
                                        <p:cTn id="49" dur="500" fill="hold"/>
                                        <p:tgtEl>
                                          <p:spTgt spid="265270"/>
                                        </p:tgtEl>
                                        <p:attrNameLst>
                                          <p:attrName>ppt_y</p:attrName>
                                        </p:attrNameLst>
                                      </p:cBhvr>
                                      <p:tavLst>
                                        <p:tav tm="0">
                                          <p:val>
                                            <p:strVal val="#ppt_y"/>
                                          </p:val>
                                        </p:tav>
                                        <p:tav tm="100000">
                                          <p:val>
                                            <p:strVal val="#ppt_y"/>
                                          </p:val>
                                        </p:tav>
                                      </p:tavLst>
                                    </p:anim>
                                    <p:anim calcmode="lin" valueType="num">
                                      <p:cBhvr>
                                        <p:cTn id="50" dur="500" fill="hold"/>
                                        <p:tgtEl>
                                          <p:spTgt spid="265270"/>
                                        </p:tgtEl>
                                        <p:attrNameLst>
                                          <p:attrName>ppt_w</p:attrName>
                                        </p:attrNameLst>
                                      </p:cBhvr>
                                      <p:tavLst>
                                        <p:tav tm="0">
                                          <p:val>
                                            <p:fltVal val="0"/>
                                          </p:val>
                                        </p:tav>
                                        <p:tav tm="100000">
                                          <p:val>
                                            <p:strVal val="#ppt_w"/>
                                          </p:val>
                                        </p:tav>
                                      </p:tavLst>
                                    </p:anim>
                                    <p:anim calcmode="lin" valueType="num">
                                      <p:cBhvr>
                                        <p:cTn id="51" dur="500" fill="hold"/>
                                        <p:tgtEl>
                                          <p:spTgt spid="265270"/>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15000"/>
                            </p:stCondLst>
                            <p:childTnLst>
                              <p:par>
                                <p:cTn id="53" presetID="2" presetClass="entr" presetSubtype="8" fill="hold" grpId="0" nodeType="afterEffect">
                                  <p:stCondLst>
                                    <p:cond delay="1000"/>
                                  </p:stCondLst>
                                  <p:childTnLst>
                                    <p:set>
                                      <p:cBhvr>
                                        <p:cTn id="54" dur="1" fill="hold">
                                          <p:stCondLst>
                                            <p:cond delay="0"/>
                                          </p:stCondLst>
                                        </p:cTn>
                                        <p:tgtEl>
                                          <p:spTgt spid="265271"/>
                                        </p:tgtEl>
                                        <p:attrNameLst>
                                          <p:attrName>style.visibility</p:attrName>
                                        </p:attrNameLst>
                                      </p:cBhvr>
                                      <p:to>
                                        <p:strVal val="visible"/>
                                      </p:to>
                                    </p:set>
                                    <p:anim calcmode="lin" valueType="num">
                                      <p:cBhvr additive="base">
                                        <p:cTn id="55" dur="500" fill="hold"/>
                                        <p:tgtEl>
                                          <p:spTgt spid="265271"/>
                                        </p:tgtEl>
                                        <p:attrNameLst>
                                          <p:attrName>ppt_x</p:attrName>
                                        </p:attrNameLst>
                                      </p:cBhvr>
                                      <p:tavLst>
                                        <p:tav tm="0">
                                          <p:val>
                                            <p:strVal val="0-#ppt_w/2"/>
                                          </p:val>
                                        </p:tav>
                                        <p:tav tm="100000">
                                          <p:val>
                                            <p:strVal val="#ppt_x"/>
                                          </p:val>
                                        </p:tav>
                                      </p:tavLst>
                                    </p:anim>
                                    <p:anim calcmode="lin" valueType="num">
                                      <p:cBhvr additive="base">
                                        <p:cTn id="56" dur="500" fill="hold"/>
                                        <p:tgtEl>
                                          <p:spTgt spid="265271"/>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16500"/>
                            </p:stCondLst>
                            <p:childTnLst>
                              <p:par>
                                <p:cTn id="58" presetID="2" presetClass="entr" presetSubtype="12" fill="hold" grpId="0" nodeType="afterEffect">
                                  <p:stCondLst>
                                    <p:cond delay="1000"/>
                                  </p:stCondLst>
                                  <p:childTnLst>
                                    <p:set>
                                      <p:cBhvr>
                                        <p:cTn id="59" dur="1" fill="hold">
                                          <p:stCondLst>
                                            <p:cond delay="0"/>
                                          </p:stCondLst>
                                        </p:cTn>
                                        <p:tgtEl>
                                          <p:spTgt spid="265272"/>
                                        </p:tgtEl>
                                        <p:attrNameLst>
                                          <p:attrName>style.visibility</p:attrName>
                                        </p:attrNameLst>
                                      </p:cBhvr>
                                      <p:to>
                                        <p:strVal val="visible"/>
                                      </p:to>
                                    </p:set>
                                    <p:anim calcmode="lin" valueType="num">
                                      <p:cBhvr additive="base">
                                        <p:cTn id="60" dur="500" fill="hold"/>
                                        <p:tgtEl>
                                          <p:spTgt spid="265272"/>
                                        </p:tgtEl>
                                        <p:attrNameLst>
                                          <p:attrName>ppt_x</p:attrName>
                                        </p:attrNameLst>
                                      </p:cBhvr>
                                      <p:tavLst>
                                        <p:tav tm="0">
                                          <p:val>
                                            <p:strVal val="0-#ppt_w/2"/>
                                          </p:val>
                                        </p:tav>
                                        <p:tav tm="100000">
                                          <p:val>
                                            <p:strVal val="#ppt_x"/>
                                          </p:val>
                                        </p:tav>
                                      </p:tavLst>
                                    </p:anim>
                                    <p:anim calcmode="lin" valueType="num">
                                      <p:cBhvr additive="base">
                                        <p:cTn id="61" dur="500" fill="hold"/>
                                        <p:tgtEl>
                                          <p:spTgt spid="265272"/>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18000"/>
                            </p:stCondLst>
                            <p:childTnLst>
                              <p:par>
                                <p:cTn id="63" presetID="2" presetClass="entr" presetSubtype="4" fill="hold" grpId="0" nodeType="afterEffect">
                                  <p:stCondLst>
                                    <p:cond delay="1000"/>
                                  </p:stCondLst>
                                  <p:childTnLst>
                                    <p:set>
                                      <p:cBhvr>
                                        <p:cTn id="64" dur="1" fill="hold">
                                          <p:stCondLst>
                                            <p:cond delay="0"/>
                                          </p:stCondLst>
                                        </p:cTn>
                                        <p:tgtEl>
                                          <p:spTgt spid="265273"/>
                                        </p:tgtEl>
                                        <p:attrNameLst>
                                          <p:attrName>style.visibility</p:attrName>
                                        </p:attrNameLst>
                                      </p:cBhvr>
                                      <p:to>
                                        <p:strVal val="visible"/>
                                      </p:to>
                                    </p:set>
                                    <p:anim calcmode="lin" valueType="num">
                                      <p:cBhvr additive="base">
                                        <p:cTn id="65" dur="500" fill="hold"/>
                                        <p:tgtEl>
                                          <p:spTgt spid="265273"/>
                                        </p:tgtEl>
                                        <p:attrNameLst>
                                          <p:attrName>ppt_x</p:attrName>
                                        </p:attrNameLst>
                                      </p:cBhvr>
                                      <p:tavLst>
                                        <p:tav tm="0">
                                          <p:val>
                                            <p:strVal val="#ppt_x"/>
                                          </p:val>
                                        </p:tav>
                                        <p:tav tm="100000">
                                          <p:val>
                                            <p:strVal val="#ppt_x"/>
                                          </p:val>
                                        </p:tav>
                                      </p:tavLst>
                                    </p:anim>
                                    <p:anim calcmode="lin" valueType="num">
                                      <p:cBhvr additive="base">
                                        <p:cTn id="66" dur="500" fill="hold"/>
                                        <p:tgtEl>
                                          <p:spTgt spid="265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60" grpId="0" animBg="1"/>
      <p:bldP spid="265263" grpId="0" animBg="1"/>
      <p:bldP spid="265264" grpId="0" animBg="1"/>
      <p:bldP spid="265265" grpId="0" animBg="1"/>
      <p:bldP spid="265266" grpId="0" build="p" animBg="1" autoUpdateAnimBg="0" advAuto="1000"/>
      <p:bldP spid="265267" grpId="0" animBg="1" autoUpdateAnimBg="0"/>
      <p:bldP spid="265268" grpId="0" animBg="1" autoUpdateAnimBg="0"/>
      <p:bldP spid="265269" grpId="0" animBg="1" autoUpdateAnimBg="0"/>
      <p:bldP spid="265270" grpId="0" animBg="1" autoUpdateAnimBg="0"/>
      <p:bldP spid="265271" grpId="0" animBg="1" autoUpdateAnimBg="0"/>
      <p:bldP spid="265272" grpId="0" animBg="1" autoUpdateAnimBg="0"/>
      <p:bldP spid="26527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magen1"/>
          <p:cNvPicPr>
            <a:picLocks noChangeAspect="1" noChangeArrowheads="1" noCrop="1"/>
          </p:cNvPicPr>
          <p:nvPr/>
        </p:nvPicPr>
        <p:blipFill>
          <a:blip r:embed="rId2"/>
          <a:srcRect/>
          <a:stretch>
            <a:fillRect/>
          </a:stretch>
        </p:blipFill>
        <p:spPr bwMode="auto">
          <a:xfrm>
            <a:off x="1909763" y="1135063"/>
            <a:ext cx="5010150" cy="5033962"/>
          </a:xfrm>
          <a:prstGeom prst="rect">
            <a:avLst/>
          </a:prstGeom>
          <a:noFill/>
          <a:ln w="9525">
            <a:noFill/>
            <a:miter lim="800000"/>
            <a:headEnd/>
            <a:tailEnd/>
          </a:ln>
        </p:spPr>
      </p:pic>
      <p:sp>
        <p:nvSpPr>
          <p:cNvPr id="91139" name="Rectangle 3"/>
          <p:cNvSpPr>
            <a:spLocks noChangeArrowheads="1"/>
          </p:cNvSpPr>
          <p:nvPr/>
        </p:nvSpPr>
        <p:spPr bwMode="auto">
          <a:xfrm>
            <a:off x="2143125" y="2643188"/>
            <a:ext cx="5010150" cy="1662112"/>
          </a:xfrm>
          <a:prstGeom prst="rect">
            <a:avLst/>
          </a:prstGeom>
          <a:noFill/>
          <a:ln w="9525">
            <a:noFill/>
            <a:miter lim="800000"/>
            <a:headEnd/>
            <a:tailEnd/>
          </a:ln>
        </p:spPr>
        <p:txBody>
          <a:bodyPr lIns="91404" tIns="45702" rIns="91404" bIns="45702">
            <a:spAutoFit/>
          </a:bodyPr>
          <a:lstStyle/>
          <a:p>
            <a:pPr algn="ctr">
              <a:spcBef>
                <a:spcPct val="50000"/>
              </a:spcBef>
            </a:pPr>
            <a:r>
              <a:rPr lang="es-ES" sz="3400" b="1"/>
              <a:t>Problemas Globales Aldea de 100 habitantes</a:t>
            </a:r>
          </a:p>
        </p:txBody>
      </p:sp>
      <p:sp>
        <p:nvSpPr>
          <p:cNvPr id="91140" name="Text Box 4"/>
          <p:cNvSpPr txBox="1">
            <a:spLocks noChangeArrowheads="1"/>
          </p:cNvSpPr>
          <p:nvPr/>
        </p:nvSpPr>
        <p:spPr bwMode="auto">
          <a:xfrm>
            <a:off x="6372225" y="3716338"/>
            <a:ext cx="2379663" cy="854075"/>
          </a:xfrm>
          <a:prstGeom prst="rect">
            <a:avLst/>
          </a:prstGeom>
          <a:noFill/>
          <a:ln w="9525">
            <a:noFill/>
            <a:miter lim="800000"/>
            <a:headEnd/>
            <a:tailEnd/>
          </a:ln>
        </p:spPr>
        <p:txBody>
          <a:bodyPr lIns="91404" tIns="45702" rIns="91404" bIns="45702">
            <a:spAutoFit/>
          </a:bodyPr>
          <a:lstStyle/>
          <a:p>
            <a:pPr algn="ctr">
              <a:spcBef>
                <a:spcPct val="50000"/>
              </a:spcBef>
            </a:pPr>
            <a:r>
              <a:rPr lang="es-ES" sz="2500" b="1">
                <a:latin typeface="Verdana" pitchFamily="34" charset="0"/>
              </a:rPr>
              <a:t>14 analfabetos</a:t>
            </a:r>
          </a:p>
        </p:txBody>
      </p:sp>
      <p:sp>
        <p:nvSpPr>
          <p:cNvPr id="91141" name="Text Box 5"/>
          <p:cNvSpPr txBox="1">
            <a:spLocks noChangeArrowheads="1"/>
          </p:cNvSpPr>
          <p:nvPr/>
        </p:nvSpPr>
        <p:spPr bwMode="auto">
          <a:xfrm>
            <a:off x="6443663" y="4868863"/>
            <a:ext cx="1722437" cy="854075"/>
          </a:xfrm>
          <a:prstGeom prst="rect">
            <a:avLst/>
          </a:prstGeom>
          <a:noFill/>
          <a:ln w="9525">
            <a:noFill/>
            <a:miter lim="800000"/>
            <a:headEnd/>
            <a:tailEnd/>
          </a:ln>
        </p:spPr>
        <p:txBody>
          <a:bodyPr lIns="91404" tIns="45702" rIns="91404" bIns="45702">
            <a:spAutoFit/>
          </a:bodyPr>
          <a:lstStyle/>
          <a:p>
            <a:pPr algn="ctr">
              <a:spcBef>
                <a:spcPct val="50000"/>
              </a:spcBef>
            </a:pPr>
            <a:r>
              <a:rPr lang="es-ES" sz="2500" b="1">
                <a:latin typeface="Verdana" pitchFamily="34" charset="0"/>
              </a:rPr>
              <a:t>13 mal nutridos</a:t>
            </a:r>
          </a:p>
        </p:txBody>
      </p:sp>
      <p:sp>
        <p:nvSpPr>
          <p:cNvPr id="91142" name="Text Box 6"/>
          <p:cNvSpPr txBox="1">
            <a:spLocks noChangeArrowheads="1"/>
          </p:cNvSpPr>
          <p:nvPr/>
        </p:nvSpPr>
        <p:spPr bwMode="auto">
          <a:xfrm>
            <a:off x="0" y="3141663"/>
            <a:ext cx="2928938" cy="892175"/>
          </a:xfrm>
          <a:prstGeom prst="rect">
            <a:avLst/>
          </a:prstGeom>
          <a:noFill/>
          <a:ln w="9525">
            <a:noFill/>
            <a:miter lim="800000"/>
            <a:headEnd/>
            <a:tailEnd/>
          </a:ln>
        </p:spPr>
        <p:txBody>
          <a:bodyPr lIns="91404" tIns="45702" rIns="91404" bIns="45702">
            <a:spAutoFit/>
          </a:bodyPr>
          <a:lstStyle/>
          <a:p>
            <a:pPr algn="ctr">
              <a:lnSpc>
                <a:spcPct val="70000"/>
              </a:lnSpc>
              <a:spcBef>
                <a:spcPct val="50000"/>
              </a:spcBef>
            </a:pPr>
            <a:r>
              <a:rPr lang="es-ES" sz="2500" b="1">
                <a:latin typeface="Verdana" pitchFamily="34" charset="0"/>
              </a:rPr>
              <a:t>43 con enfermedades curables</a:t>
            </a:r>
            <a:endParaRPr lang="es-ES" sz="3800" b="1" i="1" u="sng">
              <a:latin typeface="Verdana" pitchFamily="34" charset="0"/>
            </a:endParaRPr>
          </a:p>
        </p:txBody>
      </p:sp>
      <p:sp>
        <p:nvSpPr>
          <p:cNvPr id="91143" name="Text Box 7"/>
          <p:cNvSpPr txBox="1">
            <a:spLocks noChangeArrowheads="1"/>
          </p:cNvSpPr>
          <p:nvPr/>
        </p:nvSpPr>
        <p:spPr bwMode="auto">
          <a:xfrm>
            <a:off x="250825" y="692150"/>
            <a:ext cx="2808288" cy="1806575"/>
          </a:xfrm>
          <a:prstGeom prst="rect">
            <a:avLst/>
          </a:prstGeom>
          <a:noFill/>
          <a:ln w="9525">
            <a:noFill/>
            <a:miter lim="800000"/>
            <a:headEnd/>
            <a:tailEnd/>
          </a:ln>
        </p:spPr>
        <p:txBody>
          <a:bodyPr lIns="91404" tIns="45702" rIns="91404" bIns="45702">
            <a:spAutoFit/>
          </a:bodyPr>
          <a:lstStyle/>
          <a:p>
            <a:pPr algn="ctr">
              <a:lnSpc>
                <a:spcPct val="70000"/>
              </a:lnSpc>
              <a:spcBef>
                <a:spcPct val="50000"/>
              </a:spcBef>
            </a:pPr>
            <a:r>
              <a:rPr lang="es-ES" sz="2500" b="1">
                <a:latin typeface="Verdana" pitchFamily="34" charset="0"/>
              </a:rPr>
              <a:t>1,12 m/m en</a:t>
            </a:r>
          </a:p>
          <a:p>
            <a:pPr algn="ctr">
              <a:lnSpc>
                <a:spcPct val="70000"/>
              </a:lnSpc>
              <a:spcBef>
                <a:spcPct val="50000"/>
              </a:spcBef>
            </a:pPr>
            <a:r>
              <a:rPr lang="es-ES" sz="2500" b="1">
                <a:latin typeface="Verdana" pitchFamily="34" charset="0"/>
              </a:rPr>
              <a:t>Armamento y </a:t>
            </a:r>
          </a:p>
          <a:p>
            <a:pPr algn="ctr">
              <a:lnSpc>
                <a:spcPct val="70000"/>
              </a:lnSpc>
              <a:spcBef>
                <a:spcPct val="50000"/>
              </a:spcBef>
            </a:pPr>
            <a:r>
              <a:rPr lang="es-ES" sz="2500" b="1">
                <a:latin typeface="Verdana" pitchFamily="34" charset="0"/>
              </a:rPr>
              <a:t>100 000 m en ayuda al desarrollo</a:t>
            </a:r>
            <a:endParaRPr lang="es-ES" sz="2500" b="1" i="1">
              <a:latin typeface="Verdana" pitchFamily="34" charset="0"/>
            </a:endParaRPr>
          </a:p>
        </p:txBody>
      </p:sp>
      <p:sp>
        <p:nvSpPr>
          <p:cNvPr id="91144" name="Text Box 8"/>
          <p:cNvSpPr txBox="1">
            <a:spLocks noChangeArrowheads="1"/>
          </p:cNvSpPr>
          <p:nvPr/>
        </p:nvSpPr>
        <p:spPr bwMode="auto">
          <a:xfrm>
            <a:off x="323850" y="4076700"/>
            <a:ext cx="2660650" cy="1616075"/>
          </a:xfrm>
          <a:prstGeom prst="rect">
            <a:avLst/>
          </a:prstGeom>
          <a:noFill/>
          <a:ln w="9525">
            <a:noFill/>
            <a:miter lim="800000"/>
            <a:headEnd/>
            <a:tailEnd/>
          </a:ln>
        </p:spPr>
        <p:txBody>
          <a:bodyPr lIns="91404" tIns="45702" rIns="91404" bIns="45702">
            <a:spAutoFit/>
          </a:bodyPr>
          <a:lstStyle/>
          <a:p>
            <a:pPr algn="ctr">
              <a:spcBef>
                <a:spcPct val="50000"/>
              </a:spcBef>
            </a:pPr>
            <a:r>
              <a:rPr lang="es-ES" sz="2500" b="1">
                <a:latin typeface="Verdana" pitchFamily="34" charset="0"/>
              </a:rPr>
              <a:t>12 con computadora3 con Internet</a:t>
            </a:r>
          </a:p>
        </p:txBody>
      </p:sp>
      <p:sp>
        <p:nvSpPr>
          <p:cNvPr id="91145" name="Text Box 9"/>
          <p:cNvSpPr txBox="1">
            <a:spLocks noChangeArrowheads="1"/>
          </p:cNvSpPr>
          <p:nvPr/>
        </p:nvSpPr>
        <p:spPr bwMode="auto">
          <a:xfrm>
            <a:off x="4968875" y="6021388"/>
            <a:ext cx="4175125" cy="473075"/>
          </a:xfrm>
          <a:prstGeom prst="rect">
            <a:avLst/>
          </a:prstGeom>
          <a:noFill/>
          <a:ln w="9525">
            <a:noFill/>
            <a:miter lim="800000"/>
            <a:headEnd/>
            <a:tailEnd/>
          </a:ln>
        </p:spPr>
        <p:txBody>
          <a:bodyPr lIns="91404" tIns="45702" rIns="91404" bIns="45702">
            <a:spAutoFit/>
          </a:bodyPr>
          <a:lstStyle/>
          <a:p>
            <a:pPr algn="ctr">
              <a:spcBef>
                <a:spcPct val="50000"/>
              </a:spcBef>
            </a:pPr>
            <a:r>
              <a:rPr lang="es-ES" sz="2500" b="1">
                <a:latin typeface="Verdana" pitchFamily="34" charset="0"/>
              </a:rPr>
              <a:t>18 sin agua potable</a:t>
            </a:r>
          </a:p>
        </p:txBody>
      </p:sp>
      <p:sp>
        <p:nvSpPr>
          <p:cNvPr id="91146" name="Text Box 10"/>
          <p:cNvSpPr txBox="1">
            <a:spLocks noChangeArrowheads="1"/>
          </p:cNvSpPr>
          <p:nvPr/>
        </p:nvSpPr>
        <p:spPr bwMode="auto">
          <a:xfrm>
            <a:off x="2928938" y="320675"/>
            <a:ext cx="3363912" cy="1208088"/>
          </a:xfrm>
          <a:prstGeom prst="rect">
            <a:avLst/>
          </a:prstGeom>
          <a:noFill/>
          <a:ln w="9525">
            <a:noFill/>
            <a:miter lim="800000"/>
            <a:headEnd/>
            <a:tailEnd/>
          </a:ln>
        </p:spPr>
        <p:txBody>
          <a:bodyPr lIns="91404" tIns="45702" rIns="91404" bIns="45702">
            <a:spAutoFit/>
          </a:bodyPr>
          <a:lstStyle/>
          <a:p>
            <a:pPr algn="ctr">
              <a:lnSpc>
                <a:spcPct val="70000"/>
              </a:lnSpc>
              <a:spcBef>
                <a:spcPct val="50000"/>
              </a:spcBef>
            </a:pPr>
            <a:r>
              <a:rPr lang="es-ES" sz="2500" b="1">
                <a:latin typeface="Verdana" pitchFamily="34" charset="0"/>
              </a:rPr>
              <a:t>hombres: 50 mujeres :50</a:t>
            </a:r>
          </a:p>
          <a:p>
            <a:pPr algn="ctr">
              <a:spcBef>
                <a:spcPct val="50000"/>
              </a:spcBef>
            </a:pPr>
            <a:endParaRPr lang="es-ES" sz="2500" b="1" i="1" u="sng">
              <a:latin typeface="Verdana" pitchFamily="34" charset="0"/>
            </a:endParaRPr>
          </a:p>
        </p:txBody>
      </p:sp>
      <p:sp>
        <p:nvSpPr>
          <p:cNvPr id="91147" name="Text Box 11"/>
          <p:cNvSpPr txBox="1">
            <a:spLocks noChangeArrowheads="1"/>
          </p:cNvSpPr>
          <p:nvPr/>
        </p:nvSpPr>
        <p:spPr bwMode="auto">
          <a:xfrm>
            <a:off x="5975350" y="692150"/>
            <a:ext cx="3168650" cy="1917700"/>
          </a:xfrm>
          <a:prstGeom prst="rect">
            <a:avLst/>
          </a:prstGeom>
          <a:noFill/>
          <a:ln w="9525">
            <a:noFill/>
            <a:miter lim="800000"/>
            <a:headEnd/>
            <a:tailEnd/>
          </a:ln>
        </p:spPr>
        <p:txBody>
          <a:bodyPr lIns="91404" tIns="45702" rIns="91404" bIns="45702">
            <a:spAutoFit/>
          </a:bodyPr>
          <a:lstStyle/>
          <a:p>
            <a:pPr>
              <a:lnSpc>
                <a:spcPct val="70000"/>
              </a:lnSpc>
              <a:spcBef>
                <a:spcPct val="50000"/>
              </a:spcBef>
              <a:defRPr/>
            </a:pPr>
            <a:r>
              <a:rPr lang="es-ES" sz="2400" b="1">
                <a:effectLst>
                  <a:outerShdw blurRad="38100" dist="38100" dir="2700000" algn="tl">
                    <a:srgbClr val="C0C0C0"/>
                  </a:outerShdw>
                </a:effectLst>
                <a:latin typeface="Arial" pitchFamily="34" charset="0"/>
              </a:rPr>
              <a:t>Africanos: 13</a:t>
            </a:r>
          </a:p>
          <a:p>
            <a:pPr>
              <a:lnSpc>
                <a:spcPct val="70000"/>
              </a:lnSpc>
              <a:spcBef>
                <a:spcPct val="50000"/>
              </a:spcBef>
              <a:defRPr/>
            </a:pPr>
            <a:r>
              <a:rPr lang="es-ES" sz="2400" b="1">
                <a:effectLst>
                  <a:outerShdw blurRad="38100" dist="38100" dir="2700000" algn="tl">
                    <a:srgbClr val="C0C0C0"/>
                  </a:outerShdw>
                </a:effectLst>
                <a:latin typeface="Arial" pitchFamily="34" charset="0"/>
              </a:rPr>
              <a:t>Asiáticos: 61</a:t>
            </a:r>
          </a:p>
          <a:p>
            <a:pPr algn="ctr">
              <a:lnSpc>
                <a:spcPct val="70000"/>
              </a:lnSpc>
              <a:spcBef>
                <a:spcPct val="50000"/>
              </a:spcBef>
              <a:defRPr/>
            </a:pPr>
            <a:r>
              <a:rPr lang="es-ES" sz="2400" b="1">
                <a:effectLst>
                  <a:outerShdw blurRad="38100" dist="38100" dir="2700000" algn="tl">
                    <a:srgbClr val="C0C0C0"/>
                  </a:outerShdw>
                </a:effectLst>
                <a:latin typeface="Arial" pitchFamily="34" charset="0"/>
              </a:rPr>
              <a:t>Europeos: 12</a:t>
            </a:r>
          </a:p>
          <a:p>
            <a:pPr algn="ctr">
              <a:lnSpc>
                <a:spcPct val="70000"/>
              </a:lnSpc>
              <a:spcBef>
                <a:spcPct val="50000"/>
              </a:spcBef>
              <a:defRPr/>
            </a:pPr>
            <a:r>
              <a:rPr lang="es-ES" sz="2400" b="1">
                <a:effectLst>
                  <a:outerShdw blurRad="38100" dist="38100" dir="2700000" algn="tl">
                    <a:srgbClr val="C0C0C0"/>
                  </a:outerShdw>
                </a:effectLst>
                <a:latin typeface="Arial" pitchFamily="34" charset="0"/>
              </a:rPr>
              <a:t>Norteamericanos:8</a:t>
            </a:r>
            <a:endParaRPr lang="es-ES" sz="2500" b="1" i="1" u="sng">
              <a:effectLst>
                <a:outerShdw blurRad="38100" dist="38100" dir="2700000" algn="tl">
                  <a:srgbClr val="C0C0C0"/>
                </a:outerShdw>
              </a:effectLst>
              <a:latin typeface="Arial" pitchFamily="34" charset="0"/>
            </a:endParaRPr>
          </a:p>
        </p:txBody>
      </p:sp>
      <p:sp>
        <p:nvSpPr>
          <p:cNvPr id="91148" name="Text Box 12"/>
          <p:cNvSpPr txBox="1">
            <a:spLocks noChangeArrowheads="1"/>
          </p:cNvSpPr>
          <p:nvPr/>
        </p:nvSpPr>
        <p:spPr bwMode="auto">
          <a:xfrm>
            <a:off x="1571625" y="6013450"/>
            <a:ext cx="3429000" cy="630238"/>
          </a:xfrm>
          <a:prstGeom prst="rect">
            <a:avLst/>
          </a:prstGeom>
          <a:noFill/>
          <a:ln w="9525">
            <a:noFill/>
            <a:miter lim="800000"/>
            <a:headEnd/>
            <a:tailEnd/>
          </a:ln>
        </p:spPr>
        <p:txBody>
          <a:bodyPr lIns="91404" tIns="45702" rIns="91404" bIns="45702">
            <a:spAutoFit/>
          </a:bodyPr>
          <a:lstStyle/>
          <a:p>
            <a:pPr algn="ctr">
              <a:lnSpc>
                <a:spcPct val="70000"/>
              </a:lnSpc>
              <a:spcBef>
                <a:spcPct val="50000"/>
              </a:spcBef>
            </a:pPr>
            <a:r>
              <a:rPr lang="es-ES" sz="2500" b="1">
                <a:latin typeface="Verdana" pitchFamily="34" charset="0"/>
              </a:rPr>
              <a:t>6 poseen el 59 % del $ (EE.UU.)</a:t>
            </a:r>
            <a:endParaRPr lang="es-ES" sz="2500" b="1" i="1" u="sng">
              <a:latin typeface="Verdana" pitchFamily="34" charset="0"/>
            </a:endParaRPr>
          </a:p>
        </p:txBody>
      </p:sp>
      <p:sp>
        <p:nvSpPr>
          <p:cNvPr id="91149" name="Text Box 13"/>
          <p:cNvSpPr txBox="1">
            <a:spLocks noChangeArrowheads="1"/>
          </p:cNvSpPr>
          <p:nvPr/>
        </p:nvSpPr>
        <p:spPr bwMode="auto">
          <a:xfrm>
            <a:off x="6659563" y="3213100"/>
            <a:ext cx="2224087" cy="358775"/>
          </a:xfrm>
          <a:prstGeom prst="rect">
            <a:avLst/>
          </a:prstGeom>
          <a:noFill/>
          <a:ln w="9525">
            <a:noFill/>
            <a:miter lim="800000"/>
            <a:headEnd/>
            <a:tailEnd/>
          </a:ln>
        </p:spPr>
        <p:txBody>
          <a:bodyPr lIns="91404" tIns="45702" rIns="91404" bIns="45702">
            <a:spAutoFit/>
          </a:bodyPr>
          <a:lstStyle/>
          <a:p>
            <a:pPr algn="ctr">
              <a:lnSpc>
                <a:spcPct val="70000"/>
              </a:lnSpc>
              <a:spcBef>
                <a:spcPct val="50000"/>
              </a:spcBef>
            </a:pPr>
            <a:r>
              <a:rPr lang="es-ES" sz="2500" b="1">
                <a:latin typeface="Verdana" pitchFamily="34" charset="0"/>
              </a:rPr>
              <a:t>80 pobres</a:t>
            </a:r>
            <a:endParaRPr lang="es-ES" sz="3800" b="1" i="1" u="sng">
              <a:latin typeface="Verdana" pitchFamily="34" charset="0"/>
            </a:endParaRPr>
          </a:p>
        </p:txBody>
      </p:sp>
      <p:sp>
        <p:nvSpPr>
          <p:cNvPr id="19470" name="13 CuadroTexto"/>
          <p:cNvSpPr txBox="1">
            <a:spLocks noChangeArrowheads="1"/>
          </p:cNvSpPr>
          <p:nvPr/>
        </p:nvSpPr>
        <p:spPr bwMode="auto">
          <a:xfrm>
            <a:off x="6000750" y="6500813"/>
            <a:ext cx="3143250" cy="369887"/>
          </a:xfrm>
          <a:prstGeom prst="rect">
            <a:avLst/>
          </a:prstGeom>
          <a:noFill/>
          <a:ln w="9525">
            <a:noFill/>
            <a:miter lim="800000"/>
            <a:headEnd/>
            <a:tailEnd/>
          </a:ln>
        </p:spPr>
        <p:txBody>
          <a:bodyPr>
            <a:spAutoFit/>
          </a:bodyPr>
          <a:lstStyle/>
          <a:p>
            <a:r>
              <a:rPr lang="es-ES">
                <a:latin typeface="Verdana" pitchFamily="34" charset="0"/>
              </a:rPr>
              <a:t>Granma 7 de oct.2011</a:t>
            </a:r>
          </a:p>
        </p:txBody>
      </p:sp>
      <p:sp>
        <p:nvSpPr>
          <p:cNvPr id="19471" name="14 Marcador de número de diapositiva"/>
          <p:cNvSpPr>
            <a:spLocks noGrp="1"/>
          </p:cNvSpPr>
          <p:nvPr>
            <p:ph type="sldNum" sz="quarter" idx="12"/>
          </p:nvPr>
        </p:nvSpPr>
        <p:spPr>
          <a:xfrm>
            <a:off x="228600" y="6172200"/>
            <a:ext cx="381000" cy="476250"/>
          </a:xfrm>
          <a:noFill/>
          <a:ln>
            <a:miter lim="800000"/>
            <a:headEnd/>
            <a:tailEnd/>
          </a:ln>
        </p:spPr>
        <p:txBody>
          <a:bodyPr/>
          <a:lstStyle/>
          <a:p>
            <a:r>
              <a:rPr lang="es-ES" smtClean="0"/>
              <a:t>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114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114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114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114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114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114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114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114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114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1143"/>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91138"/>
                                        </p:tgtEl>
                                        <p:attrNameLst>
                                          <p:attrName>style.visibility</p:attrName>
                                        </p:attrNameLst>
                                      </p:cBhvr>
                                      <p:to>
                                        <p:strVal val="visible"/>
                                      </p:to>
                                    </p:set>
                                    <p:animEffect transition="in" filter="fade">
                                      <p:cBhvr>
                                        <p:cTn id="56" dur="2000"/>
                                        <p:tgtEl>
                                          <p:spTgt spid="9113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fill="hold" nodeType="clickEffect">
                                  <p:stCondLst>
                                    <p:cond delay="0"/>
                                  </p:stCondLst>
                                  <p:childTnLst>
                                    <p:animScale>
                                      <p:cBhvr>
                                        <p:cTn id="60" dur="2000" fill="hold"/>
                                        <p:tgtEl>
                                          <p:spTgt spid="911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allAtOnce"/>
      <p:bldP spid="91140" grpId="0"/>
      <p:bldP spid="91141" grpId="0"/>
      <p:bldP spid="91142" grpId="0"/>
      <p:bldP spid="91143" grpId="0"/>
      <p:bldP spid="91144" grpId="0"/>
      <p:bldP spid="91145" grpId="0"/>
      <p:bldP spid="91146" grpId="0"/>
      <p:bldP spid="91147" grpId="0"/>
      <p:bldP spid="91148" grpId="0"/>
      <p:bldP spid="9114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Line 5"/>
          <p:cNvSpPr>
            <a:spLocks noChangeShapeType="1"/>
          </p:cNvSpPr>
          <p:nvPr/>
        </p:nvSpPr>
        <p:spPr bwMode="auto">
          <a:xfrm flipH="1" flipV="1">
            <a:off x="2771775" y="1773238"/>
            <a:ext cx="180975" cy="576262"/>
          </a:xfrm>
          <a:prstGeom prst="line">
            <a:avLst/>
          </a:prstGeom>
          <a:noFill/>
          <a:ln w="57150">
            <a:solidFill>
              <a:schemeClr val="accent1">
                <a:lumMod val="75000"/>
              </a:schemeClr>
            </a:solidFill>
            <a:round/>
            <a:headEnd/>
            <a:tailEnd type="triangle" w="med" len="med"/>
          </a:ln>
          <a:extLst/>
        </p:spPr>
        <p:txBody>
          <a:bodyPr/>
          <a:lstStyle/>
          <a:p>
            <a:pPr>
              <a:defRPr/>
            </a:pPr>
            <a:endParaRPr lang="es-VE">
              <a:latin typeface="Arial" pitchFamily="34" charset="0"/>
            </a:endParaRPr>
          </a:p>
        </p:txBody>
      </p:sp>
      <p:sp>
        <p:nvSpPr>
          <p:cNvPr id="14342" name="Line 6"/>
          <p:cNvSpPr>
            <a:spLocks noChangeShapeType="1"/>
          </p:cNvSpPr>
          <p:nvPr/>
        </p:nvSpPr>
        <p:spPr bwMode="auto">
          <a:xfrm flipV="1">
            <a:off x="5938838" y="1844675"/>
            <a:ext cx="576262" cy="673100"/>
          </a:xfrm>
          <a:prstGeom prst="line">
            <a:avLst/>
          </a:prstGeom>
          <a:noFill/>
          <a:ln w="57150">
            <a:solidFill>
              <a:schemeClr val="accent1">
                <a:lumMod val="75000"/>
              </a:schemeClr>
            </a:solidFill>
            <a:round/>
            <a:headEnd/>
            <a:tailEnd type="triangle" w="med" len="med"/>
          </a:ln>
          <a:extLst/>
        </p:spPr>
        <p:txBody>
          <a:bodyPr/>
          <a:lstStyle/>
          <a:p>
            <a:pPr>
              <a:defRPr/>
            </a:pPr>
            <a:endParaRPr lang="es-VE">
              <a:latin typeface="Arial" pitchFamily="34" charset="0"/>
            </a:endParaRPr>
          </a:p>
        </p:txBody>
      </p:sp>
      <p:sp>
        <p:nvSpPr>
          <p:cNvPr id="14343" name="Line 7"/>
          <p:cNvSpPr>
            <a:spLocks noChangeShapeType="1"/>
          </p:cNvSpPr>
          <p:nvPr/>
        </p:nvSpPr>
        <p:spPr bwMode="auto">
          <a:xfrm flipH="1">
            <a:off x="2771775" y="4414838"/>
            <a:ext cx="504825" cy="527050"/>
          </a:xfrm>
          <a:prstGeom prst="line">
            <a:avLst/>
          </a:prstGeom>
          <a:noFill/>
          <a:ln w="57150">
            <a:solidFill>
              <a:schemeClr val="accent1">
                <a:lumMod val="75000"/>
              </a:schemeClr>
            </a:solidFill>
            <a:round/>
            <a:headEnd/>
            <a:tailEnd type="triangle" w="med" len="med"/>
          </a:ln>
          <a:extLst/>
        </p:spPr>
        <p:txBody>
          <a:bodyPr/>
          <a:lstStyle/>
          <a:p>
            <a:pPr>
              <a:defRPr/>
            </a:pPr>
            <a:endParaRPr lang="es-VE">
              <a:latin typeface="Arial" pitchFamily="34" charset="0"/>
            </a:endParaRPr>
          </a:p>
        </p:txBody>
      </p:sp>
      <p:sp>
        <p:nvSpPr>
          <p:cNvPr id="14345" name="Oval 9"/>
          <p:cNvSpPr>
            <a:spLocks noChangeArrowheads="1"/>
          </p:cNvSpPr>
          <p:nvPr/>
        </p:nvSpPr>
        <p:spPr bwMode="auto">
          <a:xfrm>
            <a:off x="1619250" y="2254250"/>
            <a:ext cx="5330825" cy="2160588"/>
          </a:xfrm>
          <a:prstGeom prst="ellipse">
            <a:avLst/>
          </a:prstGeom>
          <a:solidFill>
            <a:schemeClr val="bg2">
              <a:lumMod val="75000"/>
            </a:schemeClr>
          </a:solidFill>
          <a:ln w="9525">
            <a:noFill/>
            <a:round/>
            <a:headEnd/>
            <a:tailEnd/>
          </a:ln>
        </p:spPr>
        <p:txBody>
          <a:bodyPr wrap="none" anchor="ctr"/>
          <a:lstStyle/>
          <a:p>
            <a:pPr algn="ctr">
              <a:defRPr/>
            </a:pPr>
            <a:r>
              <a:rPr lang="es-ES" sz="3600" b="1" dirty="0">
                <a:solidFill>
                  <a:srgbClr val="0033CC"/>
                </a:solidFill>
                <a:latin typeface="Arial" pitchFamily="34" charset="0"/>
              </a:rPr>
              <a:t>GLOBALIZACIÓN</a:t>
            </a:r>
          </a:p>
        </p:txBody>
      </p:sp>
      <p:sp>
        <p:nvSpPr>
          <p:cNvPr id="14346" name="Oval 10"/>
          <p:cNvSpPr>
            <a:spLocks noChangeArrowheads="1"/>
          </p:cNvSpPr>
          <p:nvPr/>
        </p:nvSpPr>
        <p:spPr bwMode="auto">
          <a:xfrm>
            <a:off x="4787900" y="404813"/>
            <a:ext cx="3816350" cy="1414462"/>
          </a:xfrm>
          <a:prstGeom prst="ellipse">
            <a:avLst/>
          </a:prstGeom>
          <a:solidFill>
            <a:schemeClr val="bg2">
              <a:lumMod val="75000"/>
            </a:schemeClr>
          </a:solidFill>
          <a:ln w="9525">
            <a:solidFill>
              <a:schemeClr val="tx1"/>
            </a:solidFill>
            <a:round/>
            <a:headEnd/>
            <a:tailEnd/>
          </a:ln>
        </p:spPr>
        <p:txBody>
          <a:bodyPr wrap="none" anchor="ctr"/>
          <a:lstStyle/>
          <a:p>
            <a:pPr algn="ctr">
              <a:defRPr/>
            </a:pPr>
            <a:endParaRPr lang="es-ES" sz="3600" b="1" dirty="0">
              <a:solidFill>
                <a:srgbClr val="0000FF"/>
              </a:solidFill>
              <a:latin typeface="Arial" pitchFamily="34" charset="0"/>
            </a:endParaRPr>
          </a:p>
          <a:p>
            <a:pPr algn="ctr">
              <a:defRPr/>
            </a:pPr>
            <a:r>
              <a:rPr lang="es-ES" sz="3600" b="1" dirty="0">
                <a:solidFill>
                  <a:srgbClr val="0000FF"/>
                </a:solidFill>
                <a:latin typeface="Arial" pitchFamily="34" charset="0"/>
              </a:rPr>
              <a:t>ESCENARIOS</a:t>
            </a:r>
          </a:p>
          <a:p>
            <a:pPr algn="ctr">
              <a:defRPr/>
            </a:pPr>
            <a:endParaRPr lang="es-ES" sz="3600" b="1" dirty="0">
              <a:solidFill>
                <a:srgbClr val="0000FF"/>
              </a:solidFill>
              <a:latin typeface="Arial" pitchFamily="34" charset="0"/>
            </a:endParaRPr>
          </a:p>
        </p:txBody>
      </p:sp>
      <p:sp>
        <p:nvSpPr>
          <p:cNvPr id="14347" name="Oval 11"/>
          <p:cNvSpPr>
            <a:spLocks noChangeArrowheads="1"/>
          </p:cNvSpPr>
          <p:nvPr/>
        </p:nvSpPr>
        <p:spPr bwMode="auto">
          <a:xfrm>
            <a:off x="539750" y="476250"/>
            <a:ext cx="3311525" cy="1296988"/>
          </a:xfrm>
          <a:prstGeom prst="ellipse">
            <a:avLst/>
          </a:prstGeom>
          <a:solidFill>
            <a:schemeClr val="bg2">
              <a:lumMod val="75000"/>
            </a:schemeClr>
          </a:solidFill>
          <a:ln w="9525">
            <a:solidFill>
              <a:schemeClr val="tx1"/>
            </a:solidFill>
            <a:round/>
            <a:headEnd/>
            <a:tailEnd/>
          </a:ln>
        </p:spPr>
        <p:txBody>
          <a:bodyPr wrap="none" anchor="ctr"/>
          <a:lstStyle/>
          <a:p>
            <a:pPr algn="ctr">
              <a:defRPr/>
            </a:pPr>
            <a:r>
              <a:rPr lang="es-ES" sz="3600" b="1" dirty="0">
                <a:solidFill>
                  <a:srgbClr val="0000FF"/>
                </a:solidFill>
                <a:latin typeface="Arial" pitchFamily="34" charset="0"/>
              </a:rPr>
              <a:t>OBJETOS</a:t>
            </a:r>
          </a:p>
        </p:txBody>
      </p:sp>
      <p:sp>
        <p:nvSpPr>
          <p:cNvPr id="14348" name="Oval 12"/>
          <p:cNvSpPr>
            <a:spLocks noChangeArrowheads="1"/>
          </p:cNvSpPr>
          <p:nvPr/>
        </p:nvSpPr>
        <p:spPr bwMode="auto">
          <a:xfrm>
            <a:off x="611188" y="4941888"/>
            <a:ext cx="3598862" cy="1473200"/>
          </a:xfrm>
          <a:prstGeom prst="ellipse">
            <a:avLst/>
          </a:prstGeom>
          <a:solidFill>
            <a:schemeClr val="bg2">
              <a:lumMod val="75000"/>
            </a:schemeClr>
          </a:solidFill>
          <a:ln w="9525">
            <a:solidFill>
              <a:schemeClr val="tx1"/>
            </a:solidFill>
            <a:round/>
            <a:headEnd/>
            <a:tailEnd/>
          </a:ln>
        </p:spPr>
        <p:txBody>
          <a:bodyPr wrap="none" anchor="ctr"/>
          <a:lstStyle/>
          <a:p>
            <a:pPr algn="ctr">
              <a:defRPr/>
            </a:pPr>
            <a:endParaRPr lang="es-ES" sz="3600" b="1" dirty="0">
              <a:solidFill>
                <a:srgbClr val="0000FF"/>
              </a:solidFill>
              <a:latin typeface="Arial" pitchFamily="34" charset="0"/>
            </a:endParaRPr>
          </a:p>
          <a:p>
            <a:pPr algn="ctr">
              <a:defRPr/>
            </a:pPr>
            <a:r>
              <a:rPr lang="es-ES" sz="3600" b="1" dirty="0">
                <a:solidFill>
                  <a:srgbClr val="0000FF"/>
                </a:solidFill>
                <a:latin typeface="Arial" pitchFamily="34" charset="0"/>
              </a:rPr>
              <a:t>SUJETOS</a:t>
            </a:r>
          </a:p>
          <a:p>
            <a:pPr algn="ctr">
              <a:defRPr/>
            </a:pPr>
            <a:endParaRPr lang="es-ES" sz="3600" dirty="0">
              <a:solidFill>
                <a:srgbClr val="0000FF"/>
              </a:solidFill>
              <a:latin typeface="Arial" pitchFamily="34" charset="0"/>
            </a:endParaRPr>
          </a:p>
        </p:txBody>
      </p:sp>
      <p:sp>
        <p:nvSpPr>
          <p:cNvPr id="14349" name="Oval 13"/>
          <p:cNvSpPr>
            <a:spLocks noChangeArrowheads="1"/>
          </p:cNvSpPr>
          <p:nvPr/>
        </p:nvSpPr>
        <p:spPr bwMode="auto">
          <a:xfrm>
            <a:off x="4859338" y="4941888"/>
            <a:ext cx="3311525" cy="1473200"/>
          </a:xfrm>
          <a:prstGeom prst="ellipse">
            <a:avLst/>
          </a:prstGeom>
          <a:solidFill>
            <a:schemeClr val="bg2">
              <a:lumMod val="75000"/>
            </a:schemeClr>
          </a:solidFill>
          <a:ln w="9525">
            <a:solidFill>
              <a:schemeClr val="tx1"/>
            </a:solidFill>
            <a:round/>
            <a:headEnd/>
            <a:tailEnd/>
          </a:ln>
        </p:spPr>
        <p:txBody>
          <a:bodyPr wrap="none" anchor="ctr"/>
          <a:lstStyle/>
          <a:p>
            <a:pPr algn="ctr">
              <a:defRPr/>
            </a:pPr>
            <a:r>
              <a:rPr lang="es-ES" sz="3600" b="1" dirty="0">
                <a:solidFill>
                  <a:srgbClr val="0000FF"/>
                </a:solidFill>
                <a:latin typeface="Arial" pitchFamily="34" charset="0"/>
              </a:rPr>
              <a:t>PROCESOS</a:t>
            </a:r>
          </a:p>
        </p:txBody>
      </p:sp>
      <p:sp>
        <p:nvSpPr>
          <p:cNvPr id="14350" name="Line 14"/>
          <p:cNvSpPr>
            <a:spLocks noChangeShapeType="1"/>
          </p:cNvSpPr>
          <p:nvPr/>
        </p:nvSpPr>
        <p:spPr bwMode="auto">
          <a:xfrm>
            <a:off x="6227763" y="4149725"/>
            <a:ext cx="468312" cy="792163"/>
          </a:xfrm>
          <a:prstGeom prst="line">
            <a:avLst/>
          </a:prstGeom>
          <a:noFill/>
          <a:ln w="57150">
            <a:solidFill>
              <a:schemeClr val="accent1">
                <a:lumMod val="75000"/>
              </a:schemeClr>
            </a:solidFill>
            <a:round/>
            <a:headEnd/>
            <a:tailEnd type="triangle" w="med" len="med"/>
          </a:ln>
          <a:extLst/>
        </p:spPr>
        <p:txBody>
          <a:bodyPr/>
          <a:lstStyle/>
          <a:p>
            <a:pPr>
              <a:defRPr/>
            </a:pPr>
            <a:endParaRPr lang="es-VE">
              <a:latin typeface="Arial" pitchFamily="34" charset="0"/>
            </a:endParaRPr>
          </a:p>
        </p:txBody>
      </p:sp>
      <p:sp>
        <p:nvSpPr>
          <p:cNvPr id="20491" name="10 Marcador de número de diapositiva"/>
          <p:cNvSpPr>
            <a:spLocks noGrp="1"/>
          </p:cNvSpPr>
          <p:nvPr>
            <p:ph type="sldNum" sz="quarter" idx="12"/>
          </p:nvPr>
        </p:nvSpPr>
        <p:spPr>
          <a:noFill/>
          <a:ln>
            <a:miter lim="800000"/>
            <a:headEnd/>
            <a:tailEnd/>
          </a:ln>
        </p:spPr>
        <p:txBody>
          <a:bodyPr/>
          <a:lstStyle/>
          <a:p>
            <a:r>
              <a:rPr lang="es-ES" smtClean="0"/>
              <a:t>38</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additive="base">
                                        <p:cTn id="7" dur="500" fill="hold"/>
                                        <p:tgtEl>
                                          <p:spTgt spid="14345"/>
                                        </p:tgtEl>
                                        <p:attrNameLst>
                                          <p:attrName>ppt_x</p:attrName>
                                        </p:attrNameLst>
                                      </p:cBhvr>
                                      <p:tavLst>
                                        <p:tav tm="0">
                                          <p:val>
                                            <p:strVal val="#ppt_x"/>
                                          </p:val>
                                        </p:tav>
                                        <p:tav tm="100000">
                                          <p:val>
                                            <p:strVal val="#ppt_x"/>
                                          </p:val>
                                        </p:tav>
                                      </p:tavLst>
                                    </p:anim>
                                    <p:anim calcmode="lin" valueType="num">
                                      <p:cBhvr additive="base">
                                        <p:cTn id="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4347"/>
                                        </p:tgtEl>
                                        <p:attrNameLst>
                                          <p:attrName>style.visibility</p:attrName>
                                        </p:attrNameLst>
                                      </p:cBhvr>
                                      <p:to>
                                        <p:strVal val="visible"/>
                                      </p:to>
                                    </p:set>
                                    <p:anim calcmode="lin" valueType="num">
                                      <p:cBhvr>
                                        <p:cTn id="13" dur="500" fill="hold"/>
                                        <p:tgtEl>
                                          <p:spTgt spid="14347"/>
                                        </p:tgtEl>
                                        <p:attrNameLst>
                                          <p:attrName>ppt_w</p:attrName>
                                        </p:attrNameLst>
                                      </p:cBhvr>
                                      <p:tavLst>
                                        <p:tav tm="0">
                                          <p:val>
                                            <p:fltVal val="0"/>
                                          </p:val>
                                        </p:tav>
                                        <p:tav tm="100000">
                                          <p:val>
                                            <p:strVal val="#ppt_w"/>
                                          </p:val>
                                        </p:tav>
                                      </p:tavLst>
                                    </p:anim>
                                    <p:anim calcmode="lin" valueType="num">
                                      <p:cBhvr>
                                        <p:cTn id="14" dur="500" fill="hold"/>
                                        <p:tgtEl>
                                          <p:spTgt spid="14347"/>
                                        </p:tgtEl>
                                        <p:attrNameLst>
                                          <p:attrName>ppt_h</p:attrName>
                                        </p:attrNameLst>
                                      </p:cBhvr>
                                      <p:tavLst>
                                        <p:tav tm="0">
                                          <p:val>
                                            <p:fltVal val="0"/>
                                          </p:val>
                                        </p:tav>
                                        <p:tav tm="100000">
                                          <p:val>
                                            <p:strVal val="#ppt_h"/>
                                          </p:val>
                                        </p:tav>
                                      </p:tavLst>
                                    </p:anim>
                                    <p:anim calcmode="lin" valueType="num">
                                      <p:cBhvr>
                                        <p:cTn id="15" dur="500" fill="hold"/>
                                        <p:tgtEl>
                                          <p:spTgt spid="14347"/>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1434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p:cTn id="19" dur="1000" fill="hold"/>
                                        <p:tgtEl>
                                          <p:spTgt spid="14341"/>
                                        </p:tgtEl>
                                        <p:attrNameLst>
                                          <p:attrName>ppt_w</p:attrName>
                                        </p:attrNameLst>
                                      </p:cBhvr>
                                      <p:tavLst>
                                        <p:tav tm="0">
                                          <p:val>
                                            <p:fltVal val="0"/>
                                          </p:val>
                                        </p:tav>
                                        <p:tav tm="100000">
                                          <p:val>
                                            <p:strVal val="#ppt_w"/>
                                          </p:val>
                                        </p:tav>
                                      </p:tavLst>
                                    </p:anim>
                                    <p:anim calcmode="lin" valueType="num">
                                      <p:cBhvr>
                                        <p:cTn id="20" dur="1000" fill="hold"/>
                                        <p:tgtEl>
                                          <p:spTgt spid="14341"/>
                                        </p:tgtEl>
                                        <p:attrNameLst>
                                          <p:attrName>ppt_h</p:attrName>
                                        </p:attrNameLst>
                                      </p:cBhvr>
                                      <p:tavLst>
                                        <p:tav tm="0">
                                          <p:val>
                                            <p:fltVal val="0"/>
                                          </p:val>
                                        </p:tav>
                                        <p:tav tm="100000">
                                          <p:val>
                                            <p:strVal val="#ppt_h"/>
                                          </p:val>
                                        </p:tav>
                                      </p:tavLst>
                                    </p:anim>
                                    <p:anim calcmode="lin" valueType="num">
                                      <p:cBhvr>
                                        <p:cTn id="21" dur="1000" fill="hold"/>
                                        <p:tgtEl>
                                          <p:spTgt spid="1434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4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4346"/>
                                        </p:tgtEl>
                                        <p:attrNameLst>
                                          <p:attrName>style.visibility</p:attrName>
                                        </p:attrNameLst>
                                      </p:cBhvr>
                                      <p:to>
                                        <p:strVal val="visible"/>
                                      </p:to>
                                    </p:set>
                                    <p:anim calcmode="lin" valueType="num">
                                      <p:cBhvr>
                                        <p:cTn id="27" dur="500" fill="hold"/>
                                        <p:tgtEl>
                                          <p:spTgt spid="14346"/>
                                        </p:tgtEl>
                                        <p:attrNameLst>
                                          <p:attrName>ppt_w</p:attrName>
                                        </p:attrNameLst>
                                      </p:cBhvr>
                                      <p:tavLst>
                                        <p:tav tm="0">
                                          <p:val>
                                            <p:fltVal val="0"/>
                                          </p:val>
                                        </p:tav>
                                        <p:tav tm="100000">
                                          <p:val>
                                            <p:strVal val="#ppt_w"/>
                                          </p:val>
                                        </p:tav>
                                      </p:tavLst>
                                    </p:anim>
                                    <p:anim calcmode="lin" valueType="num">
                                      <p:cBhvr>
                                        <p:cTn id="28" dur="500" fill="hold"/>
                                        <p:tgtEl>
                                          <p:spTgt spid="14346"/>
                                        </p:tgtEl>
                                        <p:attrNameLst>
                                          <p:attrName>ppt_h</p:attrName>
                                        </p:attrNameLst>
                                      </p:cBhvr>
                                      <p:tavLst>
                                        <p:tav tm="0">
                                          <p:val>
                                            <p:fltVal val="0"/>
                                          </p:val>
                                        </p:tav>
                                        <p:tav tm="100000">
                                          <p:val>
                                            <p:strVal val="#ppt_h"/>
                                          </p:val>
                                        </p:tav>
                                      </p:tavLst>
                                    </p:anim>
                                    <p:anim calcmode="lin" valueType="num">
                                      <p:cBhvr>
                                        <p:cTn id="29" dur="500" fill="hold"/>
                                        <p:tgtEl>
                                          <p:spTgt spid="14346"/>
                                        </p:tgtEl>
                                        <p:attrNameLst>
                                          <p:attrName>ppt_x</p:attrName>
                                        </p:attrNameLst>
                                      </p:cBhvr>
                                      <p:tavLst>
                                        <p:tav tm="0" fmla="#ppt_x+(cos(-2*pi*(1-$))*-#ppt_x-sin(-2*pi*(1-$))*(1-#ppt_y))*(1-$)">
                                          <p:val>
                                            <p:fltVal val="0"/>
                                          </p:val>
                                        </p:tav>
                                        <p:tav tm="100000">
                                          <p:val>
                                            <p:fltVal val="1"/>
                                          </p:val>
                                        </p:tav>
                                      </p:tavLst>
                                    </p:anim>
                                    <p:anim calcmode="lin" valueType="num">
                                      <p:cBhvr>
                                        <p:cTn id="30" dur="500" fill="hold"/>
                                        <p:tgtEl>
                                          <p:spTgt spid="14346"/>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4342"/>
                                        </p:tgtEl>
                                        <p:attrNameLst>
                                          <p:attrName>style.visibility</p:attrName>
                                        </p:attrNameLst>
                                      </p:cBhvr>
                                      <p:to>
                                        <p:strVal val="visible"/>
                                      </p:to>
                                    </p:set>
                                    <p:anim calcmode="lin" valueType="num">
                                      <p:cBhvr>
                                        <p:cTn id="33" dur="1000" fill="hold"/>
                                        <p:tgtEl>
                                          <p:spTgt spid="14342"/>
                                        </p:tgtEl>
                                        <p:attrNameLst>
                                          <p:attrName>ppt_w</p:attrName>
                                        </p:attrNameLst>
                                      </p:cBhvr>
                                      <p:tavLst>
                                        <p:tav tm="0">
                                          <p:val>
                                            <p:fltVal val="0"/>
                                          </p:val>
                                        </p:tav>
                                        <p:tav tm="100000">
                                          <p:val>
                                            <p:strVal val="#ppt_w"/>
                                          </p:val>
                                        </p:tav>
                                      </p:tavLst>
                                    </p:anim>
                                    <p:anim calcmode="lin" valueType="num">
                                      <p:cBhvr>
                                        <p:cTn id="34" dur="1000" fill="hold"/>
                                        <p:tgtEl>
                                          <p:spTgt spid="14342"/>
                                        </p:tgtEl>
                                        <p:attrNameLst>
                                          <p:attrName>ppt_h</p:attrName>
                                        </p:attrNameLst>
                                      </p:cBhvr>
                                      <p:tavLst>
                                        <p:tav tm="0">
                                          <p:val>
                                            <p:fltVal val="0"/>
                                          </p:val>
                                        </p:tav>
                                        <p:tav tm="100000">
                                          <p:val>
                                            <p:strVal val="#ppt_h"/>
                                          </p:val>
                                        </p:tav>
                                      </p:tavLst>
                                    </p:anim>
                                    <p:anim calcmode="lin" valueType="num">
                                      <p:cBhvr>
                                        <p:cTn id="35" dur="1000" fill="hold"/>
                                        <p:tgtEl>
                                          <p:spTgt spid="1434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3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anim calcmode="lin" valueType="num">
                                      <p:cBhvr>
                                        <p:cTn id="41" dur="500" fill="hold"/>
                                        <p:tgtEl>
                                          <p:spTgt spid="14348"/>
                                        </p:tgtEl>
                                        <p:attrNameLst>
                                          <p:attrName>ppt_w</p:attrName>
                                        </p:attrNameLst>
                                      </p:cBhvr>
                                      <p:tavLst>
                                        <p:tav tm="0">
                                          <p:val>
                                            <p:fltVal val="0"/>
                                          </p:val>
                                        </p:tav>
                                        <p:tav tm="100000">
                                          <p:val>
                                            <p:strVal val="#ppt_w"/>
                                          </p:val>
                                        </p:tav>
                                      </p:tavLst>
                                    </p:anim>
                                    <p:anim calcmode="lin" valueType="num">
                                      <p:cBhvr>
                                        <p:cTn id="42" dur="500" fill="hold"/>
                                        <p:tgtEl>
                                          <p:spTgt spid="14348"/>
                                        </p:tgtEl>
                                        <p:attrNameLst>
                                          <p:attrName>ppt_h</p:attrName>
                                        </p:attrNameLst>
                                      </p:cBhvr>
                                      <p:tavLst>
                                        <p:tav tm="0">
                                          <p:val>
                                            <p:fltVal val="0"/>
                                          </p:val>
                                        </p:tav>
                                        <p:tav tm="100000">
                                          <p:val>
                                            <p:strVal val="#ppt_h"/>
                                          </p:val>
                                        </p:tav>
                                      </p:tavLst>
                                    </p:anim>
                                    <p:anim calcmode="lin" valueType="num">
                                      <p:cBhvr>
                                        <p:cTn id="43" dur="500" fill="hold"/>
                                        <p:tgtEl>
                                          <p:spTgt spid="14348"/>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14348"/>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nodeType="withEffect">
                                  <p:stCondLst>
                                    <p:cond delay="0"/>
                                  </p:stCondLst>
                                  <p:childTnLst>
                                    <p:set>
                                      <p:cBhvr>
                                        <p:cTn id="46" dur="1" fill="hold">
                                          <p:stCondLst>
                                            <p:cond delay="0"/>
                                          </p:stCondLst>
                                        </p:cTn>
                                        <p:tgtEl>
                                          <p:spTgt spid="14343"/>
                                        </p:tgtEl>
                                        <p:attrNameLst>
                                          <p:attrName>style.visibility</p:attrName>
                                        </p:attrNameLst>
                                      </p:cBhvr>
                                      <p:to>
                                        <p:strVal val="visible"/>
                                      </p:to>
                                    </p:set>
                                    <p:anim calcmode="lin" valueType="num">
                                      <p:cBhvr>
                                        <p:cTn id="47" dur="1000" fill="hold"/>
                                        <p:tgtEl>
                                          <p:spTgt spid="14343"/>
                                        </p:tgtEl>
                                        <p:attrNameLst>
                                          <p:attrName>ppt_w</p:attrName>
                                        </p:attrNameLst>
                                      </p:cBhvr>
                                      <p:tavLst>
                                        <p:tav tm="0">
                                          <p:val>
                                            <p:fltVal val="0"/>
                                          </p:val>
                                        </p:tav>
                                        <p:tav tm="100000">
                                          <p:val>
                                            <p:strVal val="#ppt_w"/>
                                          </p:val>
                                        </p:tav>
                                      </p:tavLst>
                                    </p:anim>
                                    <p:anim calcmode="lin" valueType="num">
                                      <p:cBhvr>
                                        <p:cTn id="48" dur="1000" fill="hold"/>
                                        <p:tgtEl>
                                          <p:spTgt spid="14343"/>
                                        </p:tgtEl>
                                        <p:attrNameLst>
                                          <p:attrName>ppt_h</p:attrName>
                                        </p:attrNameLst>
                                      </p:cBhvr>
                                      <p:tavLst>
                                        <p:tav tm="0">
                                          <p:val>
                                            <p:fltVal val="0"/>
                                          </p:val>
                                        </p:tav>
                                        <p:tav tm="100000">
                                          <p:val>
                                            <p:strVal val="#ppt_h"/>
                                          </p:val>
                                        </p:tav>
                                      </p:tavLst>
                                    </p:anim>
                                    <p:anim calcmode="lin" valueType="num">
                                      <p:cBhvr>
                                        <p:cTn id="49" dur="1000" fill="hold"/>
                                        <p:tgtEl>
                                          <p:spTgt spid="14343"/>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4349"/>
                                        </p:tgtEl>
                                        <p:attrNameLst>
                                          <p:attrName>style.visibility</p:attrName>
                                        </p:attrNameLst>
                                      </p:cBhvr>
                                      <p:to>
                                        <p:strVal val="visible"/>
                                      </p:to>
                                    </p:set>
                                    <p:anim calcmode="lin" valueType="num">
                                      <p:cBhvr>
                                        <p:cTn id="55" dur="500" fill="hold"/>
                                        <p:tgtEl>
                                          <p:spTgt spid="14349"/>
                                        </p:tgtEl>
                                        <p:attrNameLst>
                                          <p:attrName>ppt_w</p:attrName>
                                        </p:attrNameLst>
                                      </p:cBhvr>
                                      <p:tavLst>
                                        <p:tav tm="0">
                                          <p:val>
                                            <p:fltVal val="0"/>
                                          </p:val>
                                        </p:tav>
                                        <p:tav tm="100000">
                                          <p:val>
                                            <p:strVal val="#ppt_w"/>
                                          </p:val>
                                        </p:tav>
                                      </p:tavLst>
                                    </p:anim>
                                    <p:anim calcmode="lin" valueType="num">
                                      <p:cBhvr>
                                        <p:cTn id="56" dur="500" fill="hold"/>
                                        <p:tgtEl>
                                          <p:spTgt spid="14349"/>
                                        </p:tgtEl>
                                        <p:attrNameLst>
                                          <p:attrName>ppt_h</p:attrName>
                                        </p:attrNameLst>
                                      </p:cBhvr>
                                      <p:tavLst>
                                        <p:tav tm="0">
                                          <p:val>
                                            <p:fltVal val="0"/>
                                          </p:val>
                                        </p:tav>
                                        <p:tav tm="100000">
                                          <p:val>
                                            <p:strVal val="#ppt_h"/>
                                          </p:val>
                                        </p:tav>
                                      </p:tavLst>
                                    </p:anim>
                                    <p:anim calcmode="lin" valueType="num">
                                      <p:cBhvr>
                                        <p:cTn id="57" dur="500" fill="hold"/>
                                        <p:tgtEl>
                                          <p:spTgt spid="14349"/>
                                        </p:tgtEl>
                                        <p:attrNameLst>
                                          <p:attrName>ppt_x</p:attrName>
                                        </p:attrNameLst>
                                      </p:cBhvr>
                                      <p:tavLst>
                                        <p:tav tm="0" fmla="#ppt_x+(cos(-2*pi*(1-$))*-#ppt_x-sin(-2*pi*(1-$))*(1-#ppt_y))*(1-$)">
                                          <p:val>
                                            <p:fltVal val="0"/>
                                          </p:val>
                                        </p:tav>
                                        <p:tav tm="100000">
                                          <p:val>
                                            <p:fltVal val="1"/>
                                          </p:val>
                                        </p:tav>
                                      </p:tavLst>
                                    </p:anim>
                                    <p:anim calcmode="lin" valueType="num">
                                      <p:cBhvr>
                                        <p:cTn id="58" dur="500" fill="hold"/>
                                        <p:tgtEl>
                                          <p:spTgt spid="14349"/>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nodeType="withEffect">
                                  <p:stCondLst>
                                    <p:cond delay="0"/>
                                  </p:stCondLst>
                                  <p:childTnLst>
                                    <p:set>
                                      <p:cBhvr>
                                        <p:cTn id="60" dur="1" fill="hold">
                                          <p:stCondLst>
                                            <p:cond delay="0"/>
                                          </p:stCondLst>
                                        </p:cTn>
                                        <p:tgtEl>
                                          <p:spTgt spid="14350"/>
                                        </p:tgtEl>
                                        <p:attrNameLst>
                                          <p:attrName>style.visibility</p:attrName>
                                        </p:attrNameLst>
                                      </p:cBhvr>
                                      <p:to>
                                        <p:strVal val="visible"/>
                                      </p:to>
                                    </p:set>
                                    <p:anim calcmode="lin" valueType="num">
                                      <p:cBhvr>
                                        <p:cTn id="61" dur="1000" fill="hold"/>
                                        <p:tgtEl>
                                          <p:spTgt spid="14350"/>
                                        </p:tgtEl>
                                        <p:attrNameLst>
                                          <p:attrName>ppt_w</p:attrName>
                                        </p:attrNameLst>
                                      </p:cBhvr>
                                      <p:tavLst>
                                        <p:tav tm="0">
                                          <p:val>
                                            <p:fltVal val="0"/>
                                          </p:val>
                                        </p:tav>
                                        <p:tav tm="100000">
                                          <p:val>
                                            <p:strVal val="#ppt_w"/>
                                          </p:val>
                                        </p:tav>
                                      </p:tavLst>
                                    </p:anim>
                                    <p:anim calcmode="lin" valueType="num">
                                      <p:cBhvr>
                                        <p:cTn id="62" dur="1000" fill="hold"/>
                                        <p:tgtEl>
                                          <p:spTgt spid="14350"/>
                                        </p:tgtEl>
                                        <p:attrNameLst>
                                          <p:attrName>ppt_h</p:attrName>
                                        </p:attrNameLst>
                                      </p:cBhvr>
                                      <p:tavLst>
                                        <p:tav tm="0">
                                          <p:val>
                                            <p:fltVal val="0"/>
                                          </p:val>
                                        </p:tav>
                                        <p:tav tm="100000">
                                          <p:val>
                                            <p:strVal val="#ppt_h"/>
                                          </p:val>
                                        </p:tav>
                                      </p:tavLst>
                                    </p:anim>
                                    <p:anim calcmode="lin" valueType="num">
                                      <p:cBhvr>
                                        <p:cTn id="63" dur="1000" fill="hold"/>
                                        <p:tgtEl>
                                          <p:spTgt spid="1435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43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46" grpId="0" animBg="1"/>
      <p:bldP spid="14347" grpId="0" animBg="1"/>
      <p:bldP spid="14348" grpId="0" animBg="1"/>
      <p:bldP spid="14349"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xtura">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113</TotalTime>
  <Words>2563</Words>
  <Application>Microsoft PowerPoint</Application>
  <PresentationFormat>Presentación en pantalla (4:3)</PresentationFormat>
  <Paragraphs>284</Paragraphs>
  <Slides>29</Slides>
  <Notes>2</Notes>
  <HiddenSlides>0</HiddenSlides>
  <MMClips>0</MMClips>
  <ScaleCrop>false</ScaleCrop>
  <HeadingPairs>
    <vt:vector size="8" baseType="variant">
      <vt:variant>
        <vt:lpstr>Fuentes usadas</vt:lpstr>
      </vt:variant>
      <vt:variant>
        <vt:i4>11</vt:i4>
      </vt:variant>
      <vt:variant>
        <vt:lpstr>Tema</vt:lpstr>
      </vt:variant>
      <vt:variant>
        <vt:i4>3</vt:i4>
      </vt:variant>
      <vt:variant>
        <vt:lpstr>Servidores OLE incrustados</vt:lpstr>
      </vt:variant>
      <vt:variant>
        <vt:i4>1</vt:i4>
      </vt:variant>
      <vt:variant>
        <vt:lpstr>Títulos de diapositiva</vt:lpstr>
      </vt:variant>
      <vt:variant>
        <vt:i4>29</vt:i4>
      </vt:variant>
    </vt:vector>
  </HeadingPairs>
  <TitlesOfParts>
    <vt:vector size="44" baseType="lpstr">
      <vt:lpstr>Arial</vt:lpstr>
      <vt:lpstr>Calibri</vt:lpstr>
      <vt:lpstr>Franklin Gothic Medium</vt:lpstr>
      <vt:lpstr>Franklin Gothic Book</vt:lpstr>
      <vt:lpstr>Wingdings 2</vt:lpstr>
      <vt:lpstr>Tahoma</vt:lpstr>
      <vt:lpstr>Wingdings</vt:lpstr>
      <vt:lpstr>Times New Roman</vt:lpstr>
      <vt:lpstr>Verdana</vt:lpstr>
      <vt:lpstr>Arial Black</vt:lpstr>
      <vt:lpstr>Webdings</vt:lpstr>
      <vt:lpstr>Diseño predeterminado</vt:lpstr>
      <vt:lpstr>Viajes</vt:lpstr>
      <vt:lpstr>Textura</vt:lpstr>
      <vt:lpstr>Galería de imágenes de Microsoft</vt:lpstr>
      <vt:lpstr>Diapositiva 1</vt:lpstr>
      <vt:lpstr>Diapositiva 2</vt:lpstr>
      <vt:lpstr>Diapositiva 3</vt:lpstr>
      <vt:lpstr>Diapositiva 4</vt:lpstr>
      <vt:lpstr>Diapositiva 5</vt:lpstr>
      <vt:lpstr>Diapositiva 6</vt:lpstr>
      <vt:lpstr>    CRECIMIENTO     DEMOGRÁFICO </vt:lpstr>
      <vt:lpstr>Diapositiva 8</vt:lpstr>
      <vt:lpstr>Diapositiva 9</vt:lpstr>
      <vt:lpstr>Diapositiva 10</vt:lpstr>
      <vt:lpstr>Tarea integradora</vt:lpstr>
      <vt:lpstr>Tarea integradora 1</vt:lpstr>
      <vt:lpstr>Diapositiva 13</vt:lpstr>
      <vt:lpstr>Diapositiva 14</vt:lpstr>
      <vt:lpstr>Sugerencia</vt:lpstr>
      <vt:lpstr>El método proyecto en la educación ambiental desde las clases de Inglés</vt:lpstr>
      <vt:lpstr>Diapositiva 17</vt:lpstr>
      <vt:lpstr>Diapositiva 18</vt:lpstr>
      <vt:lpstr>Ejemplo</vt:lpstr>
      <vt:lpstr>Diapositiva 20</vt:lpstr>
      <vt:lpstr>Diapositiva 21</vt:lpstr>
      <vt:lpstr>Diapositiva 22</vt:lpstr>
      <vt:lpstr>Diapositiva 23</vt:lpstr>
      <vt:lpstr>Diapositiva 24</vt:lpstr>
      <vt:lpstr>Diapositiva 25</vt:lpstr>
      <vt:lpstr>Diapositiva 26</vt:lpstr>
      <vt:lpstr>Diapositiva 27</vt:lpstr>
      <vt:lpstr>«…the significant problems we face cannot be solved by the same level of thinking that created them”      Albert Einstein</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Liana</dc:creator>
  <cp:lastModifiedBy>PC-3</cp:lastModifiedBy>
  <cp:revision>13</cp:revision>
  <cp:lastPrinted>1601-01-01T00:00:00Z</cp:lastPrinted>
  <dcterms:created xsi:type="dcterms:W3CDTF">1601-01-01T00:00:00Z</dcterms:created>
  <dcterms:modified xsi:type="dcterms:W3CDTF">2016-02-26T17:18:49Z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