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96" r:id="rId1"/>
  </p:sldMasterIdLst>
  <p:sldIdLst>
    <p:sldId id="257" r:id="rId2"/>
  </p:sldIdLst>
  <p:sldSz cx="21383625" cy="302402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24">
          <p15:clr>
            <a:srgbClr val="A4A3A4"/>
          </p15:clr>
        </p15:guide>
        <p15:guide id="2" pos="673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9510" autoAdjust="0"/>
  </p:normalViewPr>
  <p:slideViewPr>
    <p:cSldViewPr snapToGrid="0">
      <p:cViewPr>
        <p:scale>
          <a:sx n="40" d="100"/>
          <a:sy n="40" d="100"/>
        </p:scale>
        <p:origin x="750" y="-696"/>
      </p:cViewPr>
      <p:guideLst>
        <p:guide orient="horz" pos="9524"/>
        <p:guide pos="67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4949049"/>
            <a:ext cx="18176081" cy="10528100"/>
          </a:xfrm>
        </p:spPr>
        <p:txBody>
          <a:bodyPr anchor="b"/>
          <a:lstStyle>
            <a:lvl1pPr algn="ctr">
              <a:defRPr sz="1403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883154"/>
            <a:ext cx="16037719" cy="7301067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914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756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0015"/>
            <a:ext cx="4610844" cy="2562724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0015"/>
            <a:ext cx="13565237" cy="2562724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035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858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39080"/>
            <a:ext cx="18443377" cy="12579118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37201"/>
            <a:ext cx="18443377" cy="6615061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/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395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0077"/>
            <a:ext cx="9088041" cy="1918718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0077"/>
            <a:ext cx="9088041" cy="1918718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149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0022"/>
            <a:ext cx="18443377" cy="584505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13073"/>
            <a:ext cx="9046274" cy="3633032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46105"/>
            <a:ext cx="9046274" cy="162471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13073"/>
            <a:ext cx="9090826" cy="3633032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46105"/>
            <a:ext cx="9090826" cy="162471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147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808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024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6019"/>
            <a:ext cx="6896776" cy="7056067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4048"/>
            <a:ext cx="10825460" cy="21490205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72087"/>
            <a:ext cx="6896776" cy="16807162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129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6019"/>
            <a:ext cx="6896776" cy="7056067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4048"/>
            <a:ext cx="10825460" cy="21490205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72087"/>
            <a:ext cx="6896776" cy="16807162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524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10022"/>
            <a:ext cx="18443377" cy="5845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50077"/>
            <a:ext cx="18443377" cy="19187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28274"/>
            <a:ext cx="4811316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18209-294F-4724-B67E-AE9B7237B295}" type="datetimeFigureOut">
              <a:rPr lang="en-US" smtClean="0"/>
              <a:pPr/>
              <a:t>3/1/2026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28274"/>
            <a:ext cx="7216973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28274"/>
            <a:ext cx="4811316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49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.emf"/><Relationship Id="rId18" Type="http://schemas.openxmlformats.org/officeDocument/2006/relationships/image" Target="../media/image15.jpeg"/><Relationship Id="rId3" Type="http://schemas.openxmlformats.org/officeDocument/2006/relationships/image" Target="../media/image2.png"/><Relationship Id="rId21" Type="http://schemas.openxmlformats.org/officeDocument/2006/relationships/image" Target="../media/image18.jpeg"/><Relationship Id="rId7" Type="http://schemas.openxmlformats.org/officeDocument/2006/relationships/image" Target="../media/image6.jpeg"/><Relationship Id="rId12" Type="http://schemas.openxmlformats.org/officeDocument/2006/relationships/oleObject" Target="../embeddings/oleObject1.bin"/><Relationship Id="rId17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3.jpeg"/><Relationship Id="rId20" Type="http://schemas.openxmlformats.org/officeDocument/2006/relationships/image" Target="../media/image17.jpeg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2.jpg"/><Relationship Id="rId10" Type="http://schemas.openxmlformats.org/officeDocument/2006/relationships/image" Target="../media/image9.png"/><Relationship Id="rId19" Type="http://schemas.openxmlformats.org/officeDocument/2006/relationships/image" Target="../media/image16.jpeg"/><Relationship Id="rId4" Type="http://schemas.openxmlformats.org/officeDocument/2006/relationships/image" Target="../media/image3.png"/><Relationship Id="rId9" Type="http://schemas.openxmlformats.org/officeDocument/2006/relationships/image" Target="../media/image8.emf"/><Relationship Id="rId1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8">
            <a:extLst>
              <a:ext uri="{FF2B5EF4-FFF2-40B4-BE49-F238E27FC236}">
                <a16:creationId xmlns:a16="http://schemas.microsoft.com/office/drawing/2014/main" id="{EEC8DC0C-2B95-49CE-9376-AD2E0528C6B2}"/>
              </a:ext>
            </a:extLst>
          </p:cNvPr>
          <p:cNvSpPr txBox="1">
            <a:spLocks/>
          </p:cNvSpPr>
          <p:nvPr/>
        </p:nvSpPr>
        <p:spPr>
          <a:xfrm>
            <a:off x="321262" y="8451308"/>
            <a:ext cx="10106746" cy="558738"/>
          </a:xfrm>
          <a:prstGeom prst="rect">
            <a:avLst/>
          </a:prstGeom>
          <a:solidFill>
            <a:srgbClr val="CC99FF"/>
          </a:solidFill>
          <a:ln w="25400" cap="flat" cmpd="sng" algn="ctr">
            <a:solidFill>
              <a:srgbClr val="70AD47">
                <a:shade val="50000"/>
              </a:srgbClr>
            </a:solidFill>
            <a:prstDash val="solid"/>
          </a:ln>
          <a:effectLst/>
        </p:spPr>
        <p:txBody>
          <a:bodyPr wrap="square" lIns="63307" tIns="63307" rIns="63307" bIns="63307" anchor="ctr" anchorCtr="0">
            <a:spAutoFit/>
          </a:bodyPr>
          <a:lstStyle>
            <a:lvl1pPr marL="0" indent="0" algn="ctr" defTabSz="3038715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u="sng" kern="120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468955" indent="-949598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9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98394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31775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683710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356465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87582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1395179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291453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03871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INTRODUCCION (OBJETIVOS)</a:t>
            </a:r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8DEC2B02-DBCD-473A-9DEA-7686772929AA}"/>
              </a:ext>
            </a:extLst>
          </p:cNvPr>
          <p:cNvSpPr txBox="1">
            <a:spLocks/>
          </p:cNvSpPr>
          <p:nvPr/>
        </p:nvSpPr>
        <p:spPr>
          <a:xfrm>
            <a:off x="5744224" y="16463100"/>
            <a:ext cx="10093752" cy="566030"/>
          </a:xfrm>
          <a:prstGeom prst="rect">
            <a:avLst/>
          </a:prstGeom>
          <a:solidFill>
            <a:srgbClr val="CC99FF"/>
          </a:solidFill>
          <a:ln w="25400" cap="flat" cmpd="sng" algn="ctr">
            <a:solidFill>
              <a:srgbClr val="70AD47">
                <a:shade val="50000"/>
              </a:srgbClr>
            </a:solidFill>
            <a:prstDash val="solid"/>
          </a:ln>
          <a:effectLst/>
        </p:spPr>
        <p:txBody>
          <a:bodyPr wrap="square" lIns="63307" tIns="63307" rIns="63307" bIns="63307" anchor="ctr" anchorCtr="0">
            <a:spAutoFit/>
          </a:bodyPr>
          <a:lstStyle>
            <a:lvl1pPr marL="0" indent="0" algn="ctr" defTabSz="3038715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u="sng" kern="120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468955" indent="-949598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9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98394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31775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683710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356465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87582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1395179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291453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303871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RESULTADOS Y DISCUSION</a:t>
            </a:r>
          </a:p>
        </p:txBody>
      </p:sp>
      <p:sp>
        <p:nvSpPr>
          <p:cNvPr id="24" name="Text Placeholder 29">
            <a:extLst>
              <a:ext uri="{FF2B5EF4-FFF2-40B4-BE49-F238E27FC236}">
                <a16:creationId xmlns:a16="http://schemas.microsoft.com/office/drawing/2014/main" id="{82BA7AD8-9D0D-4D14-8FD9-E1C8ED7F8BFE}"/>
              </a:ext>
            </a:extLst>
          </p:cNvPr>
          <p:cNvSpPr txBox="1">
            <a:spLocks/>
          </p:cNvSpPr>
          <p:nvPr/>
        </p:nvSpPr>
        <p:spPr>
          <a:xfrm>
            <a:off x="10886350" y="8415743"/>
            <a:ext cx="10096349" cy="566030"/>
          </a:xfrm>
          <a:prstGeom prst="rect">
            <a:avLst/>
          </a:prstGeom>
          <a:solidFill>
            <a:srgbClr val="CC99FF"/>
          </a:solidFill>
          <a:ln w="25400" cap="flat" cmpd="sng" algn="ctr">
            <a:solidFill>
              <a:srgbClr val="70AD47">
                <a:shade val="50000"/>
              </a:srgbClr>
            </a:solidFill>
            <a:prstDash val="solid"/>
          </a:ln>
          <a:effectLst/>
        </p:spPr>
        <p:txBody>
          <a:bodyPr wrap="square" lIns="63307" tIns="63307" rIns="63307" bIns="63307" anchor="ctr" anchorCtr="0">
            <a:spAutoFit/>
          </a:bodyPr>
          <a:lstStyle>
            <a:lvl1pPr marL="0" indent="0" algn="ctr" defTabSz="3038715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u="sng" kern="120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468955" indent="-949598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9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98394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31775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683710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356465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87582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1395179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291453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03871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METODOLOGIA</a:t>
            </a:r>
          </a:p>
        </p:txBody>
      </p:sp>
      <p:sp>
        <p:nvSpPr>
          <p:cNvPr id="25" name="Text Placeholder 32">
            <a:extLst>
              <a:ext uri="{FF2B5EF4-FFF2-40B4-BE49-F238E27FC236}">
                <a16:creationId xmlns:a16="http://schemas.microsoft.com/office/drawing/2014/main" id="{69085A74-C7AD-4A34-B700-A343551A6444}"/>
              </a:ext>
            </a:extLst>
          </p:cNvPr>
          <p:cNvSpPr txBox="1">
            <a:spLocks/>
          </p:cNvSpPr>
          <p:nvPr/>
        </p:nvSpPr>
        <p:spPr>
          <a:xfrm>
            <a:off x="2887579" y="26470178"/>
            <a:ext cx="15665116" cy="558738"/>
          </a:xfrm>
          <a:prstGeom prst="rect">
            <a:avLst/>
          </a:prstGeom>
          <a:solidFill>
            <a:srgbClr val="CC99FF"/>
          </a:solidFill>
          <a:ln w="25400" cap="flat" cmpd="sng" algn="ctr">
            <a:solidFill>
              <a:srgbClr val="70AD47">
                <a:shade val="50000"/>
              </a:srgbClr>
            </a:solidFill>
            <a:prstDash val="solid"/>
          </a:ln>
          <a:effectLst/>
        </p:spPr>
        <p:txBody>
          <a:bodyPr wrap="square" lIns="63307" tIns="63307" rIns="63307" bIns="63307" anchor="ctr" anchorCtr="0">
            <a:spAutoFit/>
          </a:bodyPr>
          <a:lstStyle>
            <a:lvl1pPr marL="0" indent="0" algn="ctr" defTabSz="3038715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u="sng" kern="120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468955" indent="-949598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9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98394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31775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683710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356465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87582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1395179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291453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03871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CONCLUSIONES</a:t>
            </a:r>
          </a:p>
        </p:txBody>
      </p:sp>
      <p:sp>
        <p:nvSpPr>
          <p:cNvPr id="62" name="61 Rectángulo"/>
          <p:cNvSpPr/>
          <p:nvPr/>
        </p:nvSpPr>
        <p:spPr>
          <a:xfrm>
            <a:off x="3592020" y="4127013"/>
            <a:ext cx="14196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dirty="0"/>
              <a:t>Pacientes con enfermedades oncológicas rehabilitados con prótesis buco </a:t>
            </a:r>
            <a:r>
              <a:rPr lang="es-ES" sz="2800" dirty="0" err="1"/>
              <a:t>máxilo</a:t>
            </a:r>
            <a:r>
              <a:rPr lang="es-ES" sz="2800" dirty="0"/>
              <a:t> facial año 2025</a:t>
            </a:r>
          </a:p>
          <a:p>
            <a:pPr algn="ctr"/>
            <a:endParaRPr lang="x-none" altLang="x-none" sz="2800" b="1" dirty="0" smtClean="0">
              <a:solidFill>
                <a:srgbClr val="70AD47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64 Rectángulo"/>
          <p:cNvSpPr/>
          <p:nvPr/>
        </p:nvSpPr>
        <p:spPr>
          <a:xfrm>
            <a:off x="1049723" y="5181081"/>
            <a:ext cx="1949862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/>
              <a:t>Autor</a:t>
            </a:r>
            <a:r>
              <a:rPr lang="en-US" sz="2800" b="1" dirty="0"/>
              <a:t>(</a:t>
            </a:r>
            <a:r>
              <a:rPr lang="en-US" sz="2800" b="1" dirty="0" err="1"/>
              <a:t>es</a:t>
            </a:r>
            <a:r>
              <a:rPr lang="en-US" sz="2800" b="1" dirty="0"/>
              <a:t>): 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Dra.</a:t>
            </a:r>
            <a:r>
              <a:rPr lang="es-ES_tradnl" sz="2800" dirty="0" err="1" smtClean="0"/>
              <a:t>Ana</a:t>
            </a:r>
            <a:r>
              <a:rPr lang="es-ES_tradnl" sz="2800" dirty="0" smtClean="0"/>
              <a:t> </a:t>
            </a:r>
            <a:r>
              <a:rPr lang="es-ES_tradnl" sz="2800" dirty="0" smtClean="0"/>
              <a:t>Margarita Vinent </a:t>
            </a:r>
            <a:r>
              <a:rPr lang="es-ES_tradnl" sz="2800" dirty="0" smtClean="0"/>
              <a:t>céspedes</a:t>
            </a:r>
            <a:r>
              <a:rPr lang="es-ES_tradnl" sz="2800" baseline="30000" dirty="0" smtClean="0"/>
              <a:t>1 </a:t>
            </a:r>
            <a:r>
              <a:rPr lang="es-ES_tradnl" sz="2800" dirty="0" smtClean="0"/>
              <a:t>(</a:t>
            </a:r>
            <a:r>
              <a:rPr lang="es-ES" sz="2800" dirty="0" smtClean="0"/>
              <a:t>orcid.org/0000-0002/2092// e-mail:</a:t>
            </a:r>
          </a:p>
          <a:p>
            <a:pPr algn="ctr"/>
            <a:r>
              <a:rPr lang="es-ES" sz="2800" dirty="0" smtClean="0"/>
              <a:t>Dr</a:t>
            </a:r>
            <a:r>
              <a:rPr lang="es-ES" sz="2800" dirty="0"/>
              <a:t>. Alejandro Torres </a:t>
            </a:r>
            <a:r>
              <a:rPr lang="es-ES" sz="2800" dirty="0" smtClean="0"/>
              <a:t>López</a:t>
            </a:r>
            <a:r>
              <a:rPr lang="es-ES_tradnl" sz="2800" baseline="30000" dirty="0"/>
              <a:t> </a:t>
            </a:r>
            <a:r>
              <a:rPr lang="es-ES_tradnl" sz="2800" baseline="30000" dirty="0" smtClean="0"/>
              <a:t>2</a:t>
            </a:r>
            <a:r>
              <a:rPr lang="es-ES" sz="2800" dirty="0" smtClean="0"/>
              <a:t> (0rcid</a:t>
            </a:r>
          </a:p>
          <a:p>
            <a:pPr algn="ctr"/>
            <a:r>
              <a:rPr lang="es-ES_tradnl" sz="2800" dirty="0" smtClean="0"/>
              <a:t>Dra. Luisa </a:t>
            </a:r>
            <a:r>
              <a:rPr lang="es-ES_tradnl" sz="2800" dirty="0" err="1" smtClean="0"/>
              <a:t>Limonta</a:t>
            </a:r>
            <a:r>
              <a:rPr lang="es-ES_tradnl" sz="2800" dirty="0" smtClean="0"/>
              <a:t> Bandera</a:t>
            </a:r>
            <a:r>
              <a:rPr lang="es-ES_tradnl" sz="2800" baseline="30000" dirty="0" smtClean="0"/>
              <a:t>3</a:t>
            </a:r>
            <a:r>
              <a:rPr lang="es-ES" sz="2800" dirty="0" smtClean="0"/>
              <a:t> (</a:t>
            </a:r>
            <a:r>
              <a:rPr lang="es-ES" sz="2800" dirty="0" err="1" smtClean="0"/>
              <a:t>orcid</a:t>
            </a:r>
            <a:endParaRPr lang="es-ES" sz="2800" dirty="0"/>
          </a:p>
          <a:p>
            <a:pPr algn="ctr"/>
            <a:endParaRPr lang="es-ES" sz="2800" dirty="0" smtClean="0"/>
          </a:p>
          <a:p>
            <a:pPr algn="ctr"/>
            <a:r>
              <a:rPr lang="es-ES_tradnl" sz="2800" dirty="0" smtClean="0"/>
              <a:t>1,2 </a:t>
            </a:r>
            <a:r>
              <a:rPr lang="es-ES" sz="2800" dirty="0"/>
              <a:t>Centro de rehabilitación buco maxilofacial. Hospital Provincial Saturnino Lora.</a:t>
            </a:r>
            <a:r>
              <a:rPr lang="es-ES_tradnl" sz="2800" dirty="0"/>
              <a:t>, Universidad Médica Santiago de Cuba, </a:t>
            </a:r>
            <a:r>
              <a:rPr lang="es-ES_tradnl" sz="2800" dirty="0" smtClean="0"/>
              <a:t>Cuba</a:t>
            </a:r>
            <a:r>
              <a:rPr lang="es-ES_tradnl" sz="2800" dirty="0"/>
              <a:t>.</a:t>
            </a:r>
            <a:endParaRPr lang="es-ES" sz="2800" dirty="0"/>
          </a:p>
          <a:p>
            <a:pPr algn="ctr"/>
            <a:r>
              <a:rPr lang="es-ES_tradnl" sz="2800" dirty="0" smtClean="0"/>
              <a:t>3 </a:t>
            </a:r>
            <a:r>
              <a:rPr lang="es-ES_tradnl" sz="2800" dirty="0" err="1" smtClean="0"/>
              <a:t>Clinica</a:t>
            </a:r>
            <a:r>
              <a:rPr lang="es-ES_tradnl" sz="2800" dirty="0" smtClean="0"/>
              <a:t> Provincial de Estomatología</a:t>
            </a:r>
            <a:r>
              <a:rPr lang="es-ES_tradnl" sz="2800" dirty="0" smtClean="0"/>
              <a:t>, Universidad Médica Santiago de Cuba</a:t>
            </a:r>
            <a:r>
              <a:rPr lang="es-ES_tradnl" sz="2800" smtClean="0"/>
              <a:t>, Cuba.</a:t>
            </a:r>
            <a:endParaRPr lang="x-none" altLang="x-none" sz="2800" dirty="0"/>
          </a:p>
        </p:txBody>
      </p:sp>
      <p:grpSp>
        <p:nvGrpSpPr>
          <p:cNvPr id="16" name="15 Grupo"/>
          <p:cNvGrpSpPr/>
          <p:nvPr/>
        </p:nvGrpSpPr>
        <p:grpSpPr>
          <a:xfrm>
            <a:off x="-35940" y="0"/>
            <a:ext cx="21353556" cy="1777408"/>
            <a:chOff x="13444" y="4087576"/>
            <a:chExt cx="21353556" cy="1777408"/>
          </a:xfrm>
        </p:grpSpPr>
        <p:sp>
          <p:nvSpPr>
            <p:cNvPr id="28" name="Text Placeholder 28">
              <a:extLst>
                <a:ext uri="{FF2B5EF4-FFF2-40B4-BE49-F238E27FC236}">
                  <a16:creationId xmlns:a16="http://schemas.microsoft.com/office/drawing/2014/main" id="{EEC8DC0C-2B95-49CE-9376-AD2E0528C6B2}"/>
                </a:ext>
              </a:extLst>
            </p:cNvPr>
            <p:cNvSpPr txBox="1">
              <a:spLocks/>
            </p:cNvSpPr>
            <p:nvPr/>
          </p:nvSpPr>
          <p:spPr>
            <a:xfrm>
              <a:off x="13444" y="4127463"/>
              <a:ext cx="21353556" cy="1737521"/>
            </a:xfrm>
            <a:prstGeom prst="rect">
              <a:avLst/>
            </a:prstGeom>
            <a:solidFill>
              <a:srgbClr val="CC99FF"/>
            </a:solidFill>
            <a:ln w="25400" cap="flat" cmpd="sng" algn="ctr">
              <a:solidFill>
                <a:srgbClr val="70AD47">
                  <a:shade val="50000"/>
                </a:srgbClr>
              </a:solidFill>
              <a:prstDash val="solid"/>
            </a:ln>
            <a:effectLst/>
          </p:spPr>
          <p:txBody>
            <a:bodyPr wrap="square" lIns="63307" tIns="63307" rIns="63307" bIns="63307" anchor="ctr" anchorCtr="0">
              <a:spAutoFit/>
            </a:bodyPr>
            <a:lstStyle>
              <a:lvl1pPr marL="0" indent="0" algn="ctr" defTabSz="303871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b="1" u="sng" kern="1200" baseline="0">
                  <a:solidFill>
                    <a:schemeClr val="accent5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2468955" indent="-949598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9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3798394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5317751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67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6837107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67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8356465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67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9875821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67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1395179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67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12914537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67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3038715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endParaRPr kumimoji="0" lang="en-US" sz="280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5" name="14 Grupo"/>
            <p:cNvGrpSpPr/>
            <p:nvPr/>
          </p:nvGrpSpPr>
          <p:grpSpPr>
            <a:xfrm>
              <a:off x="5308813" y="4087576"/>
              <a:ext cx="10473571" cy="1773580"/>
              <a:chOff x="-3177" y="4071220"/>
              <a:chExt cx="10473571" cy="1773580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177" y="4071220"/>
                <a:ext cx="7745440" cy="17735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6" name="25 Imagen" descr="Screenshot_20200303-225950~2"/>
              <p:cNvPicPr/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742263" y="4111108"/>
                <a:ext cx="2728131" cy="17336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17" name="16 Rectángulo"/>
          <p:cNvSpPr/>
          <p:nvPr/>
        </p:nvSpPr>
        <p:spPr>
          <a:xfrm>
            <a:off x="5374635" y="2269040"/>
            <a:ext cx="12918280" cy="584775"/>
          </a:xfrm>
          <a:prstGeom prst="rect">
            <a:avLst/>
          </a:prstGeom>
          <a:solidFill>
            <a:srgbClr val="CC99FF"/>
          </a:solidFill>
        </p:spPr>
        <p:txBody>
          <a:bodyPr wrap="none">
            <a:spAutoFit/>
          </a:bodyPr>
          <a:lstStyle/>
          <a:p>
            <a:r>
              <a:rPr lang="es-ES" sz="3200" b="1" dirty="0"/>
              <a:t>I SIMPOSIO </a:t>
            </a:r>
            <a:r>
              <a:rPr lang="es-ES" sz="3200" b="1" dirty="0" smtClean="0"/>
              <a:t>NACIONAL DE </a:t>
            </a:r>
            <a:r>
              <a:rPr lang="es-ES" sz="3200" b="1" dirty="0"/>
              <a:t>BIOMEDICINA ONCOLÓGICA (BIONCOSAN </a:t>
            </a:r>
            <a:r>
              <a:rPr lang="es-ES" sz="3200" b="1" dirty="0" smtClean="0"/>
              <a:t>2026)</a:t>
            </a:r>
            <a:endParaRPr lang="es-ES" dirty="0"/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4F9A24CD-E7E6-420C-B5C6-BF174A5C51A5}"/>
              </a:ext>
            </a:extLst>
          </p:cNvPr>
          <p:cNvGrpSpPr/>
          <p:nvPr/>
        </p:nvGrpSpPr>
        <p:grpSpPr>
          <a:xfrm>
            <a:off x="294826" y="399818"/>
            <a:ext cx="20636519" cy="904781"/>
            <a:chOff x="574750" y="2262016"/>
            <a:chExt cx="20636519" cy="904781"/>
          </a:xfrm>
        </p:grpSpPr>
        <p:pic>
          <p:nvPicPr>
            <p:cNvPr id="2055" name="Imagen 1">
              <a:extLst>
                <a:ext uri="{FF2B5EF4-FFF2-40B4-BE49-F238E27FC236}">
                  <a16:creationId xmlns:a16="http://schemas.microsoft.com/office/drawing/2014/main" id="{02D4F4DC-146A-4E5B-80C4-4678B4944D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40506" y="2262016"/>
              <a:ext cx="929898" cy="813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206DABA6-E46B-4F67-A671-BB5D022BEAF3}"/>
                </a:ext>
              </a:extLst>
            </p:cNvPr>
            <p:cNvGrpSpPr/>
            <p:nvPr/>
          </p:nvGrpSpPr>
          <p:grpSpPr>
            <a:xfrm>
              <a:off x="574750" y="2353458"/>
              <a:ext cx="20636519" cy="813339"/>
              <a:chOff x="131104" y="8592"/>
              <a:chExt cx="7360344" cy="219053"/>
            </a:xfrm>
          </p:grpSpPr>
          <p:pic>
            <p:nvPicPr>
              <p:cNvPr id="10" name="Imagen 9">
                <a:extLst>
                  <a:ext uri="{FF2B5EF4-FFF2-40B4-BE49-F238E27FC236}">
                    <a16:creationId xmlns:a16="http://schemas.microsoft.com/office/drawing/2014/main" id="{5FC8B535-667C-4660-B6D6-71F4779A7A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1104" y="8592"/>
                <a:ext cx="344956" cy="19688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" name="Picture 16">
                <a:extLst>
                  <a:ext uri="{FF2B5EF4-FFF2-40B4-BE49-F238E27FC236}">
                    <a16:creationId xmlns:a16="http://schemas.microsoft.com/office/drawing/2014/main" id="{8A42E066-DD7A-4DE3-9D32-9F15D79273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3983" y="20174"/>
                <a:ext cx="337209" cy="1737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" name="Imagen 11">
                <a:extLst>
                  <a:ext uri="{FF2B5EF4-FFF2-40B4-BE49-F238E27FC236}">
                    <a16:creationId xmlns:a16="http://schemas.microsoft.com/office/drawing/2014/main" id="{EA501D33-BA49-439B-B59D-F5A87B8701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27416" y="8592"/>
                <a:ext cx="364032" cy="21905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" name="Imagen 12">
                <a:extLst>
                  <a:ext uri="{FF2B5EF4-FFF2-40B4-BE49-F238E27FC236}">
                    <a16:creationId xmlns:a16="http://schemas.microsoft.com/office/drawing/2014/main" id="{BD5544B2-3EC8-48E5-8266-B077FE1BF8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0621" y="8592"/>
                <a:ext cx="383291" cy="21353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46" name="Text Placeholder 28">
            <a:extLst>
              <a:ext uri="{FF2B5EF4-FFF2-40B4-BE49-F238E27FC236}">
                <a16:creationId xmlns:a16="http://schemas.microsoft.com/office/drawing/2014/main" id="{EEC8DC0C-2B95-49CE-9376-AD2E0528C6B2}"/>
              </a:ext>
            </a:extLst>
          </p:cNvPr>
          <p:cNvSpPr txBox="1">
            <a:spLocks/>
          </p:cNvSpPr>
          <p:nvPr/>
        </p:nvSpPr>
        <p:spPr>
          <a:xfrm>
            <a:off x="0" y="28502566"/>
            <a:ext cx="21353556" cy="1737521"/>
          </a:xfrm>
          <a:prstGeom prst="rect">
            <a:avLst/>
          </a:prstGeom>
          <a:solidFill>
            <a:srgbClr val="CC99FF"/>
          </a:solidFill>
          <a:ln w="25400" cap="flat" cmpd="sng" algn="ctr">
            <a:solidFill>
              <a:srgbClr val="70AD47">
                <a:shade val="50000"/>
              </a:srgbClr>
            </a:solidFill>
            <a:prstDash val="solid"/>
          </a:ln>
          <a:effectLst/>
        </p:spPr>
        <p:txBody>
          <a:bodyPr wrap="square" lIns="63307" tIns="63307" rIns="63307" bIns="63307" anchor="ctr" anchorCtr="0">
            <a:spAutoFit/>
          </a:bodyPr>
          <a:lstStyle>
            <a:lvl1pPr marL="0" indent="0" algn="ctr" defTabSz="3038715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u="sng" kern="120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468955" indent="-949598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9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98394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31775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683710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356465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87582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1395179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291453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03871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CBC7210C-172F-4D69-B29C-B45A34EA51F8}"/>
              </a:ext>
            </a:extLst>
          </p:cNvPr>
          <p:cNvSpPr/>
          <p:nvPr/>
        </p:nvSpPr>
        <p:spPr>
          <a:xfrm>
            <a:off x="4576431" y="28491261"/>
            <a:ext cx="13034357" cy="15676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tabLst>
                <a:tab pos="2700020" algn="ctr"/>
                <a:tab pos="5400040" algn="r"/>
                <a:tab pos="450215" algn="l"/>
                <a:tab pos="2700020" algn="ctr"/>
                <a:tab pos="3166110" algn="ctr"/>
                <a:tab pos="5400040" algn="r"/>
              </a:tabLst>
            </a:pPr>
            <a:r>
              <a:rPr lang="es-MX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UNIVERSIDAD DE CIENCIAS MÉDICAS </a:t>
            </a:r>
          </a:p>
          <a:p>
            <a:pPr algn="ctr">
              <a:tabLst>
                <a:tab pos="2700020" algn="ctr"/>
                <a:tab pos="5400040" algn="r"/>
                <a:tab pos="450215" algn="l"/>
                <a:tab pos="2700020" algn="ctr"/>
                <a:tab pos="3166110" algn="ctr"/>
                <a:tab pos="5400040" algn="r"/>
              </a:tabLst>
            </a:pPr>
            <a:r>
              <a:rPr lang="es-MX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CENTRO DE TOXICOLOGÍA Y </a:t>
            </a:r>
            <a:r>
              <a:rPr lang="es-MX" sz="16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BIOMEDICINA</a:t>
            </a:r>
          </a:p>
          <a:p>
            <a:pPr algn="ctr">
              <a:tabLst>
                <a:tab pos="2700020" algn="ctr"/>
                <a:tab pos="5400040" algn="r"/>
                <a:tab pos="450215" algn="l"/>
                <a:tab pos="2700020" algn="ctr"/>
                <a:tab pos="3166110" algn="ctr"/>
                <a:tab pos="5400040" algn="r"/>
              </a:tabLst>
            </a:pPr>
            <a:r>
              <a:rPr lang="es-MX" sz="16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Santiago </a:t>
            </a:r>
            <a:r>
              <a:rPr lang="es-MX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es-MX" sz="16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Cuba</a:t>
            </a:r>
            <a:endParaRPr lang="es-MX" sz="1600" b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" name="50 Imagen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744" y="28573669"/>
            <a:ext cx="6569744" cy="1774343"/>
          </a:xfrm>
          <a:prstGeom prst="rect">
            <a:avLst/>
          </a:prstGeom>
        </p:spPr>
      </p:pic>
      <p:pic>
        <p:nvPicPr>
          <p:cNvPr id="52" name="Picture 6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804" y="28406314"/>
            <a:ext cx="1793124" cy="1774343"/>
          </a:xfrm>
          <a:prstGeom prst="rect">
            <a:avLst/>
          </a:prstGeom>
          <a:noFill/>
          <a:ln>
            <a:noFill/>
          </a:ln>
          <a:effectLst/>
          <a:extLst/>
        </p:spPr>
      </p:pic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0374129"/>
              </p:ext>
            </p:extLst>
          </p:nvPr>
        </p:nvGraphicFramePr>
        <p:xfrm>
          <a:off x="778410" y="10406499"/>
          <a:ext cx="5391150" cy="621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Documento" r:id="rId12" imgW="5400403" imgH="6228944" progId="Word.Document.12">
                  <p:embed/>
                </p:oleObj>
              </mc:Choice>
              <mc:Fallback>
                <p:oleObj name="Documento" r:id="rId12" imgW="5400403" imgH="622894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778410" y="10406499"/>
                        <a:ext cx="5391150" cy="6210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ángulo 5"/>
          <p:cNvSpPr/>
          <p:nvPr/>
        </p:nvSpPr>
        <p:spPr>
          <a:xfrm>
            <a:off x="321263" y="9621148"/>
            <a:ext cx="9889538" cy="6546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procesos </a:t>
            </a:r>
            <a:r>
              <a:rPr lang="es-ES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tumurales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que comprometen la región de la cabeza y cuello pueden afectar particularmente la identidad del ser humano. Este grupo heterogéneo de Neoplasias localizadas en vías </a:t>
            </a:r>
            <a:r>
              <a:rPr lang="es-ES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aereodigestivas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presenta una incidencia entre el 6% y 5% de todas las Neoplasias. </a:t>
            </a:r>
            <a:r>
              <a:rPr lang="es-E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las 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neoplasias oculares el Melanomas </a:t>
            </a:r>
            <a:r>
              <a:rPr lang="es-ES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úveo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representa el 5 % de todos los melanomas. El tratamiento quirúrgico constituye una de las alternativas terapéuticas a este tipo de entidades, lo que generan defectos </a:t>
            </a:r>
            <a:r>
              <a:rPr lang="es-ES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bucomaxilofaciales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 fuertes secuelas sicológicas y funcionales. La rehabilitación protésica conforma una arista importante  del tratamiento  durante la sobrevida de estos pacientes que persigue aumentar la calidad de vida y la devolución al entorno social. Nos proponemos describir la rehabilitación protésica de 4 casos afectados por cáncer en la región de cabeza y cuello.</a:t>
            </a:r>
          </a:p>
        </p:txBody>
      </p:sp>
      <p:sp>
        <p:nvSpPr>
          <p:cNvPr id="7" name="Rectángulo 6"/>
          <p:cNvSpPr/>
          <p:nvPr/>
        </p:nvSpPr>
        <p:spPr>
          <a:xfrm>
            <a:off x="10972800" y="9890083"/>
            <a:ext cx="9953784" cy="1936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describen 4 casos tratados quirúrgicamente por cáncer en la región de cabeza y cuello, en el año 2025 en la clínica de Rehabilitación provincial de Santiago de Cuba. Se citan datos de interés para la rehabilitación clínicos y epidemiológicos. </a:t>
            </a:r>
          </a:p>
        </p:txBody>
      </p:sp>
      <p:sp>
        <p:nvSpPr>
          <p:cNvPr id="2" name="Rectángulo 1"/>
          <p:cNvSpPr/>
          <p:nvPr/>
        </p:nvSpPr>
        <p:spPr>
          <a:xfrm>
            <a:off x="636356" y="17402150"/>
            <a:ext cx="14037952" cy="2397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Caso 1.  Paciente masculino de 45 años de edad que asiste a consulta remitido de servicio oftalmológico por Melanoma, tras tratamiento quirúrgico de enucleación. que al examen clínico se observa cavidad ocular amplia, con tejidos </a:t>
            </a:r>
            <a:r>
              <a:rPr lang="es-ES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periorbitarios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 buen estado.  Se destaca </a:t>
            </a:r>
            <a:r>
              <a:rPr lang="es-ES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ptosis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parpebral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ES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fornix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superior profundo. Se rehabilita con prótesis ocular individual derecha, con aumento de la convexidad superior dirigida a levantar el párpado superior. </a:t>
            </a:r>
          </a:p>
        </p:txBody>
      </p:sp>
      <p:sp>
        <p:nvSpPr>
          <p:cNvPr id="8" name="Rectángulo 7"/>
          <p:cNvSpPr/>
          <p:nvPr/>
        </p:nvSpPr>
        <p:spPr>
          <a:xfrm>
            <a:off x="2887579" y="26972142"/>
            <a:ext cx="15665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dirty="0">
                <a:ea typeface="Calibri" panose="020F0502020204030204" pitchFamily="34" charset="0"/>
              </a:rPr>
              <a:t>Con los tratamientos realizados se mejora la calidad de vida de éstos pacientes, su afectación psicológica, su aspecto estético y la función de los órganos afectados.</a:t>
            </a:r>
            <a:endParaRPr lang="es-ES" sz="2800" dirty="0"/>
          </a:p>
        </p:txBody>
      </p:sp>
      <p:sp>
        <p:nvSpPr>
          <p:cNvPr id="21" name="Rectángulo 20"/>
          <p:cNvSpPr/>
          <p:nvPr/>
        </p:nvSpPr>
        <p:spPr>
          <a:xfrm>
            <a:off x="481264" y="24374321"/>
            <a:ext cx="14193044" cy="2479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Caso 4. Paciente </a:t>
            </a:r>
            <a:r>
              <a:rPr lang="es-E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masculino 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76 años remitido del Hospital Oncológico con Carcinoma </a:t>
            </a:r>
            <a:r>
              <a:rPr lang="es-ES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epidermoide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 pérdida del apéndice nasal y facie leonina, alteración estética y de la función respiratoria de acondicionamiento del aire.  Se rehabilita con prótesis nasal de silicona, como medio de retención se utilizan los espejuelos. </a:t>
            </a:r>
            <a:r>
              <a:rPr lang="es-ES" dirty="0"/>
              <a:t>httpps://orcid.org/0000-0002/2092-3780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7044" y="24422449"/>
            <a:ext cx="1965010" cy="1886577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2224" y="24566829"/>
            <a:ext cx="1762125" cy="1601064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243589" y="17318350"/>
            <a:ext cx="1684254" cy="1851854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8687" y="17524335"/>
            <a:ext cx="1966597" cy="1474948"/>
          </a:xfrm>
          <a:prstGeom prst="rect">
            <a:avLst/>
          </a:prstGeom>
        </p:spPr>
      </p:pic>
      <p:sp>
        <p:nvSpPr>
          <p:cNvPr id="38" name="Rectángulo 37"/>
          <p:cNvSpPr/>
          <p:nvPr/>
        </p:nvSpPr>
        <p:spPr>
          <a:xfrm>
            <a:off x="15652961" y="15848300"/>
            <a:ext cx="3987161" cy="1680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Antes</a:t>
            </a:r>
            <a:r>
              <a:rPr lang="es-E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Después                                            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ectángulo 30"/>
          <p:cNvSpPr/>
          <p:nvPr/>
        </p:nvSpPr>
        <p:spPr>
          <a:xfrm>
            <a:off x="702513" y="20014981"/>
            <a:ext cx="1373538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dirty="0"/>
              <a:t>Caso 2. Paciente masculino de 70 años de edad que asiste a consulta remitido de servicio oftalmológico por Melanoma, tras tratamiento quirúrgico de enucleación. Se observa fuerte retracción </a:t>
            </a:r>
            <a:r>
              <a:rPr lang="es-ES" sz="2800" dirty="0" err="1"/>
              <a:t>parpebral</a:t>
            </a:r>
            <a:r>
              <a:rPr lang="es-ES" sz="2800" dirty="0"/>
              <a:t>, pérdida de grasa </a:t>
            </a:r>
            <a:r>
              <a:rPr lang="es-ES" sz="2800" dirty="0" err="1"/>
              <a:t>periorbital</a:t>
            </a:r>
            <a:r>
              <a:rPr lang="es-ES" sz="2800" dirty="0"/>
              <a:t>, con pérdida de peso corporal. Se realiza prótesis ocular de pequeño tamaño, para evitar cierre de la cavidad ocular. </a:t>
            </a:r>
          </a:p>
        </p:txBody>
      </p:sp>
      <p:sp>
        <p:nvSpPr>
          <p:cNvPr id="32" name="Rectángulo 31"/>
          <p:cNvSpPr/>
          <p:nvPr/>
        </p:nvSpPr>
        <p:spPr>
          <a:xfrm>
            <a:off x="611339" y="22100450"/>
            <a:ext cx="14015918" cy="1936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Caso 3. Paciente femenina de 70 años de edad, tratada quirúrgicamente por carcinoma adenoideo.  </a:t>
            </a:r>
            <a:r>
              <a:rPr lang="es-ES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Clinicamente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observa cavidad de 2cm aproximadamente, mucosa oral </a:t>
            </a:r>
            <a:r>
              <a:rPr lang="es-ES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normocoloreadas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con comunicación </a:t>
            </a:r>
            <a:r>
              <a:rPr lang="es-ES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buconasal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afectación de la deglución y fonación. Se conservaban todos los dientes maxilares. Se rehabilita con prótesis maxilar acrílica </a:t>
            </a:r>
            <a:r>
              <a:rPr lang="es-ES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obturatríz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3" name="Imagen 3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8503" y="19955451"/>
            <a:ext cx="1872741" cy="1710268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116859" y="19921579"/>
            <a:ext cx="1762180" cy="1948987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204450" y="22221027"/>
            <a:ext cx="2192832" cy="1687645"/>
          </a:xfrm>
          <a:prstGeom prst="rect">
            <a:avLst/>
          </a:prstGeom>
        </p:spPr>
      </p:pic>
      <p:pic>
        <p:nvPicPr>
          <p:cNvPr id="36" name="Imagen 3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8425" y="21999755"/>
            <a:ext cx="2077877" cy="209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22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1559</TotalTime>
  <Words>559</Words>
  <Application>Microsoft Office PowerPoint</Application>
  <PresentationFormat>Personalizado</PresentationFormat>
  <Paragraphs>25</Paragraphs>
  <Slides>1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Documento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Usuario de Windows</dc:creator>
  <cp:lastModifiedBy>María Céspedes</cp:lastModifiedBy>
  <cp:revision>209</cp:revision>
  <dcterms:created xsi:type="dcterms:W3CDTF">2023-10-24T02:23:00Z</dcterms:created>
  <dcterms:modified xsi:type="dcterms:W3CDTF">2026-03-01T22:07:55Z</dcterms:modified>
</cp:coreProperties>
</file>