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sldIdLst>
    <p:sldId id="257" r:id="rId2"/>
  </p:sldIdLst>
  <p:sldSz cx="21383625" cy="302402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9524">
          <p15:clr>
            <a:srgbClr val="A4A3A4"/>
          </p15:clr>
        </p15:guide>
        <p15:guide id="2" pos="67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99FF"/>
    <a:srgbClr val="9999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6110" autoAdjust="0"/>
    <p:restoredTop sz="99510" autoAdjust="0"/>
  </p:normalViewPr>
  <p:slideViewPr>
    <p:cSldViewPr snapToGrid="0">
      <p:cViewPr>
        <p:scale>
          <a:sx n="40" d="100"/>
          <a:sy n="40" d="100"/>
        </p:scale>
        <p:origin x="-342" y="5112"/>
      </p:cViewPr>
      <p:guideLst>
        <p:guide orient="horz" pos="9524"/>
        <p:guide pos="6735"/>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49049"/>
            <a:ext cx="18176081" cy="10528100"/>
          </a:xfrm>
        </p:spPr>
        <p:txBody>
          <a:bodyPr anchor="b"/>
          <a:lstStyle>
            <a:lvl1pPr algn="ctr">
              <a:defRPr sz="14031"/>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2953" y="15883154"/>
            <a:ext cx="16037719" cy="7301067"/>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1226914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2269756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0015"/>
            <a:ext cx="4610844" cy="25627246"/>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70125" y="1610015"/>
            <a:ext cx="13565237" cy="2562724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1533035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818209-294F-4724-B67E-AE9B7237B295}" type="datetimeFigureOut">
              <a:rPr lang="en-US" smtClean="0"/>
              <a:pPr/>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450858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8988" y="7539080"/>
            <a:ext cx="18443377" cy="12579118"/>
          </a:xfrm>
        </p:spPr>
        <p:txBody>
          <a:bodyPr anchor="b"/>
          <a:lstStyle>
            <a:lvl1pPr>
              <a:defRPr sz="14031"/>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8988" y="20237201"/>
            <a:ext cx="18443377" cy="661506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E9818209-294F-4724-B67E-AE9B7237B295}" type="datetimeFigureOut">
              <a:rPr lang="en-US" smtClean="0"/>
              <a:pPr/>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890395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70124" y="8050077"/>
            <a:ext cx="908804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0825460" y="8050077"/>
            <a:ext cx="908804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9818209-294F-4724-B67E-AE9B7237B295}" type="datetimeFigureOut">
              <a:rPr lang="en-US" smtClean="0"/>
              <a:pPr/>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413714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0022"/>
            <a:ext cx="18443377" cy="5845058"/>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72912" y="7413073"/>
            <a:ext cx="9046274" cy="3633032"/>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s-ES"/>
              <a:t>Haga clic para modificar los estilos de texto del patrón</a:t>
            </a:r>
          </a:p>
        </p:txBody>
      </p:sp>
      <p:sp>
        <p:nvSpPr>
          <p:cNvPr id="4" name="Content Placeholder 3"/>
          <p:cNvSpPr>
            <a:spLocks noGrp="1"/>
          </p:cNvSpPr>
          <p:nvPr>
            <p:ph sz="half" idx="2"/>
          </p:nvPr>
        </p:nvSpPr>
        <p:spPr>
          <a:xfrm>
            <a:off x="1472912" y="11046105"/>
            <a:ext cx="9046274"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0825461" y="7413073"/>
            <a:ext cx="9090826" cy="3633032"/>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s-ES"/>
              <a:t>Haga clic para modificar los estilos de texto del patrón</a:t>
            </a:r>
          </a:p>
        </p:txBody>
      </p:sp>
      <p:sp>
        <p:nvSpPr>
          <p:cNvPr id="6" name="Content Placeholder 5"/>
          <p:cNvSpPr>
            <a:spLocks noGrp="1"/>
          </p:cNvSpPr>
          <p:nvPr>
            <p:ph sz="quarter" idx="4"/>
          </p:nvPr>
        </p:nvSpPr>
        <p:spPr>
          <a:xfrm>
            <a:off x="10825461" y="11046105"/>
            <a:ext cx="9090826"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9818209-294F-4724-B67E-AE9B7237B295}" type="datetimeFigureOut">
              <a:rPr lang="en-US" smtClean="0"/>
              <a:pPr/>
              <a:t>1/1/2009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276214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9818209-294F-4724-B67E-AE9B7237B295}" type="datetimeFigureOut">
              <a:rPr lang="en-US" smtClean="0"/>
              <a:pPr/>
              <a:t>1/1/2009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622808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818209-294F-4724-B67E-AE9B7237B295}" type="datetimeFigureOut">
              <a:rPr lang="en-US" smtClean="0"/>
              <a:pPr/>
              <a:t>1/1/2009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1330024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lang="en-US" dirty="0"/>
          </a:p>
        </p:txBody>
      </p:sp>
      <p:sp>
        <p:nvSpPr>
          <p:cNvPr id="3" name="Content Placeholder 2"/>
          <p:cNvSpPr>
            <a:spLocks noGrp="1"/>
          </p:cNvSpPr>
          <p:nvPr>
            <p:ph idx="1"/>
          </p:nvPr>
        </p:nvSpPr>
        <p:spPr>
          <a:xfrm>
            <a:off x="9090826" y="4354048"/>
            <a:ext cx="10825460" cy="21490205"/>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72909" y="9072087"/>
            <a:ext cx="6896776" cy="16807162"/>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9818209-294F-4724-B67E-AE9B7237B295}" type="datetimeFigureOut">
              <a:rPr lang="en-US" smtClean="0"/>
              <a:pPr/>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265212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9090826" y="4354048"/>
            <a:ext cx="10825460" cy="21490205"/>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72909" y="9072087"/>
            <a:ext cx="6896776" cy="16807162"/>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9818209-294F-4724-B67E-AE9B7237B295}" type="datetimeFigureOut">
              <a:rPr lang="en-US" smtClean="0"/>
              <a:pPr/>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1678524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0022"/>
            <a:ext cx="18443377" cy="584505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70124" y="8050077"/>
            <a:ext cx="18443377" cy="19187185"/>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470124" y="28028274"/>
            <a:ext cx="4811316" cy="1610015"/>
          </a:xfrm>
          <a:prstGeom prst="rect">
            <a:avLst/>
          </a:prstGeom>
        </p:spPr>
        <p:txBody>
          <a:bodyPr vert="horz" lIns="91440" tIns="45720" rIns="91440" bIns="45720" rtlCol="0" anchor="ctr"/>
          <a:lstStyle>
            <a:lvl1pPr algn="l">
              <a:defRPr sz="2806">
                <a:solidFill>
                  <a:schemeClr val="tx1">
                    <a:tint val="75000"/>
                  </a:schemeClr>
                </a:solidFill>
              </a:defRPr>
            </a:lvl1pPr>
          </a:lstStyle>
          <a:p>
            <a:fld id="{E9818209-294F-4724-B67E-AE9B7237B295}" type="datetimeFigureOut">
              <a:rPr lang="en-US" smtClean="0"/>
              <a:pPr/>
              <a:t>1/1/2009</a:t>
            </a:fld>
            <a:endParaRPr lang="en-US"/>
          </a:p>
        </p:txBody>
      </p:sp>
      <p:sp>
        <p:nvSpPr>
          <p:cNvPr id="5" name="Footer Placeholder 4"/>
          <p:cNvSpPr>
            <a:spLocks noGrp="1"/>
          </p:cNvSpPr>
          <p:nvPr>
            <p:ph type="ftr" sz="quarter" idx="3"/>
          </p:nvPr>
        </p:nvSpPr>
        <p:spPr>
          <a:xfrm>
            <a:off x="7083326" y="28028274"/>
            <a:ext cx="7216973" cy="161001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102185" y="28028274"/>
            <a:ext cx="4811316" cy="1610015"/>
          </a:xfrm>
          <a:prstGeom prst="rect">
            <a:avLst/>
          </a:prstGeom>
        </p:spPr>
        <p:txBody>
          <a:bodyPr vert="horz" lIns="91440" tIns="45720" rIns="91440" bIns="45720" rtlCol="0" anchor="ctr"/>
          <a:lstStyle>
            <a:lvl1pPr algn="r">
              <a:defRPr sz="2806">
                <a:solidFill>
                  <a:schemeClr val="tx1">
                    <a:tint val="75000"/>
                  </a:schemeClr>
                </a:solidFill>
              </a:defRPr>
            </a:lvl1pPr>
          </a:lstStyle>
          <a:p>
            <a:fld id="{713C74ED-CBBA-4303-88CD-4690F69CED19}" type="slidenum">
              <a:rPr lang="en-US" smtClean="0"/>
              <a:pPr/>
              <a:t>‹Nº›</a:t>
            </a:fld>
            <a:endParaRPr lang="en-US"/>
          </a:p>
        </p:txBody>
      </p:sp>
    </p:spTree>
    <p:extLst>
      <p:ext uri="{BB962C8B-B14F-4D97-AF65-F5344CB8AC3E}">
        <p14:creationId xmlns:p14="http://schemas.microsoft.com/office/powerpoint/2010/main" xmlns="" val="1190498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mscalvet89@gmail.com" TargetMode="External"/><Relationship Id="rId13" Type="http://schemas.openxmlformats.org/officeDocument/2006/relationships/image" Target="../media/image2.jpeg"/><Relationship Id="rId18" Type="http://schemas.openxmlformats.org/officeDocument/2006/relationships/image" Target="../media/image7.emf"/><Relationship Id="rId3" Type="http://schemas.openxmlformats.org/officeDocument/2006/relationships/hyperlink" Target="http://orcid.org/0009-0007-7488-8929" TargetMode="External"/><Relationship Id="rId7" Type="http://schemas.openxmlformats.org/officeDocument/2006/relationships/hyperlink" Target="https://orcid.org/0000-0001-5507-3272" TargetMode="External"/><Relationship Id="rId12" Type="http://schemas.openxmlformats.org/officeDocument/2006/relationships/image" Target="../media/image1.png"/><Relationship Id="rId17" Type="http://schemas.openxmlformats.org/officeDocument/2006/relationships/image" Target="../media/image6.jpeg"/><Relationship Id="rId2" Type="http://schemas.openxmlformats.org/officeDocument/2006/relationships/hyperlink" Target="mailto:orquidealopez578@gmail.com" TargetMode="External"/><Relationship Id="rId16" Type="http://schemas.openxmlformats.org/officeDocument/2006/relationships/image" Target="../media/image5.jpe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mailto:rescalona@infomed.sld.cu" TargetMode="External"/><Relationship Id="rId11" Type="http://schemas.openxmlformats.org/officeDocument/2006/relationships/hyperlink" Target="http://orcid.org/0009-0008-1874-7299" TargetMode="External"/><Relationship Id="rId5" Type="http://schemas.openxmlformats.org/officeDocument/2006/relationships/hyperlink" Target="http://orcid.org/0000-0001-7019-2421" TargetMode="External"/><Relationship Id="rId15" Type="http://schemas.openxmlformats.org/officeDocument/2006/relationships/image" Target="../media/image4.png"/><Relationship Id="rId10" Type="http://schemas.openxmlformats.org/officeDocument/2006/relationships/hyperlink" Target="mailto:portuondoruizdalia@gmail.com" TargetMode="External"/><Relationship Id="rId19" Type="http://schemas.openxmlformats.org/officeDocument/2006/relationships/image" Target="../media/image8.png"/><Relationship Id="rId4" Type="http://schemas.openxmlformats.org/officeDocument/2006/relationships/hyperlink" Target="mailto:infantetavio@gmail.com" TargetMode="External"/><Relationship Id="rId9" Type="http://schemas.openxmlformats.org/officeDocument/2006/relationships/hyperlink" Target="http://orcid.org/" TargetMode="External"/><Relationship Id="rId1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28">
            <a:extLst>
              <a:ext uri="{FF2B5EF4-FFF2-40B4-BE49-F238E27FC236}">
                <a16:creationId xmlns:a16="http://schemas.microsoft.com/office/drawing/2014/main" xmlns="" id="{EEC8DC0C-2B95-49CE-9376-AD2E0528C6B2}"/>
              </a:ext>
            </a:extLst>
          </p:cNvPr>
          <p:cNvSpPr txBox="1">
            <a:spLocks/>
          </p:cNvSpPr>
          <p:nvPr/>
        </p:nvSpPr>
        <p:spPr>
          <a:xfrm>
            <a:off x="583232" y="9379498"/>
            <a:ext cx="10106746" cy="558738"/>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smtClean="0">
                <a:ln>
                  <a:noFill/>
                </a:ln>
                <a:solidFill>
                  <a:schemeClr val="tx1"/>
                </a:solidFill>
                <a:effectLst/>
                <a:uLnTx/>
                <a:uFillTx/>
                <a:latin typeface="Calibri"/>
                <a:ea typeface="+mn-ea"/>
                <a:cs typeface="+mn-cs"/>
              </a:rPr>
              <a:t>INTRODUCCIÓN </a:t>
            </a: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sp>
        <p:nvSpPr>
          <p:cNvPr id="20" name="Text Placeholder 30">
            <a:extLst>
              <a:ext uri="{FF2B5EF4-FFF2-40B4-BE49-F238E27FC236}">
                <a16:creationId xmlns:a16="http://schemas.microsoft.com/office/drawing/2014/main" xmlns="" id="{8DEC2B02-DBCD-473A-9DEA-7686772929AA}"/>
              </a:ext>
            </a:extLst>
          </p:cNvPr>
          <p:cNvSpPr txBox="1">
            <a:spLocks/>
          </p:cNvSpPr>
          <p:nvPr/>
        </p:nvSpPr>
        <p:spPr>
          <a:xfrm>
            <a:off x="5839474" y="16310700"/>
            <a:ext cx="10093752" cy="566030"/>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a:ln>
                  <a:noFill/>
                </a:ln>
                <a:solidFill>
                  <a:schemeClr val="tx1"/>
                </a:solidFill>
                <a:effectLst/>
                <a:uLnTx/>
                <a:uFillTx/>
                <a:latin typeface="Calibri"/>
                <a:ea typeface="+mn-ea"/>
                <a:cs typeface="+mn-cs"/>
              </a:rPr>
              <a:t>RESULTADOS Y </a:t>
            </a:r>
            <a:r>
              <a:rPr kumimoji="0" lang="en-US" sz="2800" i="0" u="sng" strike="noStrike" kern="1200" cap="none" spc="0" normalizeH="0" baseline="0" noProof="0" dirty="0" smtClean="0">
                <a:ln>
                  <a:noFill/>
                </a:ln>
                <a:solidFill>
                  <a:schemeClr val="tx1"/>
                </a:solidFill>
                <a:effectLst/>
                <a:uLnTx/>
                <a:uFillTx/>
                <a:latin typeface="Calibri"/>
                <a:ea typeface="+mn-ea"/>
                <a:cs typeface="+mn-cs"/>
              </a:rPr>
              <a:t>DISCUSIÓN</a:t>
            </a: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sp>
        <p:nvSpPr>
          <p:cNvPr id="24" name="Text Placeholder 29">
            <a:extLst>
              <a:ext uri="{FF2B5EF4-FFF2-40B4-BE49-F238E27FC236}">
                <a16:creationId xmlns:a16="http://schemas.microsoft.com/office/drawing/2014/main" xmlns="" id="{82BA7AD8-9D0D-4D14-8FD9-E1C8ED7F8BFE}"/>
              </a:ext>
            </a:extLst>
          </p:cNvPr>
          <p:cNvSpPr txBox="1">
            <a:spLocks/>
          </p:cNvSpPr>
          <p:nvPr/>
        </p:nvSpPr>
        <p:spPr>
          <a:xfrm>
            <a:off x="10717909" y="9378269"/>
            <a:ext cx="10096349" cy="566030"/>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b="1" i="0" u="sng" strike="noStrike" kern="1200" cap="none" spc="0" normalizeH="0" baseline="0" noProof="0" dirty="0">
                <a:ln>
                  <a:noFill/>
                </a:ln>
                <a:solidFill>
                  <a:schemeClr val="tx1"/>
                </a:solidFill>
                <a:effectLst/>
                <a:uLnTx/>
                <a:uFillTx/>
                <a:latin typeface="Calibri"/>
                <a:ea typeface="+mn-ea"/>
                <a:cs typeface="+mn-cs"/>
              </a:rPr>
              <a:t>METODOLOGIA</a:t>
            </a:r>
          </a:p>
        </p:txBody>
      </p:sp>
      <p:sp>
        <p:nvSpPr>
          <p:cNvPr id="25" name="Text Placeholder 32">
            <a:extLst>
              <a:ext uri="{FF2B5EF4-FFF2-40B4-BE49-F238E27FC236}">
                <a16:creationId xmlns:a16="http://schemas.microsoft.com/office/drawing/2014/main" xmlns="" id="{69085A74-C7AD-4A34-B700-A343551A6444}"/>
              </a:ext>
            </a:extLst>
          </p:cNvPr>
          <p:cNvSpPr txBox="1">
            <a:spLocks/>
          </p:cNvSpPr>
          <p:nvPr/>
        </p:nvSpPr>
        <p:spPr>
          <a:xfrm>
            <a:off x="5815411" y="23726275"/>
            <a:ext cx="10090978" cy="558738"/>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r>
              <a:rPr kumimoji="0" lang="en-US" sz="2800" i="0" u="sng" strike="noStrike" kern="1200" cap="none" spc="0" normalizeH="0" baseline="0" noProof="0" dirty="0">
                <a:ln>
                  <a:noFill/>
                </a:ln>
                <a:solidFill>
                  <a:schemeClr val="tx1"/>
                </a:solidFill>
                <a:effectLst/>
                <a:uLnTx/>
                <a:uFillTx/>
                <a:latin typeface="Calibri"/>
                <a:ea typeface="+mn-ea"/>
                <a:cs typeface="+mn-cs"/>
              </a:rPr>
              <a:t>CONCLUSIONES</a:t>
            </a:r>
          </a:p>
        </p:txBody>
      </p:sp>
      <p:sp>
        <p:nvSpPr>
          <p:cNvPr id="62" name="61 Rectángulo"/>
          <p:cNvSpPr/>
          <p:nvPr/>
        </p:nvSpPr>
        <p:spPr>
          <a:xfrm>
            <a:off x="1205163" y="2695073"/>
            <a:ext cx="19176332" cy="954107"/>
          </a:xfrm>
          <a:prstGeom prst="rect">
            <a:avLst/>
          </a:prstGeom>
        </p:spPr>
        <p:txBody>
          <a:bodyPr wrap="square">
            <a:spAutoFit/>
          </a:bodyPr>
          <a:lstStyle/>
          <a:p>
            <a:pPr algn="ctr"/>
            <a:r>
              <a:rPr lang="es-MX" sz="2800" b="1" dirty="0" smtClean="0"/>
              <a:t>Parámetros morfométricos y densitométricos del carcinoma de pulmón de células pequeñas y no  pequeñas.</a:t>
            </a:r>
            <a:endParaRPr lang="es-ES" sz="2800" dirty="0" smtClean="0"/>
          </a:p>
          <a:p>
            <a:pPr algn="ctr"/>
            <a:endParaRPr lang="x-none" altLang="x-none" sz="2800" b="1" dirty="0" smtClean="0">
              <a:solidFill>
                <a:srgbClr val="70AD47">
                  <a:lumMod val="50000"/>
                </a:srgbClr>
              </a:solidFill>
              <a:latin typeface="Times New Roman" panose="02020603050405020304" pitchFamily="18" charset="0"/>
              <a:cs typeface="Times New Roman" panose="02020603050405020304" pitchFamily="18" charset="0"/>
            </a:endParaRPr>
          </a:p>
        </p:txBody>
      </p:sp>
      <p:sp>
        <p:nvSpPr>
          <p:cNvPr id="65" name="64 Rectángulo"/>
          <p:cNvSpPr/>
          <p:nvPr/>
        </p:nvSpPr>
        <p:spPr>
          <a:xfrm>
            <a:off x="336884" y="3416969"/>
            <a:ext cx="20598063" cy="5632311"/>
          </a:xfrm>
          <a:prstGeom prst="rect">
            <a:avLst/>
          </a:prstGeom>
        </p:spPr>
        <p:txBody>
          <a:bodyPr wrap="square">
            <a:spAutoFit/>
          </a:bodyPr>
          <a:lstStyle/>
          <a:p>
            <a:pPr algn="ctr"/>
            <a:r>
              <a:rPr lang="en-US" sz="2400" b="1" dirty="0" err="1" smtClean="0"/>
              <a:t>Autores</a:t>
            </a:r>
            <a:r>
              <a:rPr lang="en-US" sz="2400" b="1" dirty="0" smtClean="0"/>
              <a:t>: </a:t>
            </a:r>
            <a:r>
              <a:rPr lang="es-ES_tradnl" sz="2400" b="1" dirty="0" smtClean="0"/>
              <a:t> </a:t>
            </a:r>
            <a:r>
              <a:rPr lang="es-ES_tradnl" sz="2400" dirty="0"/>
              <a:t> </a:t>
            </a:r>
            <a:endParaRPr lang="es-ES" sz="2400" dirty="0" smtClean="0"/>
          </a:p>
          <a:p>
            <a:pPr algn="ctr"/>
            <a:r>
              <a:rPr lang="es-ES" sz="2800" b="1" dirty="0" smtClean="0"/>
              <a:t>Dra. </a:t>
            </a:r>
            <a:r>
              <a:rPr lang="es-ES" sz="2800" b="1" dirty="0" err="1" smtClean="0"/>
              <a:t>MSc.</a:t>
            </a:r>
            <a:r>
              <a:rPr lang="es-ES" sz="2800" b="1" dirty="0" smtClean="0"/>
              <a:t> Orquídea López Vinent</a:t>
            </a:r>
            <a:r>
              <a:rPr lang="es-ES" sz="2800" b="1" baseline="30000" dirty="0" smtClean="0"/>
              <a:t>1</a:t>
            </a:r>
            <a:r>
              <a:rPr lang="es-ES" sz="2800" b="1" dirty="0" smtClean="0"/>
              <a:t>, Dra. </a:t>
            </a:r>
            <a:r>
              <a:rPr lang="es-ES" sz="2800" b="1" dirty="0" err="1" smtClean="0"/>
              <a:t>MSc.</a:t>
            </a:r>
            <a:r>
              <a:rPr lang="es-ES" sz="2800" b="1" dirty="0" smtClean="0"/>
              <a:t> Nadia Inés Infante Tavio</a:t>
            </a:r>
            <a:r>
              <a:rPr lang="es-ES" sz="2800" b="1" baseline="30000" dirty="0" smtClean="0"/>
              <a:t>2</a:t>
            </a:r>
            <a:r>
              <a:rPr lang="es-ES" sz="2800" b="1" dirty="0" smtClean="0"/>
              <a:t>, Dr. </a:t>
            </a:r>
            <a:r>
              <a:rPr lang="es-ES" sz="2800" b="1" dirty="0" err="1" smtClean="0"/>
              <a:t>MSc.</a:t>
            </a:r>
            <a:r>
              <a:rPr lang="es-ES" sz="2800" b="1" dirty="0" smtClean="0"/>
              <a:t> Rafael Escalona Veloz</a:t>
            </a:r>
            <a:r>
              <a:rPr lang="es-ES" sz="2800" b="1" baseline="30000" dirty="0" smtClean="0"/>
              <a:t>3</a:t>
            </a:r>
            <a:r>
              <a:rPr lang="es-ES" sz="2800" b="1" dirty="0" smtClean="0"/>
              <a:t>, Dra. Marice Santana Calvet</a:t>
            </a:r>
            <a:r>
              <a:rPr lang="es-ES" sz="2800" b="1" baseline="30000" dirty="0" smtClean="0"/>
              <a:t>4</a:t>
            </a:r>
            <a:r>
              <a:rPr lang="es-ES" sz="2800" b="1" dirty="0" smtClean="0"/>
              <a:t>,      Dra. Dalia </a:t>
            </a:r>
            <a:r>
              <a:rPr lang="es-ES" sz="2800" b="1" dirty="0" err="1" smtClean="0"/>
              <a:t>Portuondo</a:t>
            </a:r>
            <a:r>
              <a:rPr lang="es-ES" sz="2800" b="1" dirty="0" smtClean="0"/>
              <a:t> Ruiz</a:t>
            </a:r>
            <a:r>
              <a:rPr lang="es-ES" sz="2800" b="1" baseline="30000" dirty="0" smtClean="0"/>
              <a:t>5</a:t>
            </a:r>
          </a:p>
          <a:p>
            <a:pPr algn="ctr"/>
            <a:endParaRPr lang="es-ES" sz="2800" dirty="0" smtClean="0"/>
          </a:p>
          <a:p>
            <a:pPr algn="ctr"/>
            <a:r>
              <a:rPr lang="es-ES" sz="2800" baseline="30000" dirty="0" smtClean="0"/>
              <a:t>1</a:t>
            </a:r>
            <a:r>
              <a:rPr lang="es-ES" sz="2800" dirty="0" smtClean="0"/>
              <a:t> Universidad de Ciencias Médicas de Santiago de Cuba, Facultad de Medicina No.2.  </a:t>
            </a:r>
            <a:r>
              <a:rPr lang="es-ES" sz="2800" dirty="0" err="1" smtClean="0"/>
              <a:t>Cuba.E</a:t>
            </a:r>
            <a:r>
              <a:rPr lang="es-ES" sz="2800" dirty="0" smtClean="0"/>
              <a:t>-mail: </a:t>
            </a:r>
            <a:r>
              <a:rPr lang="es-ES" sz="2800" u="sng" dirty="0" smtClean="0">
                <a:hlinkClick r:id="rId2"/>
              </a:rPr>
              <a:t>orquidealopez578@gmail.com</a:t>
            </a:r>
            <a:r>
              <a:rPr lang="es-ES" sz="2800" dirty="0" smtClean="0"/>
              <a:t>ORCID: </a:t>
            </a:r>
            <a:r>
              <a:rPr lang="es-ES" sz="2800" u="sng" dirty="0" smtClean="0">
                <a:hlinkClick r:id="rId3"/>
              </a:rPr>
              <a:t>http://orcid.org/0009-0007-7488-8929</a:t>
            </a:r>
            <a:endParaRPr lang="es-ES" sz="2800" dirty="0" smtClean="0"/>
          </a:p>
          <a:p>
            <a:pPr algn="ctr"/>
            <a:r>
              <a:rPr lang="es-ES" sz="2800" baseline="30000" dirty="0" smtClean="0"/>
              <a:t>2</a:t>
            </a:r>
            <a:r>
              <a:rPr lang="es-ES" sz="2800" dirty="0" smtClean="0"/>
              <a:t>Universidad de Ciencias Médicas de Santiago de Cuba, Facultad de Medicina No.2. </a:t>
            </a:r>
            <a:r>
              <a:rPr lang="es-ES" sz="2800" dirty="0" err="1" smtClean="0"/>
              <a:t>Cuba.E</a:t>
            </a:r>
            <a:r>
              <a:rPr lang="es-ES" sz="2800" dirty="0" smtClean="0"/>
              <a:t>-mail: </a:t>
            </a:r>
            <a:r>
              <a:rPr lang="es-ES" sz="2800" u="sng" dirty="0" smtClean="0">
                <a:hlinkClick r:id="rId4"/>
              </a:rPr>
              <a:t>infantetavio@gmail.com</a:t>
            </a:r>
            <a:r>
              <a:rPr lang="es-ES" sz="2800" dirty="0" smtClean="0"/>
              <a:t>ORCID: </a:t>
            </a:r>
            <a:r>
              <a:rPr lang="es-ES" sz="2800" u="sng" dirty="0" smtClean="0">
                <a:hlinkClick r:id="rId5"/>
              </a:rPr>
              <a:t>http://orcid.org/0000-0001-7019-2421</a:t>
            </a:r>
            <a:endParaRPr lang="es-ES" sz="2800" dirty="0" smtClean="0"/>
          </a:p>
          <a:p>
            <a:pPr algn="ctr"/>
            <a:r>
              <a:rPr lang="es-ES" sz="2800" baseline="30000" dirty="0" smtClean="0"/>
              <a:t>3</a:t>
            </a:r>
            <a:r>
              <a:rPr lang="es-ES" sz="2800" dirty="0" smtClean="0"/>
              <a:t> Hospital General “Juan Bruno Zayas Alfonso”, Departamento de Anatomía </a:t>
            </a:r>
            <a:r>
              <a:rPr lang="es-ES" sz="2800" dirty="0" err="1" smtClean="0"/>
              <a:t>patológica.Cuba.E</a:t>
            </a:r>
            <a:r>
              <a:rPr lang="es-ES" sz="2800" dirty="0" smtClean="0"/>
              <a:t>-mail: </a:t>
            </a:r>
            <a:r>
              <a:rPr lang="es-ES" sz="2800" u="sng" dirty="0" smtClean="0">
                <a:hlinkClick r:id="rId6"/>
              </a:rPr>
              <a:t>rescalona@infomed.sld.cu</a:t>
            </a:r>
            <a:r>
              <a:rPr lang="es-ES" sz="2800" dirty="0" smtClean="0"/>
              <a:t>ORCID: </a:t>
            </a:r>
            <a:r>
              <a:rPr lang="es-ES" sz="2800" u="sng" dirty="0" smtClean="0">
                <a:hlinkClick r:id="rId7"/>
              </a:rPr>
              <a:t>https://orcid.org/0000-0001-5507-3272</a:t>
            </a:r>
            <a:endParaRPr lang="es-ES" sz="2800" dirty="0" smtClean="0"/>
          </a:p>
          <a:p>
            <a:pPr algn="ctr"/>
            <a:r>
              <a:rPr lang="es-ES" sz="2800" baseline="30000" dirty="0" smtClean="0"/>
              <a:t>4 </a:t>
            </a:r>
            <a:r>
              <a:rPr lang="es-ES" sz="2800" dirty="0" smtClean="0"/>
              <a:t>Universidad de Ciencias Médicas. Santiago de Cuba- Cuba. E-mail:</a:t>
            </a:r>
            <a:r>
              <a:rPr lang="es-ES" sz="2800" u="sng" dirty="0" smtClean="0">
                <a:hlinkClick r:id="rId8"/>
              </a:rPr>
              <a:t>mscalvet89@gmail.com</a:t>
            </a:r>
            <a:r>
              <a:rPr lang="es-ES" sz="2800" dirty="0" smtClean="0"/>
              <a:t>ORCID: </a:t>
            </a:r>
            <a:r>
              <a:rPr lang="es-ES" sz="2800" u="sng" dirty="0" smtClean="0">
                <a:hlinkClick r:id="rId9"/>
              </a:rPr>
              <a:t>http://orcid.org/</a:t>
            </a:r>
            <a:endParaRPr lang="es-ES" sz="2800" dirty="0" smtClean="0"/>
          </a:p>
          <a:p>
            <a:pPr algn="ctr"/>
            <a:r>
              <a:rPr lang="es-ES" sz="2800" baseline="30000" dirty="0" smtClean="0"/>
              <a:t>5</a:t>
            </a:r>
            <a:r>
              <a:rPr lang="es-ES" sz="2800" dirty="0" smtClean="0"/>
              <a:t> Universidad de Ciencias Médicas de Santiago de Cuba, Facultad de Medicina No.2. Santiago de Cuba- Cuba. E-</a:t>
            </a:r>
            <a:r>
              <a:rPr lang="es-ES" sz="2800" dirty="0" err="1" smtClean="0"/>
              <a:t>mail:</a:t>
            </a:r>
            <a:r>
              <a:rPr lang="es-ES" sz="2800" u="sng" dirty="0" err="1" smtClean="0">
                <a:hlinkClick r:id="rId10"/>
              </a:rPr>
              <a:t>portuondoruizdalia@gmail.com</a:t>
            </a:r>
            <a:r>
              <a:rPr lang="es-ES" sz="2800" dirty="0" err="1" smtClean="0"/>
              <a:t>ORCID</a:t>
            </a:r>
            <a:r>
              <a:rPr lang="es-ES" sz="2800" dirty="0" smtClean="0"/>
              <a:t>: </a:t>
            </a:r>
            <a:r>
              <a:rPr lang="es-ES" sz="2800" u="sng" dirty="0" smtClean="0">
                <a:hlinkClick r:id="rId11"/>
              </a:rPr>
              <a:t>http://orcid.org/0009-0008-1874-7299</a:t>
            </a:r>
            <a:endParaRPr lang="es-ES" sz="2800" dirty="0" smtClean="0"/>
          </a:p>
        </p:txBody>
      </p:sp>
      <p:grpSp>
        <p:nvGrpSpPr>
          <p:cNvPr id="16" name="15 Grupo"/>
          <p:cNvGrpSpPr/>
          <p:nvPr/>
        </p:nvGrpSpPr>
        <p:grpSpPr>
          <a:xfrm>
            <a:off x="-35940" y="0"/>
            <a:ext cx="21353556" cy="1777408"/>
            <a:chOff x="13444" y="4087576"/>
            <a:chExt cx="21353556" cy="1777408"/>
          </a:xfrm>
        </p:grpSpPr>
        <p:sp>
          <p:nvSpPr>
            <p:cNvPr id="28" name="Text Placeholder 28">
              <a:extLst>
                <a:ext uri="{FF2B5EF4-FFF2-40B4-BE49-F238E27FC236}">
                  <a16:creationId xmlns:a16="http://schemas.microsoft.com/office/drawing/2014/main" xmlns="" id="{EEC8DC0C-2B95-49CE-9376-AD2E0528C6B2}"/>
                </a:ext>
              </a:extLst>
            </p:cNvPr>
            <p:cNvSpPr txBox="1">
              <a:spLocks/>
            </p:cNvSpPr>
            <p:nvPr/>
          </p:nvSpPr>
          <p:spPr>
            <a:xfrm>
              <a:off x="13444" y="4127463"/>
              <a:ext cx="21353556" cy="1737521"/>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grpSp>
          <p:nvGrpSpPr>
            <p:cNvPr id="15" name="14 Grupo"/>
            <p:cNvGrpSpPr/>
            <p:nvPr/>
          </p:nvGrpSpPr>
          <p:grpSpPr>
            <a:xfrm>
              <a:off x="5308813" y="4087576"/>
              <a:ext cx="10473571" cy="1773580"/>
              <a:chOff x="-3177" y="4071220"/>
              <a:chExt cx="10473571" cy="1773580"/>
            </a:xfrm>
          </p:grpSpPr>
          <p:pic>
            <p:nvPicPr>
              <p:cNvPr id="1026" name="Picture 2"/>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3177" y="4071220"/>
                <a:ext cx="7745440" cy="17735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6" name="25 Imagen" descr="Screenshot_20200303-225950~2"/>
              <p:cNvPicPr/>
              <p:nvPr/>
            </p:nvPicPr>
            <p:blipFill>
              <a:blip r:embed="rId13" cstate="print"/>
              <a:srcRect/>
              <a:stretch>
                <a:fillRect/>
              </a:stretch>
            </p:blipFill>
            <p:spPr bwMode="auto">
              <a:xfrm>
                <a:off x="7742263" y="4111108"/>
                <a:ext cx="2728131" cy="1733692"/>
              </a:xfrm>
              <a:prstGeom prst="rect">
                <a:avLst/>
              </a:prstGeom>
              <a:noFill/>
              <a:ln w="9525">
                <a:noFill/>
                <a:miter lim="800000"/>
                <a:headEnd/>
                <a:tailEnd/>
              </a:ln>
            </p:spPr>
          </p:pic>
        </p:grpSp>
      </p:grpSp>
      <p:sp>
        <p:nvSpPr>
          <p:cNvPr id="17" name="16 Rectángulo"/>
          <p:cNvSpPr/>
          <p:nvPr/>
        </p:nvSpPr>
        <p:spPr>
          <a:xfrm>
            <a:off x="5374635" y="1908093"/>
            <a:ext cx="12918280" cy="584775"/>
          </a:xfrm>
          <a:prstGeom prst="rect">
            <a:avLst/>
          </a:prstGeom>
          <a:solidFill>
            <a:srgbClr val="CC99FF"/>
          </a:solidFill>
        </p:spPr>
        <p:txBody>
          <a:bodyPr wrap="none">
            <a:spAutoFit/>
          </a:bodyPr>
          <a:lstStyle/>
          <a:p>
            <a:r>
              <a:rPr lang="es-ES" sz="3200" b="1" dirty="0"/>
              <a:t>I SIMPOSIO </a:t>
            </a:r>
            <a:r>
              <a:rPr lang="es-ES" sz="3200" b="1" dirty="0" smtClean="0"/>
              <a:t>NACIONAL DE </a:t>
            </a:r>
            <a:r>
              <a:rPr lang="es-ES" sz="3200" b="1" dirty="0"/>
              <a:t>BIOMEDICINA ONCOLÓGICA (BIONCOSAN </a:t>
            </a:r>
            <a:r>
              <a:rPr lang="es-ES" sz="3200" b="1" dirty="0" smtClean="0"/>
              <a:t>2026)</a:t>
            </a:r>
            <a:endParaRPr lang="es-ES" dirty="0"/>
          </a:p>
        </p:txBody>
      </p:sp>
      <p:grpSp>
        <p:nvGrpSpPr>
          <p:cNvPr id="14" name="Grupo 13">
            <a:extLst>
              <a:ext uri="{FF2B5EF4-FFF2-40B4-BE49-F238E27FC236}">
                <a16:creationId xmlns:a16="http://schemas.microsoft.com/office/drawing/2014/main" xmlns="" id="{4F9A24CD-E7E6-420C-B5C6-BF174A5C51A5}"/>
              </a:ext>
            </a:extLst>
          </p:cNvPr>
          <p:cNvGrpSpPr/>
          <p:nvPr/>
        </p:nvGrpSpPr>
        <p:grpSpPr>
          <a:xfrm>
            <a:off x="294826" y="399818"/>
            <a:ext cx="20636519" cy="904781"/>
            <a:chOff x="574750" y="2262016"/>
            <a:chExt cx="20636519" cy="904781"/>
          </a:xfrm>
        </p:grpSpPr>
        <p:pic>
          <p:nvPicPr>
            <p:cNvPr id="2055" name="Imagen 1">
              <a:extLst>
                <a:ext uri="{FF2B5EF4-FFF2-40B4-BE49-F238E27FC236}">
                  <a16:creationId xmlns:a16="http://schemas.microsoft.com/office/drawing/2014/main" xmlns="" id="{02D4F4DC-146A-4E5B-80C4-4678B4944D38}"/>
                </a:ext>
              </a:extLst>
            </p:cNvPr>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2940506" y="2262016"/>
              <a:ext cx="929898" cy="81322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upo 8">
              <a:extLst>
                <a:ext uri="{FF2B5EF4-FFF2-40B4-BE49-F238E27FC236}">
                  <a16:creationId xmlns:a16="http://schemas.microsoft.com/office/drawing/2014/main" xmlns="" id="{206DABA6-E46B-4F67-A671-BB5D022BEAF3}"/>
                </a:ext>
              </a:extLst>
            </p:cNvPr>
            <p:cNvGrpSpPr/>
            <p:nvPr/>
          </p:nvGrpSpPr>
          <p:grpSpPr>
            <a:xfrm>
              <a:off x="574750" y="2353458"/>
              <a:ext cx="20636519" cy="813339"/>
              <a:chOff x="131104" y="8592"/>
              <a:chExt cx="7360344" cy="219053"/>
            </a:xfrm>
          </p:grpSpPr>
          <p:pic>
            <p:nvPicPr>
              <p:cNvPr id="10" name="Imagen 9">
                <a:extLst>
                  <a:ext uri="{FF2B5EF4-FFF2-40B4-BE49-F238E27FC236}">
                    <a16:creationId xmlns:a16="http://schemas.microsoft.com/office/drawing/2014/main" xmlns="" id="{5FC8B535-667C-4660-B6D6-71F4779A7AE2}"/>
                  </a:ext>
                </a:extLst>
              </p:cNvPr>
              <p:cNvPicPr>
                <a:picLocks noChangeAspect="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131104" y="8592"/>
                <a:ext cx="344956" cy="196889"/>
              </a:xfrm>
              <a:prstGeom prst="rect">
                <a:avLst/>
              </a:prstGeom>
              <a:noFill/>
              <a:ln>
                <a:noFill/>
              </a:ln>
            </p:spPr>
          </p:pic>
          <p:pic>
            <p:nvPicPr>
              <p:cNvPr id="11" name="Picture 16">
                <a:extLst>
                  <a:ext uri="{FF2B5EF4-FFF2-40B4-BE49-F238E27FC236}">
                    <a16:creationId xmlns:a16="http://schemas.microsoft.com/office/drawing/2014/main" xmlns="" id="{8A42E066-DD7A-4DE3-9D32-9F15D7927319}"/>
                  </a:ext>
                </a:extLst>
              </p:cNvPr>
              <p:cNvPicPr>
                <a:picLocks noChangeAspect="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583983" y="20174"/>
                <a:ext cx="337209" cy="173725"/>
              </a:xfrm>
              <a:prstGeom prst="rect">
                <a:avLst/>
              </a:prstGeom>
              <a:noFill/>
              <a:ln>
                <a:noFill/>
              </a:ln>
            </p:spPr>
          </p:pic>
          <p:pic>
            <p:nvPicPr>
              <p:cNvPr id="12" name="Imagen 11">
                <a:extLst>
                  <a:ext uri="{FF2B5EF4-FFF2-40B4-BE49-F238E27FC236}">
                    <a16:creationId xmlns:a16="http://schemas.microsoft.com/office/drawing/2014/main" xmlns="" id="{EA501D33-BA49-439B-B59D-F5A87B870198}"/>
                  </a:ext>
                </a:extLst>
              </p:cNvPr>
              <p:cNvPicPr>
                <a:picLocks noChangeAspect="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7127416" y="8592"/>
                <a:ext cx="364032" cy="219053"/>
              </a:xfrm>
              <a:prstGeom prst="rect">
                <a:avLst/>
              </a:prstGeom>
              <a:noFill/>
              <a:ln>
                <a:noFill/>
              </a:ln>
            </p:spPr>
          </p:pic>
          <p:pic>
            <p:nvPicPr>
              <p:cNvPr id="13" name="Imagen 12">
                <a:extLst>
                  <a:ext uri="{FF2B5EF4-FFF2-40B4-BE49-F238E27FC236}">
                    <a16:creationId xmlns:a16="http://schemas.microsoft.com/office/drawing/2014/main" xmlns="" id="{BD5544B2-3EC8-48E5-8266-B077FE1BF86F}"/>
                  </a:ext>
                </a:extLst>
              </p:cNvPr>
              <p:cNvPicPr>
                <a:picLocks noChangeAspect="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6720621" y="8592"/>
                <a:ext cx="383291" cy="213534"/>
              </a:xfrm>
              <a:prstGeom prst="rect">
                <a:avLst/>
              </a:prstGeom>
              <a:noFill/>
              <a:ln>
                <a:noFill/>
              </a:ln>
            </p:spPr>
          </p:pic>
        </p:grpSp>
      </p:grpSp>
      <p:sp>
        <p:nvSpPr>
          <p:cNvPr id="46" name="Text Placeholder 28">
            <a:extLst>
              <a:ext uri="{FF2B5EF4-FFF2-40B4-BE49-F238E27FC236}">
                <a16:creationId xmlns:a16="http://schemas.microsoft.com/office/drawing/2014/main" xmlns="" id="{EEC8DC0C-2B95-49CE-9376-AD2E0528C6B2}"/>
              </a:ext>
            </a:extLst>
          </p:cNvPr>
          <p:cNvSpPr txBox="1">
            <a:spLocks/>
          </p:cNvSpPr>
          <p:nvPr/>
        </p:nvSpPr>
        <p:spPr>
          <a:xfrm>
            <a:off x="0" y="28406314"/>
            <a:ext cx="21353556" cy="1737521"/>
          </a:xfrm>
          <a:prstGeom prst="rect">
            <a:avLst/>
          </a:prstGeom>
          <a:solidFill>
            <a:srgbClr val="CC99FF"/>
          </a:solidFill>
          <a:ln w="25400" cap="flat" cmpd="sng" algn="ctr">
            <a:solidFill>
              <a:srgbClr val="70AD47">
                <a:shade val="50000"/>
              </a:srgbClr>
            </a:solidFill>
            <a:prstDash val="solid"/>
          </a:ln>
          <a:effectLst/>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5">
                    <a:lumMod val="50000"/>
                  </a:schemeClr>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lt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lt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lt1"/>
                </a:solidFill>
                <a:latin typeface="+mn-lt"/>
                <a:ea typeface="+mn-ea"/>
                <a:cs typeface="+mn-cs"/>
              </a:defRPr>
            </a:lvl9pPr>
          </a:lstStyle>
          <a:p>
            <a:pPr marL="0" marR="0" lvl="0" indent="0" algn="ctr"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US" sz="2800" i="0" u="sng" strike="noStrike" kern="1200" cap="none" spc="0" normalizeH="0" baseline="0" noProof="0" dirty="0">
              <a:ln>
                <a:noFill/>
              </a:ln>
              <a:solidFill>
                <a:schemeClr val="tx1"/>
              </a:solidFill>
              <a:effectLst/>
              <a:uLnTx/>
              <a:uFillTx/>
              <a:latin typeface="Calibri"/>
              <a:ea typeface="+mn-ea"/>
              <a:cs typeface="+mn-cs"/>
            </a:endParaRPr>
          </a:p>
        </p:txBody>
      </p:sp>
      <p:sp>
        <p:nvSpPr>
          <p:cNvPr id="4" name="Rectángulo 3">
            <a:extLst>
              <a:ext uri="{FF2B5EF4-FFF2-40B4-BE49-F238E27FC236}">
                <a16:creationId xmlns:a16="http://schemas.microsoft.com/office/drawing/2014/main" xmlns="" id="{CBC7210C-172F-4D69-B29C-B45A34EA51F8}"/>
              </a:ext>
            </a:extLst>
          </p:cNvPr>
          <p:cNvSpPr/>
          <p:nvPr/>
        </p:nvSpPr>
        <p:spPr>
          <a:xfrm>
            <a:off x="4576431" y="28491261"/>
            <a:ext cx="13034357" cy="1567625"/>
          </a:xfrm>
          <a:prstGeom prst="rect">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tabLst>
                <a:tab pos="2700020" algn="ctr"/>
                <a:tab pos="5400040" algn="r"/>
                <a:tab pos="450215" algn="l"/>
                <a:tab pos="2700020" algn="ctr"/>
                <a:tab pos="3166110" algn="ctr"/>
                <a:tab pos="5400040" algn="r"/>
              </a:tabLst>
            </a:pPr>
            <a:r>
              <a:rPr lang="es-MX" sz="1600" b="1" dirty="0">
                <a:latin typeface="Arial" panose="020B0604020202020204" pitchFamily="34" charset="0"/>
                <a:ea typeface="Calibri" panose="020F0502020204030204" pitchFamily="34" charset="0"/>
                <a:cs typeface="Times New Roman" panose="02020603050405020304" pitchFamily="18" charset="0"/>
              </a:rPr>
              <a:t>UNIVERSIDAD DE CIENCIAS MÉDICAS </a:t>
            </a:r>
          </a:p>
          <a:p>
            <a:pPr algn="ctr">
              <a:tabLst>
                <a:tab pos="2700020" algn="ctr"/>
                <a:tab pos="5400040" algn="r"/>
                <a:tab pos="450215" algn="l"/>
                <a:tab pos="2700020" algn="ctr"/>
                <a:tab pos="3166110" algn="ctr"/>
                <a:tab pos="5400040" algn="r"/>
              </a:tabLst>
            </a:pPr>
            <a:r>
              <a:rPr lang="es-MX" sz="1600" b="1" dirty="0">
                <a:latin typeface="Arial" panose="020B0604020202020204" pitchFamily="34" charset="0"/>
                <a:ea typeface="Calibri" panose="020F0502020204030204" pitchFamily="34" charset="0"/>
                <a:cs typeface="Times New Roman" panose="02020603050405020304" pitchFamily="18" charset="0"/>
              </a:rPr>
              <a:t>CENTRO DE TOXICOLOGÍA Y </a:t>
            </a:r>
            <a:r>
              <a:rPr lang="es-MX" sz="1600" b="1" dirty="0" smtClean="0">
                <a:latin typeface="Arial" panose="020B0604020202020204" pitchFamily="34" charset="0"/>
                <a:ea typeface="Calibri" panose="020F0502020204030204" pitchFamily="34" charset="0"/>
                <a:cs typeface="Times New Roman" panose="02020603050405020304" pitchFamily="18" charset="0"/>
              </a:rPr>
              <a:t>BIOMEDICINA</a:t>
            </a:r>
          </a:p>
          <a:p>
            <a:pPr algn="ctr">
              <a:tabLst>
                <a:tab pos="2700020" algn="ctr"/>
                <a:tab pos="5400040" algn="r"/>
                <a:tab pos="450215" algn="l"/>
                <a:tab pos="2700020" algn="ctr"/>
                <a:tab pos="3166110" algn="ctr"/>
                <a:tab pos="5400040" algn="r"/>
              </a:tabLst>
            </a:pPr>
            <a:r>
              <a:rPr lang="es-MX" sz="1600" b="1" dirty="0" smtClean="0">
                <a:latin typeface="Arial" panose="020B0604020202020204" pitchFamily="34" charset="0"/>
                <a:ea typeface="Calibri" panose="020F0502020204030204" pitchFamily="34" charset="0"/>
                <a:cs typeface="Times New Roman" panose="02020603050405020304" pitchFamily="18" charset="0"/>
              </a:rPr>
              <a:t>Santiago </a:t>
            </a:r>
            <a:r>
              <a:rPr lang="es-MX" sz="1600" b="1" dirty="0">
                <a:latin typeface="Arial" panose="020B0604020202020204" pitchFamily="34" charset="0"/>
                <a:ea typeface="Calibri" panose="020F0502020204030204" pitchFamily="34" charset="0"/>
                <a:cs typeface="Times New Roman" panose="02020603050405020304" pitchFamily="18" charset="0"/>
              </a:rPr>
              <a:t>de </a:t>
            </a:r>
            <a:r>
              <a:rPr lang="es-MX" sz="1600" b="1" dirty="0" smtClean="0">
                <a:latin typeface="Arial" panose="020B0604020202020204" pitchFamily="34" charset="0"/>
                <a:ea typeface="Calibri" panose="020F0502020204030204" pitchFamily="34" charset="0"/>
                <a:cs typeface="Times New Roman" panose="02020603050405020304" pitchFamily="18" charset="0"/>
              </a:rPr>
              <a:t>Cuba</a:t>
            </a:r>
            <a:endParaRPr lang="es-MX" sz="16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51" name="50 Imagen"/>
          <p:cNvPicPr/>
          <p:nvPr/>
        </p:nvPicPr>
        <p:blipFill>
          <a:blip r:embed="rId19">
            <a:extLst>
              <a:ext uri="{28A0092B-C50C-407E-A947-70E740481C1C}">
                <a14:useLocalDpi xmlns:a14="http://schemas.microsoft.com/office/drawing/2010/main" xmlns="" val="0"/>
              </a:ext>
            </a:extLst>
          </a:blip>
          <a:stretch>
            <a:fillRect/>
          </a:stretch>
        </p:blipFill>
        <p:spPr>
          <a:xfrm>
            <a:off x="-35940" y="28406314"/>
            <a:ext cx="6569744" cy="1774343"/>
          </a:xfrm>
          <a:prstGeom prst="rect">
            <a:avLst/>
          </a:prstGeom>
        </p:spPr>
      </p:pic>
      <p:pic>
        <p:nvPicPr>
          <p:cNvPr id="52" name="Picture 6"/>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6533804" y="28406314"/>
            <a:ext cx="1793124" cy="1774343"/>
          </a:xfrm>
          <a:prstGeom prst="rect">
            <a:avLst/>
          </a:prstGeom>
          <a:noFill/>
          <a:ln>
            <a:noFill/>
          </a:ln>
          <a:effectLst/>
          <a:extLst/>
        </p:spPr>
      </p:pic>
      <p:sp>
        <p:nvSpPr>
          <p:cNvPr id="27" name="26 Rectángulo"/>
          <p:cNvSpPr/>
          <p:nvPr/>
        </p:nvSpPr>
        <p:spPr>
          <a:xfrm>
            <a:off x="433136" y="10154652"/>
            <a:ext cx="10202780" cy="60639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s-ES" sz="2800" dirty="0" smtClean="0">
                <a:solidFill>
                  <a:schemeClr val="tx1"/>
                </a:solidFill>
              </a:rPr>
              <a:t> </a:t>
            </a:r>
          </a:p>
          <a:p>
            <a:pPr algn="just">
              <a:lnSpc>
                <a:spcPct val="150000"/>
              </a:lnSpc>
            </a:pPr>
            <a:endParaRPr lang="es-ES" sz="2800" dirty="0" smtClean="0">
              <a:solidFill>
                <a:schemeClr val="tx1"/>
              </a:solidFill>
            </a:endParaRPr>
          </a:p>
          <a:p>
            <a:pPr algn="just">
              <a:lnSpc>
                <a:spcPct val="150000"/>
              </a:lnSpc>
            </a:pPr>
            <a:r>
              <a:rPr lang="es-ES" sz="2800" dirty="0" smtClean="0">
                <a:solidFill>
                  <a:schemeClr val="tx1"/>
                </a:solidFill>
              </a:rPr>
              <a:t>En la actualidad se hace evidente  la necesidad de emplear la        morfometria para la medición de  parámetros a nivel celular y  minimizar el margen de error  del diagnóstico hstopatológico  en procesos tumorales, sin embargo los estudios realizados para determinar parámetros cuantitativos citológicos que permitan diferenciar los tipos de neoplasias epiteliales de pulmón son escasos. Se realiza este estudio con el objetivo de  determinar parámetros morfométricos y densitométricos del carcinoma de pulmón de células pequeñas y no pequeñas.</a:t>
            </a:r>
          </a:p>
          <a:p>
            <a:pPr algn="just">
              <a:lnSpc>
                <a:spcPct val="150000"/>
              </a:lnSpc>
            </a:pPr>
            <a:r>
              <a:rPr lang="es-ES" sz="2800" dirty="0" smtClean="0">
                <a:solidFill>
                  <a:schemeClr val="tx1"/>
                </a:solidFill>
              </a:rPr>
              <a:t> </a:t>
            </a:r>
          </a:p>
          <a:p>
            <a:pPr algn="just">
              <a:lnSpc>
                <a:spcPct val="150000"/>
              </a:lnSpc>
            </a:pPr>
            <a:r>
              <a:rPr lang="es-ES" sz="2800" dirty="0" smtClean="0">
                <a:solidFill>
                  <a:schemeClr val="tx1"/>
                </a:solidFill>
              </a:rPr>
              <a:t>   </a:t>
            </a:r>
            <a:endParaRPr lang="es-ES" sz="2800" dirty="0">
              <a:solidFill>
                <a:schemeClr val="tx1"/>
              </a:solidFill>
            </a:endParaRPr>
          </a:p>
        </p:txBody>
      </p:sp>
      <p:sp>
        <p:nvSpPr>
          <p:cNvPr id="29" name="28 Rectángulo"/>
          <p:cNvSpPr/>
          <p:nvPr/>
        </p:nvSpPr>
        <p:spPr>
          <a:xfrm>
            <a:off x="10996864" y="10563726"/>
            <a:ext cx="9920038" cy="48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s-ES" sz="2800" dirty="0" smtClean="0">
                <a:solidFill>
                  <a:schemeClr val="tx1"/>
                </a:solidFill>
              </a:rPr>
              <a:t>Se realizó un estudio observacional, descriptivo y transversal, en el Hospital General “Dr. Juan Bruno Zayas Alfonso” de Santiago de Cuba durante el período comprendido de enero a diciembre del 2022. Se realizó la lectura de parámetros morfométricos en un total de 980 núcleos celulares en 49 láminas histológicas de tejido </a:t>
            </a:r>
            <a:r>
              <a:rPr lang="es-VE" sz="2800" dirty="0" smtClean="0">
                <a:solidFill>
                  <a:schemeClr val="tx1"/>
                </a:solidFill>
              </a:rPr>
              <a:t>pulmonar pertenecientes a pacientes con el diagnóstico hstopatológico de ambas variedades tumorales. Se realizó el procesamiento digital de las imágenes mediante el programa </a:t>
            </a:r>
            <a:r>
              <a:rPr lang="es-ES" sz="2800" dirty="0" err="1" smtClean="0">
                <a:solidFill>
                  <a:schemeClr val="tx1"/>
                </a:solidFill>
              </a:rPr>
              <a:t>ImageJ</a:t>
            </a:r>
            <a:r>
              <a:rPr lang="es-ES" sz="2800" dirty="0" smtClean="0">
                <a:solidFill>
                  <a:schemeClr val="tx1"/>
                </a:solidFill>
              </a:rPr>
              <a:t> versión 1.44</a:t>
            </a:r>
            <a:r>
              <a:rPr lang="es-VE" sz="2800" dirty="0" smtClean="0">
                <a:solidFill>
                  <a:schemeClr val="tx1"/>
                </a:solidFill>
              </a:rPr>
              <a:t>.</a:t>
            </a:r>
            <a:r>
              <a:rPr lang="es-VE" sz="2800" b="1" dirty="0" smtClean="0">
                <a:solidFill>
                  <a:schemeClr val="tx1"/>
                </a:solidFill>
              </a:rPr>
              <a:t> </a:t>
            </a:r>
            <a:endParaRPr lang="es-ES" sz="2800" dirty="0">
              <a:solidFill>
                <a:schemeClr val="tx1"/>
              </a:solidFill>
            </a:endParaRPr>
          </a:p>
        </p:txBody>
      </p:sp>
      <p:sp>
        <p:nvSpPr>
          <p:cNvPr id="31" name="30 Rectángulo"/>
          <p:cNvSpPr/>
          <p:nvPr/>
        </p:nvSpPr>
        <p:spPr>
          <a:xfrm>
            <a:off x="649705" y="24496295"/>
            <a:ext cx="20068673" cy="3659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s-VE" sz="2800" dirty="0" smtClean="0">
                <a:solidFill>
                  <a:schemeClr val="tx1"/>
                </a:solidFill>
              </a:rPr>
              <a:t>Las alteraciones morfológicas cualitativas descritas a nivel celular se corresponden con variaciones en las mensuraciones de los parámetros morfométricos y densitométricos estudiados en ambos tipos  tumorales, por lo que estos indicadores cuantitativos pueden recomendarse  para establecer diagnóstico diferencial entre ambos subtipos histológicos, resultando el diagnóstico citomorfométrico   un método útil, económico y reproducible que completaría el diagnóstico citohistológico del carcinoma pulmonar de células pequeñas y no pequeñas</a:t>
            </a:r>
            <a:r>
              <a:rPr lang="es-VE" dirty="0" smtClean="0">
                <a:solidFill>
                  <a:schemeClr val="tx1"/>
                </a:solidFill>
              </a:rPr>
              <a:t>. </a:t>
            </a:r>
            <a:endParaRPr lang="es-ES" dirty="0">
              <a:solidFill>
                <a:schemeClr val="tx1"/>
              </a:solidFill>
            </a:endParaRPr>
          </a:p>
        </p:txBody>
      </p:sp>
      <p:sp>
        <p:nvSpPr>
          <p:cNvPr id="1030" name="Rectangle 6"/>
          <p:cNvSpPr>
            <a:spLocks noChangeArrowheads="1"/>
          </p:cNvSpPr>
          <p:nvPr/>
        </p:nvSpPr>
        <p:spPr bwMode="auto">
          <a:xfrm>
            <a:off x="0" y="0"/>
            <a:ext cx="34015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34015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914400" y="17590167"/>
            <a:ext cx="19298652" cy="612475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ea typeface="Calibri" pitchFamily="34" charset="0"/>
                <a:cs typeface="Times New Roman" pitchFamily="18" charset="0"/>
              </a:rPr>
              <a:t>El tipo histológico predominante fue el carcinoma pulmonar de células no pequeñas (87.8%). </a:t>
            </a:r>
          </a:p>
          <a:p>
            <a:pPr marL="0" marR="0" lvl="0" indent="0" algn="just" defTabSz="914400" rtl="0" eaLnBrk="1" fontAlgn="base" latinLnBrk="0" hangingPunct="1">
              <a:lnSpc>
                <a:spcPct val="15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ea typeface="Calibri" pitchFamily="34" charset="0"/>
                <a:cs typeface="Times New Roman" pitchFamily="18" charset="0"/>
              </a:rPr>
              <a:t>Los valores de la media aritmética del área, perímetro, volumen nuclear, diámetro mayor y menor fueron inferiores en el carcinoma </a:t>
            </a:r>
            <a:r>
              <a:rPr lang="es-ES" sz="2800" dirty="0" smtClean="0">
                <a:ea typeface="Calibri" pitchFamily="34" charset="0"/>
                <a:cs typeface="Times New Roman" pitchFamily="18" charset="0"/>
              </a:rPr>
              <a:t>pulmonar de células no pequeñas</a:t>
            </a:r>
            <a:r>
              <a:rPr kumimoji="0" lang="es-ES" sz="2800" b="0" i="0" u="none" strike="noStrike" cap="none" normalizeH="0" baseline="0" dirty="0" smtClean="0">
                <a:ln>
                  <a:noFill/>
                </a:ln>
                <a:solidFill>
                  <a:schemeClr val="tx1"/>
                </a:solidFill>
                <a:effectLst/>
                <a:ea typeface="Calibri" pitchFamily="34" charset="0"/>
                <a:cs typeface="Times New Roman" pitchFamily="18" charset="0"/>
              </a:rPr>
              <a:t> . Estas células  presentan núcleos de </a:t>
            </a:r>
            <a:r>
              <a:rPr lang="es-ES" sz="2800" dirty="0" smtClean="0">
                <a:ea typeface="Calibri" pitchFamily="34" charset="0"/>
                <a:cs typeface="Times New Roman" pitchFamily="18" charset="0"/>
              </a:rPr>
              <a:t>cromatina condensada , lo cual denota un alto grado de empaquetamiento </a:t>
            </a:r>
            <a:r>
              <a:rPr kumimoji="0" lang="es-ES" sz="2800" b="0" i="0" u="none" strike="noStrike" cap="none" normalizeH="0" dirty="0" smtClean="0">
                <a:ln>
                  <a:noFill/>
                </a:ln>
                <a:solidFill>
                  <a:schemeClr val="tx1"/>
                </a:solidFill>
                <a:effectLst/>
                <a:ea typeface="Calibri" pitchFamily="34" charset="0"/>
                <a:cs typeface="Times New Roman" pitchFamily="18" charset="0"/>
              </a:rPr>
              <a:t>y por tanto ocupan menor volumen nuclear. Esta variedad histológica  tiene gran activida</a:t>
            </a:r>
            <a:r>
              <a:rPr lang="es-ES" sz="2800" dirty="0" smtClean="0">
                <a:ea typeface="Calibri" pitchFamily="34" charset="0"/>
                <a:cs typeface="Times New Roman" pitchFamily="18" charset="0"/>
              </a:rPr>
              <a:t>d invasiva por el crecimiento desordenado de sus células. El área y el volumen muestran valores pequeños que hablan a favor de un comportamiento hiperplásico de este tipo tumoral. </a:t>
            </a:r>
          </a:p>
          <a:p>
            <a:pPr marL="0" marR="0" lvl="0" indent="0" algn="just" defTabSz="914400" rtl="0" eaLnBrk="1" fontAlgn="base" latinLnBrk="0" hangingPunct="1">
              <a:lnSpc>
                <a:spcPct val="150000"/>
              </a:lnSpc>
              <a:spcBef>
                <a:spcPct val="0"/>
              </a:spcBef>
              <a:spcAft>
                <a:spcPct val="0"/>
              </a:spcAft>
              <a:buClrTx/>
              <a:buSzTx/>
              <a:buFontTx/>
              <a:buNone/>
              <a:tabLst/>
            </a:pPr>
            <a:r>
              <a:rPr lang="es-ES" sz="2800" dirty="0" smtClean="0">
                <a:ea typeface="Calibri" pitchFamily="34" charset="0"/>
                <a:cs typeface="Times New Roman" pitchFamily="18" charset="0"/>
              </a:rPr>
              <a:t>La densidad óptica integrada fue mayor que en el carcinoma pulmonar  de células no pequeñas en  correspondencia  con las alteraciones morfológicas cualitativas , existiendo discrepancias entre ambas variedades  histológicas lo cual resultó significativo estadísticamente.</a:t>
            </a:r>
          </a:p>
          <a:p>
            <a:pPr marL="0" marR="0" lvl="0" indent="0" algn="just" defTabSz="914400" rtl="0" eaLnBrk="1" fontAlgn="base" latinLnBrk="0" hangingPunct="1">
              <a:lnSpc>
                <a:spcPct val="100000"/>
              </a:lnSpc>
              <a:spcBef>
                <a:spcPct val="0"/>
              </a:spcBef>
              <a:spcAft>
                <a:spcPct val="0"/>
              </a:spcAft>
              <a:buClrTx/>
              <a:buSzTx/>
              <a:buFontTx/>
              <a:buNone/>
              <a:tabLst/>
            </a:pPr>
            <a:endParaRPr lang="es-ES" sz="2800" dirty="0" smtClean="0">
              <a:ea typeface="Calibri" pitchFamily="34" charset="0"/>
              <a:cs typeface="Times New Roman" pitchFamily="18" charset="0"/>
            </a:endParaRPr>
          </a:p>
        </p:txBody>
      </p:sp>
    </p:spTree>
    <p:extLst>
      <p:ext uri="{BB962C8B-B14F-4D97-AF65-F5344CB8AC3E}">
        <p14:creationId xmlns:p14="http://schemas.microsoft.com/office/powerpoint/2010/main" xmlns="" val="1941226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1659</TotalTime>
  <Words>426</Words>
  <Application>Microsoft Office PowerPoint</Application>
  <PresentationFormat>Personalizado</PresentationFormat>
  <Paragraphs>29</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Office Theme</vt:lpstr>
      <vt:lpstr>Diapositiva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Usuario de Windows</dc:creator>
  <cp:lastModifiedBy>AC</cp:lastModifiedBy>
  <cp:revision>238</cp:revision>
  <dcterms:created xsi:type="dcterms:W3CDTF">2023-10-24T02:23:00Z</dcterms:created>
  <dcterms:modified xsi:type="dcterms:W3CDTF">2009-01-01T07:18:58Z</dcterms:modified>
</cp:coreProperties>
</file>