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"/>
  </p:notesMasterIdLst>
  <p:sldIdLst>
    <p:sldId id="256" r:id="rId2"/>
  </p:sldIdLst>
  <p:sldSz cx="21383625" cy="302402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25" userDrawn="1">
          <p15:clr>
            <a:srgbClr val="A4A3A4"/>
          </p15:clr>
        </p15:guide>
        <p15:guide id="2" pos="673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9510" autoAdjust="0"/>
  </p:normalViewPr>
  <p:slideViewPr>
    <p:cSldViewPr snapToGrid="0">
      <p:cViewPr varScale="1">
        <p:scale>
          <a:sx n="25" d="100"/>
          <a:sy n="25" d="100"/>
        </p:scale>
        <p:origin x="3150" y="96"/>
      </p:cViewPr>
      <p:guideLst>
        <p:guide orient="horz" pos="9525"/>
        <p:guide pos="67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2233253452014154E-2"/>
          <c:y val="0.11346257174230089"/>
          <c:w val="0.95776674654798588"/>
          <c:h val="0.8334231907519020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Ocupación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0" i="0" u="none" strike="noStrike" kern="1200" baseline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defRPr>
                    </a:pPr>
                    <a:fld id="{FDE6E880-30B7-4A9A-A269-D0CACB274F7C}" type="VALUE">
                      <a:rPr lang="en-US" sz="1800">
                        <a:solidFill>
                          <a:schemeClr val="tx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pPr>
                        <a:defRPr sz="1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defRPr>
                      </a:pPr>
                      <a:t>[VALOR]</a:t>
                    </a:fld>
                    <a:endParaRPr lang="es-CU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s-C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D215-474B-B1E7-D6E51ABBA9AC}"/>
                </c:ext>
              </c:extLst>
            </c:dLbl>
            <c:dLbl>
              <c:idx val="1"/>
              <c:layout>
                <c:manualLayout>
                  <c:x val="-6.0386473429947264E-4"/>
                  <c:y val="3.064586111214532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s-C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3285024154589369E-2"/>
                      <c:h val="0.1137833926024592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215-474B-B1E7-D6E51ABBA9AC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s-C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5161-4BDF-B845-2547829F87CB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es-C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5161-4BDF-B845-2547829F87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Ama de casa</c:v>
                </c:pt>
                <c:pt idx="1">
                  <c:v>Trabajadora</c:v>
                </c:pt>
                <c:pt idx="2">
                  <c:v>Jubilada</c:v>
                </c:pt>
                <c:pt idx="3">
                  <c:v>Pensionada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23.68</c:v>
                </c:pt>
                <c:pt idx="1">
                  <c:v>50</c:v>
                </c:pt>
                <c:pt idx="2">
                  <c:v>21.1</c:v>
                </c:pt>
                <c:pt idx="3">
                  <c:v>5.26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215-474B-B1E7-D6E51ABBA9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53404200"/>
        <c:axId val="353403808"/>
        <c:axId val="0"/>
      </c:bar3DChart>
      <c:catAx>
        <c:axId val="353404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U"/>
          </a:p>
        </c:txPr>
        <c:crossAx val="353403808"/>
        <c:crosses val="autoZero"/>
        <c:auto val="1"/>
        <c:lblAlgn val="ctr"/>
        <c:lblOffset val="100"/>
        <c:noMultiLvlLbl val="0"/>
      </c:catAx>
      <c:valAx>
        <c:axId val="353403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U"/>
          </a:p>
        </c:txPr>
        <c:crossAx val="3534042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5785024154589375E-2"/>
          <c:y val="0.17933219621183186"/>
          <c:w val="0.84842995169082125"/>
          <c:h val="0.68574240842701717"/>
        </c:manualLayout>
      </c:layout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Estadíos 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F46A-4B65-A715-B765763C435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F46A-4B65-A715-B765763C435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F46A-4B65-A715-B765763C435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F46A-4B65-A715-B765763C4359}"/>
              </c:ext>
            </c:extLst>
          </c:dPt>
          <c:dLbls>
            <c:dLbl>
              <c:idx val="0"/>
              <c:layout>
                <c:manualLayout>
                  <c:x val="-0.13256000608619575"/>
                  <c:y val="3.45909694903038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46A-4B65-A715-B765763C4359}"/>
                </c:ext>
              </c:extLst>
            </c:dLbl>
            <c:dLbl>
              <c:idx val="1"/>
              <c:layout>
                <c:manualLayout>
                  <c:x val="5.8351401726958047E-2"/>
                  <c:y val="-0.2732656024422832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46A-4B65-A715-B765763C4359}"/>
                </c:ext>
              </c:extLst>
            </c:dLbl>
            <c:dLbl>
              <c:idx val="2"/>
              <c:layout>
                <c:manualLayout>
                  <c:x val="0.1119386910875271"/>
                  <c:y val="6.444684370646453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46A-4B65-A715-B765763C4359}"/>
                </c:ext>
              </c:extLst>
            </c:dLbl>
            <c:dLbl>
              <c:idx val="3"/>
              <c:layout>
                <c:manualLayout>
                  <c:x val="4.1913965917303814E-2"/>
                  <c:y val="0.1007595824548679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tx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46A-4B65-A715-B765763C43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Hoja1!$A$2:$A$5</c:f>
              <c:strCache>
                <c:ptCount val="4"/>
                <c:pt idx="0">
                  <c:v>I</c:v>
                </c:pt>
                <c:pt idx="1">
                  <c:v>II</c:v>
                </c:pt>
                <c:pt idx="2">
                  <c:v>III</c:v>
                </c:pt>
                <c:pt idx="3">
                  <c:v>IV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42.1</c:v>
                </c:pt>
                <c:pt idx="1">
                  <c:v>26.3</c:v>
                </c:pt>
                <c:pt idx="2">
                  <c:v>18.399999999999999</c:v>
                </c:pt>
                <c:pt idx="3">
                  <c:v>13.2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46A-4B65-A715-B765763C43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U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7641900060085954E-2"/>
          <c:y val="8.4778531355924114E-2"/>
          <c:w val="0.83743030796571583"/>
          <c:h val="0.6595975745114566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Síntomas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6.9723783102669913E-3"/>
                  <c:y val="-7.376166627202021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sz="1600" b="1" i="0" u="none" strike="noStrike" kern="1200" baseline="0">
                      <a:solidFill>
                        <a:sysClr val="windowText" lastClr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C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C78-41BC-8E11-2993629C1390}"/>
                </c:ext>
              </c:extLst>
            </c:dLbl>
            <c:dLbl>
              <c:idx val="1"/>
              <c:layout>
                <c:manualLayout>
                  <c:x val="9.8157727458515944E-3"/>
                  <c:y val="-7.37616662720201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C78-41BC-8E11-2993629C1390}"/>
                </c:ext>
              </c:extLst>
            </c:dLbl>
            <c:dLbl>
              <c:idx val="2"/>
              <c:layout>
                <c:manualLayout>
                  <c:x val="6.9723783102669913E-3"/>
                  <c:y val="-7.09246791077117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C78-41BC-8E11-2993629C1390}"/>
                </c:ext>
              </c:extLst>
            </c:dLbl>
            <c:dLbl>
              <c:idx val="3"/>
              <c:layout>
                <c:manualLayout>
                  <c:x val="2.8433944355846031E-3"/>
                  <c:y val="-0.1021315379151048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C78-41BC-8E11-2993629C1390}"/>
                </c:ext>
              </c:extLst>
            </c:dLbl>
            <c:dLbl>
              <c:idx val="4"/>
              <c:layout>
                <c:manualLayout>
                  <c:x val="1.2659167181436113E-2"/>
                  <c:y val="-4.53917946289355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C78-41BC-8E11-2993629C1390}"/>
                </c:ext>
              </c:extLst>
            </c:dLbl>
            <c:dLbl>
              <c:idx val="5"/>
              <c:layout>
                <c:manualLayout>
                  <c:x val="9.9519262750597873E-3"/>
                  <c:y val="-4.53917946289354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C78-41BC-8E11-2993629C1390}"/>
                </c:ext>
              </c:extLst>
            </c:dLbl>
            <c:dLbl>
              <c:idx val="6"/>
              <c:layout>
                <c:manualLayout>
                  <c:x val="7.1085318394753551E-3"/>
                  <c:y val="-3.40438459717016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C78-41BC-8E11-2993629C13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C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Hoja1!$A$2:$A$8</c:f>
              <c:strCache>
                <c:ptCount val="7"/>
                <c:pt idx="0">
                  <c:v>Asintomática</c:v>
                </c:pt>
                <c:pt idx="1">
                  <c:v>Sangramiento</c:v>
                </c:pt>
                <c:pt idx="2">
                  <c:v>Dolor pélvico</c:v>
                </c:pt>
                <c:pt idx="3">
                  <c:v>Secresiones vaginales</c:v>
                </c:pt>
                <c:pt idx="4">
                  <c:v>Dispaneuria</c:v>
                </c:pt>
                <c:pt idx="5">
                  <c:v>Pérdida de peso</c:v>
                </c:pt>
                <c:pt idx="6">
                  <c:v>Inflamación bajo vientre </c:v>
                </c:pt>
              </c:strCache>
            </c:strRef>
          </c:cat>
          <c:val>
            <c:numRef>
              <c:f>Hoja1!$B$2:$B$8</c:f>
              <c:numCache>
                <c:formatCode>General</c:formatCode>
                <c:ptCount val="7"/>
                <c:pt idx="0">
                  <c:v>55.3</c:v>
                </c:pt>
                <c:pt idx="1">
                  <c:v>47.4</c:v>
                </c:pt>
                <c:pt idx="2">
                  <c:v>39.5</c:v>
                </c:pt>
                <c:pt idx="3">
                  <c:v>28.9</c:v>
                </c:pt>
                <c:pt idx="4">
                  <c:v>34.200000000000003</c:v>
                </c:pt>
                <c:pt idx="5">
                  <c:v>10.5</c:v>
                </c:pt>
                <c:pt idx="6">
                  <c:v>23.7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C78-41BC-8E11-2993629C13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92784104"/>
        <c:axId val="392795080"/>
        <c:axId val="0"/>
      </c:bar3DChart>
      <c:catAx>
        <c:axId val="3927841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U"/>
          </a:p>
        </c:txPr>
        <c:crossAx val="392795080"/>
        <c:crosses val="autoZero"/>
        <c:auto val="1"/>
        <c:lblAlgn val="ctr"/>
        <c:lblOffset val="100"/>
        <c:noMultiLvlLbl val="0"/>
      </c:catAx>
      <c:valAx>
        <c:axId val="392795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U"/>
          </a:p>
        </c:txPr>
        <c:crossAx val="3927841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0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51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52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53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058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Title 1"/>
          <p:cNvSpPr>
            <a:spLocks noGrp="1"/>
          </p:cNvSpPr>
          <p:nvPr>
            <p:ph type="ctrTitle"/>
          </p:nvPr>
        </p:nvSpPr>
        <p:spPr>
          <a:xfrm>
            <a:off x="1603772" y="4949049"/>
            <a:ext cx="18176081" cy="10528100"/>
          </a:xfrm>
        </p:spPr>
        <p:txBody>
          <a:bodyPr anchor="b"/>
          <a:lstStyle>
            <a:lvl1pPr algn="ctr">
              <a:defRPr sz="140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48595" name="Subtitle 2"/>
          <p:cNvSpPr>
            <a:spLocks noGrp="1"/>
          </p:cNvSpPr>
          <p:nvPr>
            <p:ph type="subTitle" idx="1"/>
          </p:nvPr>
        </p:nvSpPr>
        <p:spPr>
          <a:xfrm>
            <a:off x="2672953" y="15883154"/>
            <a:ext cx="16037719" cy="7301067"/>
          </a:xfrm>
        </p:spPr>
        <p:txBody>
          <a:bodyPr/>
          <a:lstStyle>
            <a:lvl1pPr marL="0" indent="0" algn="ctr">
              <a:buNone/>
              <a:defRPr sz="5612"/>
            </a:lvl1pPr>
            <a:lvl2pPr marL="1069162" indent="0" algn="ctr">
              <a:buNone/>
              <a:defRPr sz="4677"/>
            </a:lvl2pPr>
            <a:lvl3pPr marL="2138324" indent="0" algn="ctr">
              <a:buNone/>
              <a:defRPr sz="4209"/>
            </a:lvl3pPr>
            <a:lvl4pPr marL="3207487" indent="0" algn="ctr">
              <a:buNone/>
              <a:defRPr sz="3742"/>
            </a:lvl4pPr>
            <a:lvl5pPr marL="4276649" indent="0" algn="ctr">
              <a:buNone/>
              <a:defRPr sz="3742"/>
            </a:lvl5pPr>
            <a:lvl6pPr marL="5345811" indent="0" algn="ctr">
              <a:buNone/>
              <a:defRPr sz="3742"/>
            </a:lvl6pPr>
            <a:lvl7pPr marL="6414973" indent="0" algn="ctr">
              <a:buNone/>
              <a:defRPr sz="3742"/>
            </a:lvl7pPr>
            <a:lvl8pPr marL="7484135" indent="0" algn="ctr">
              <a:buNone/>
              <a:defRPr sz="3742"/>
            </a:lvl8pPr>
            <a:lvl9pPr marL="8553298" indent="0" algn="ctr">
              <a:buNone/>
              <a:defRPr sz="374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104859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104859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9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48620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04862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104862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2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Vertical Title 1"/>
          <p:cNvSpPr>
            <a:spLocks noGrp="1"/>
          </p:cNvSpPr>
          <p:nvPr>
            <p:ph type="title" orient="vert"/>
          </p:nvPr>
        </p:nvSpPr>
        <p:spPr>
          <a:xfrm>
            <a:off x="15302658" y="1610015"/>
            <a:ext cx="4610844" cy="2562724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48604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125" y="1610015"/>
            <a:ext cx="13565237" cy="2562724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04860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104860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0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4860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0486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10486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Title 1"/>
          <p:cNvSpPr>
            <a:spLocks noGrp="1"/>
          </p:cNvSpPr>
          <p:nvPr>
            <p:ph type="title"/>
          </p:nvPr>
        </p:nvSpPr>
        <p:spPr>
          <a:xfrm>
            <a:off x="1458988" y="7539080"/>
            <a:ext cx="18443377" cy="12579118"/>
          </a:xfrm>
        </p:spPr>
        <p:txBody>
          <a:bodyPr anchor="b"/>
          <a:lstStyle>
            <a:lvl1pPr>
              <a:defRPr sz="1403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48625" name="Text Placeholder 2"/>
          <p:cNvSpPr>
            <a:spLocks noGrp="1"/>
          </p:cNvSpPr>
          <p:nvPr>
            <p:ph type="body" idx="1"/>
          </p:nvPr>
        </p:nvSpPr>
        <p:spPr>
          <a:xfrm>
            <a:off x="1458988" y="20237201"/>
            <a:ext cx="18443377" cy="6615061"/>
          </a:xfrm>
        </p:spPr>
        <p:txBody>
          <a:bodyPr/>
          <a:lstStyle>
            <a:lvl1pPr marL="0" indent="0">
              <a:buNone/>
              <a:defRPr sz="5612">
                <a:solidFill>
                  <a:schemeClr val="tx1"/>
                </a:solidFill>
              </a:defRPr>
            </a:lvl1pPr>
            <a:lvl2pPr marL="1069162" indent="0">
              <a:buNone/>
              <a:defRPr sz="4677">
                <a:solidFill>
                  <a:schemeClr val="tx1">
                    <a:tint val="75000"/>
                  </a:schemeClr>
                </a:solidFill>
              </a:defRPr>
            </a:lvl2pPr>
            <a:lvl3pPr marL="2138324" indent="0">
              <a:buNone/>
              <a:defRPr sz="4209">
                <a:solidFill>
                  <a:schemeClr val="tx1">
                    <a:tint val="75000"/>
                  </a:schemeClr>
                </a:solidFill>
              </a:defRPr>
            </a:lvl3pPr>
            <a:lvl4pPr marL="3207487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6649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581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4973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41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3298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4862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104862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2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48630" name="Content Placeholder 2"/>
          <p:cNvSpPr>
            <a:spLocks noGrp="1"/>
          </p:cNvSpPr>
          <p:nvPr>
            <p:ph sz="half" idx="1"/>
          </p:nvPr>
        </p:nvSpPr>
        <p:spPr>
          <a:xfrm>
            <a:off x="1470124" y="8050077"/>
            <a:ext cx="9088041" cy="1918718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048631" name="Content Placeholder 3"/>
          <p:cNvSpPr>
            <a:spLocks noGrp="1"/>
          </p:cNvSpPr>
          <p:nvPr>
            <p:ph sz="half" idx="2"/>
          </p:nvPr>
        </p:nvSpPr>
        <p:spPr>
          <a:xfrm>
            <a:off x="10825460" y="8050077"/>
            <a:ext cx="9088041" cy="1918718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04863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104863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3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5" name="Title 1"/>
          <p:cNvSpPr>
            <a:spLocks noGrp="1"/>
          </p:cNvSpPr>
          <p:nvPr>
            <p:ph type="title"/>
          </p:nvPr>
        </p:nvSpPr>
        <p:spPr>
          <a:xfrm>
            <a:off x="1472909" y="1610022"/>
            <a:ext cx="18443377" cy="584505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48636" name="Text Placeholder 2"/>
          <p:cNvSpPr>
            <a:spLocks noGrp="1"/>
          </p:cNvSpPr>
          <p:nvPr>
            <p:ph type="body" idx="1"/>
          </p:nvPr>
        </p:nvSpPr>
        <p:spPr>
          <a:xfrm>
            <a:off x="1472912" y="7413073"/>
            <a:ext cx="9046274" cy="3633032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48637" name="Content Placeholder 3"/>
          <p:cNvSpPr>
            <a:spLocks noGrp="1"/>
          </p:cNvSpPr>
          <p:nvPr>
            <p:ph sz="half" idx="2"/>
          </p:nvPr>
        </p:nvSpPr>
        <p:spPr>
          <a:xfrm>
            <a:off x="1472912" y="11046105"/>
            <a:ext cx="9046274" cy="162471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048638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5461" y="7413073"/>
            <a:ext cx="9090826" cy="3633032"/>
          </a:xfrm>
        </p:spPr>
        <p:txBody>
          <a:bodyPr anchor="b"/>
          <a:lstStyle>
            <a:lvl1pPr marL="0" indent="0">
              <a:buNone/>
              <a:defRPr sz="5612" b="1"/>
            </a:lvl1pPr>
            <a:lvl2pPr marL="1069162" indent="0">
              <a:buNone/>
              <a:defRPr sz="4677" b="1"/>
            </a:lvl2pPr>
            <a:lvl3pPr marL="2138324" indent="0">
              <a:buNone/>
              <a:defRPr sz="4209" b="1"/>
            </a:lvl3pPr>
            <a:lvl4pPr marL="3207487" indent="0">
              <a:buNone/>
              <a:defRPr sz="3742" b="1"/>
            </a:lvl4pPr>
            <a:lvl5pPr marL="4276649" indent="0">
              <a:buNone/>
              <a:defRPr sz="3742" b="1"/>
            </a:lvl5pPr>
            <a:lvl6pPr marL="5345811" indent="0">
              <a:buNone/>
              <a:defRPr sz="3742" b="1"/>
            </a:lvl6pPr>
            <a:lvl7pPr marL="6414973" indent="0">
              <a:buNone/>
              <a:defRPr sz="3742" b="1"/>
            </a:lvl7pPr>
            <a:lvl8pPr marL="7484135" indent="0">
              <a:buNone/>
              <a:defRPr sz="3742" b="1"/>
            </a:lvl8pPr>
            <a:lvl9pPr marL="8553298" indent="0">
              <a:buNone/>
              <a:defRPr sz="3742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48639" name="Content Placeholder 5"/>
          <p:cNvSpPr>
            <a:spLocks noGrp="1"/>
          </p:cNvSpPr>
          <p:nvPr>
            <p:ph sz="quarter" idx="4"/>
          </p:nvPr>
        </p:nvSpPr>
        <p:spPr>
          <a:xfrm>
            <a:off x="10825461" y="11046105"/>
            <a:ext cx="9090826" cy="162471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048640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104864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4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48600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1048601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02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1048582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8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Title 1"/>
          <p:cNvSpPr>
            <a:spLocks noGrp="1"/>
          </p:cNvSpPr>
          <p:nvPr>
            <p:ph type="title"/>
          </p:nvPr>
        </p:nvSpPr>
        <p:spPr>
          <a:xfrm>
            <a:off x="1472909" y="2016019"/>
            <a:ext cx="6896776" cy="7056067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48644" name="Content Placeholder 2"/>
          <p:cNvSpPr>
            <a:spLocks noGrp="1"/>
          </p:cNvSpPr>
          <p:nvPr>
            <p:ph idx="1"/>
          </p:nvPr>
        </p:nvSpPr>
        <p:spPr>
          <a:xfrm>
            <a:off x="9090826" y="4354048"/>
            <a:ext cx="10825460" cy="21490205"/>
          </a:xfrm>
        </p:spPr>
        <p:txBody>
          <a:bodyPr/>
          <a:lstStyle>
            <a:lvl1pPr>
              <a:defRPr sz="7483"/>
            </a:lvl1pPr>
            <a:lvl2pPr>
              <a:defRPr sz="6548"/>
            </a:lvl2pPr>
            <a:lvl3pPr>
              <a:defRPr sz="5612"/>
            </a:lvl3pPr>
            <a:lvl4pPr>
              <a:defRPr sz="4677"/>
            </a:lvl4pPr>
            <a:lvl5pPr>
              <a:defRPr sz="4677"/>
            </a:lvl5pPr>
            <a:lvl6pPr>
              <a:defRPr sz="4677"/>
            </a:lvl6pPr>
            <a:lvl7pPr>
              <a:defRPr sz="4677"/>
            </a:lvl7pPr>
            <a:lvl8pPr>
              <a:defRPr sz="4677"/>
            </a:lvl8pPr>
            <a:lvl9pPr>
              <a:defRPr sz="467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048645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72087"/>
            <a:ext cx="6896776" cy="16807162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4864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104864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4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>
          <a:xfrm>
            <a:off x="1472909" y="2016019"/>
            <a:ext cx="6896776" cy="7056067"/>
          </a:xfrm>
        </p:spPr>
        <p:txBody>
          <a:bodyPr anchor="b"/>
          <a:lstStyle>
            <a:lvl1pPr>
              <a:defRPr sz="748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486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0826" y="4354048"/>
            <a:ext cx="10825460" cy="21490205"/>
          </a:xfrm>
        </p:spPr>
        <p:txBody>
          <a:bodyPr anchor="t"/>
          <a:lstStyle>
            <a:lvl1pPr marL="0" indent="0">
              <a:buNone/>
              <a:defRPr sz="7483"/>
            </a:lvl1pPr>
            <a:lvl2pPr marL="1069162" indent="0">
              <a:buNone/>
              <a:defRPr sz="6548"/>
            </a:lvl2pPr>
            <a:lvl3pPr marL="2138324" indent="0">
              <a:buNone/>
              <a:defRPr sz="5612"/>
            </a:lvl3pPr>
            <a:lvl4pPr marL="3207487" indent="0">
              <a:buNone/>
              <a:defRPr sz="4677"/>
            </a:lvl4pPr>
            <a:lvl5pPr marL="4276649" indent="0">
              <a:buNone/>
              <a:defRPr sz="4677"/>
            </a:lvl5pPr>
            <a:lvl6pPr marL="5345811" indent="0">
              <a:buNone/>
              <a:defRPr sz="4677"/>
            </a:lvl6pPr>
            <a:lvl7pPr marL="6414973" indent="0">
              <a:buNone/>
              <a:defRPr sz="4677"/>
            </a:lvl7pPr>
            <a:lvl8pPr marL="7484135" indent="0">
              <a:buNone/>
              <a:defRPr sz="4677"/>
            </a:lvl8pPr>
            <a:lvl9pPr marL="8553298" indent="0">
              <a:buNone/>
              <a:defRPr sz="467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1048615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2909" y="9072087"/>
            <a:ext cx="6896776" cy="16807162"/>
          </a:xfrm>
        </p:spPr>
        <p:txBody>
          <a:bodyPr/>
          <a:lstStyle>
            <a:lvl1pPr marL="0" indent="0">
              <a:buNone/>
              <a:defRPr sz="3742"/>
            </a:lvl1pPr>
            <a:lvl2pPr marL="1069162" indent="0">
              <a:buNone/>
              <a:defRPr sz="3274"/>
            </a:lvl2pPr>
            <a:lvl3pPr marL="2138324" indent="0">
              <a:buNone/>
              <a:defRPr sz="2806"/>
            </a:lvl3pPr>
            <a:lvl4pPr marL="3207487" indent="0">
              <a:buNone/>
              <a:defRPr sz="2339"/>
            </a:lvl4pPr>
            <a:lvl5pPr marL="4276649" indent="0">
              <a:buNone/>
              <a:defRPr sz="2339"/>
            </a:lvl5pPr>
            <a:lvl6pPr marL="5345811" indent="0">
              <a:buNone/>
              <a:defRPr sz="2339"/>
            </a:lvl6pPr>
            <a:lvl7pPr marL="6414973" indent="0">
              <a:buNone/>
              <a:defRPr sz="2339"/>
            </a:lvl7pPr>
            <a:lvl8pPr marL="7484135" indent="0">
              <a:buNone/>
              <a:defRPr sz="2339"/>
            </a:lvl8pPr>
            <a:lvl9pPr marL="8553298" indent="0">
              <a:buNone/>
              <a:defRPr sz="233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4861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818209-294F-4724-B67E-AE9B7237B2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104861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1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3C74ED-CBBA-4303-88CD-4690F69CED19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1470124" y="1610022"/>
            <a:ext cx="18443377" cy="5845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1470124" y="8050077"/>
            <a:ext cx="18443377" cy="1918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1470124" y="28028274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18209-294F-4724-B67E-AE9B7237B295}" type="datetimeFigureOut">
              <a:rPr lang="en-US" smtClean="0"/>
              <a:t>6/10/2026</a:t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3326" y="28028274"/>
            <a:ext cx="7216973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2185" y="28028274"/>
            <a:ext cx="4811316" cy="16100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3C74ED-CBBA-4303-88CD-4690F69CED19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138324" rtl="0" eaLnBrk="1" latinLnBrk="0" hangingPunct="1">
        <a:lnSpc>
          <a:spcPct val="90000"/>
        </a:lnSpc>
        <a:spcBef>
          <a:spcPct val="0"/>
        </a:spcBef>
        <a:buNone/>
        <a:defRPr sz="102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581" indent="-534581" algn="l" defTabSz="2138324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8" kern="1200">
          <a:solidFill>
            <a:schemeClr val="tx1"/>
          </a:solidFill>
          <a:latin typeface="+mn-lt"/>
          <a:ea typeface="+mn-ea"/>
          <a:cs typeface="+mn-cs"/>
        </a:defRPr>
      </a:lvl1pPr>
      <a:lvl2pPr marL="1603743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2" kern="1200">
          <a:solidFill>
            <a:schemeClr val="tx1"/>
          </a:solidFill>
          <a:latin typeface="+mn-lt"/>
          <a:ea typeface="+mn-ea"/>
          <a:cs typeface="+mn-cs"/>
        </a:defRPr>
      </a:lvl2pPr>
      <a:lvl3pPr marL="2672906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7" kern="1200">
          <a:solidFill>
            <a:schemeClr val="tx1"/>
          </a:solidFill>
          <a:latin typeface="+mn-lt"/>
          <a:ea typeface="+mn-ea"/>
          <a:cs typeface="+mn-cs"/>
        </a:defRPr>
      </a:lvl3pPr>
      <a:lvl4pPr marL="3742068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811230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880392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949554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8018717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9087879" indent="-534581" algn="l" defTabSz="2138324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2pPr>
      <a:lvl3pPr marL="2138324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3pPr>
      <a:lvl4pPr marL="3207487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4pPr>
      <a:lvl5pPr marL="4276649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5pPr>
      <a:lvl6pPr marL="5345811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6pPr>
      <a:lvl7pPr marL="6414973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7pPr>
      <a:lvl8pPr marL="7484135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8pPr>
      <a:lvl9pPr marL="8553298" algn="l" defTabSz="2138324" rtl="0" eaLnBrk="1" latinLnBrk="0" hangingPunct="1">
        <a:defRPr sz="42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Yamisborj@gmail.com" TargetMode="External"/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3" Type="http://schemas.openxmlformats.org/officeDocument/2006/relationships/hyperlink" Target="https://orcid.org/0009-0004-0849-126X" TargetMode="External"/><Relationship Id="rId21" Type="http://schemas.openxmlformats.org/officeDocument/2006/relationships/chart" Target="../charts/chart2.xml"/><Relationship Id="rId7" Type="http://schemas.openxmlformats.org/officeDocument/2006/relationships/hyperlink" Target="https://orcid.org/0000-0003-4547-9484" TargetMode="External"/><Relationship Id="rId12" Type="http://schemas.openxmlformats.org/officeDocument/2006/relationships/image" Target="../media/image2.png"/><Relationship Id="rId17" Type="http://schemas.openxmlformats.org/officeDocument/2006/relationships/image" Target="../media/image7.emf"/><Relationship Id="rId2" Type="http://schemas.openxmlformats.org/officeDocument/2006/relationships/hyperlink" Target="mailto:idaniaar.cmw@infomed.sld.cu" TargetMode="External"/><Relationship Id="rId16" Type="http://schemas.openxmlformats.org/officeDocument/2006/relationships/image" Target="../media/image6.jpeg"/><Relationship Id="rId20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gremb.cmw@infomed.sld.cu" TargetMode="External"/><Relationship Id="rId11" Type="http://schemas.openxmlformats.org/officeDocument/2006/relationships/image" Target="../media/image1.png"/><Relationship Id="rId5" Type="http://schemas.openxmlformats.org/officeDocument/2006/relationships/hyperlink" Target="https://orcid.org/0009-0002-3244-3247" TargetMode="External"/><Relationship Id="rId15" Type="http://schemas.openxmlformats.org/officeDocument/2006/relationships/image" Target="../media/image5.jpeg"/><Relationship Id="rId10" Type="http://schemas.openxmlformats.org/officeDocument/2006/relationships/hyperlink" Target="mailto:mbulloae.cmw@infomed.sld.cu" TargetMode="External"/><Relationship Id="rId19" Type="http://schemas.openxmlformats.org/officeDocument/2006/relationships/image" Target="../media/image9.png"/><Relationship Id="rId4" Type="http://schemas.openxmlformats.org/officeDocument/2006/relationships/hyperlink" Target="mailto:ismedy.mart&#237;nez@gmail.com" TargetMode="External"/><Relationship Id="rId9" Type="http://schemas.openxmlformats.org/officeDocument/2006/relationships/hyperlink" Target="https://orcid.org/0000-0002-4677-8294" TargetMode="External"/><Relationship Id="rId14" Type="http://schemas.openxmlformats.org/officeDocument/2006/relationships/image" Target="../media/image4.png"/><Relationship Id="rId22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4" name="Text Placeholder 28"/>
          <p:cNvSpPr txBox="1"/>
          <p:nvPr/>
        </p:nvSpPr>
        <p:spPr>
          <a:xfrm>
            <a:off x="585067" y="12290474"/>
            <a:ext cx="10106746" cy="558738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</a:pPr>
            <a:r>
              <a: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INTRODUCCION (OBJETIVOS)</a:t>
            </a:r>
          </a:p>
        </p:txBody>
      </p:sp>
      <p:sp>
        <p:nvSpPr>
          <p:cNvPr id="1048585" name="Text Placeholder 30"/>
          <p:cNvSpPr txBox="1"/>
          <p:nvPr/>
        </p:nvSpPr>
        <p:spPr>
          <a:xfrm>
            <a:off x="6046733" y="16879369"/>
            <a:ext cx="10093752" cy="566030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</a:pPr>
            <a:r>
              <a: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RESULTADOS Y DISCUSION</a:t>
            </a:r>
          </a:p>
        </p:txBody>
      </p:sp>
      <p:sp>
        <p:nvSpPr>
          <p:cNvPr id="1048586" name="Text Placeholder 29"/>
          <p:cNvSpPr txBox="1"/>
          <p:nvPr/>
        </p:nvSpPr>
        <p:spPr>
          <a:xfrm>
            <a:off x="11093609" y="12290474"/>
            <a:ext cx="10096349" cy="566030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</a:pPr>
            <a:r>
              <a:rPr kumimoji="0" lang="en-US" sz="2800" b="1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METODOLOGIA</a:t>
            </a:r>
          </a:p>
        </p:txBody>
      </p:sp>
      <p:sp>
        <p:nvSpPr>
          <p:cNvPr id="1048587" name="Text Placeholder 32"/>
          <p:cNvSpPr txBox="1"/>
          <p:nvPr/>
        </p:nvSpPr>
        <p:spPr>
          <a:xfrm>
            <a:off x="5900800" y="26499307"/>
            <a:ext cx="10090978" cy="566030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</a:pPr>
            <a:r>
              <a: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CONCLUSIONES</a:t>
            </a:r>
          </a:p>
        </p:txBody>
      </p:sp>
      <p:sp>
        <p:nvSpPr>
          <p:cNvPr id="1048588" name="61 Rectángulo"/>
          <p:cNvSpPr/>
          <p:nvPr/>
        </p:nvSpPr>
        <p:spPr>
          <a:xfrm>
            <a:off x="3832089" y="2947719"/>
            <a:ext cx="15389599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4800" b="1" dirty="0">
                <a:latin typeface="Times New Roman" panose="02020603050405020304" pitchFamily="18" charset="0"/>
                <a:ea typeface="Calibri" panose="020F0502020204030204" pitchFamily="34" charset="0"/>
                <a:cs typeface="SimSun" panose="02010600030101010101" pitchFamily="2" charset="-122"/>
              </a:rPr>
              <a:t>Caracterización de las mujeres con cáncer cérvicouterino en la comunidad</a:t>
            </a:r>
            <a:endParaRPr lang="es-MX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SimSun" panose="02010600030101010101" pitchFamily="2" charset="-122"/>
            </a:endParaRPr>
          </a:p>
        </p:txBody>
      </p:sp>
      <p:sp>
        <p:nvSpPr>
          <p:cNvPr id="1048589" name="64 Rectángulo"/>
          <p:cNvSpPr/>
          <p:nvPr/>
        </p:nvSpPr>
        <p:spPr>
          <a:xfrm>
            <a:off x="1564583" y="4556762"/>
            <a:ext cx="18763413" cy="8396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Autor(es): </a:t>
            </a:r>
            <a:r>
              <a:rPr lang="es-ES_tradnl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MSc</a:t>
            </a:r>
            <a:r>
              <a:rPr lang="es-MX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s-ES" sz="2800" dirty="0">
                <a:latin typeface="Calibri" panose="020F0502020204030204" pitchFamily="34" charset="0"/>
                <a:ea typeface="Batang"/>
                <a:cs typeface="Calibri" panose="020F0502020204030204" pitchFamily="34" charset="0"/>
              </a:rPr>
              <a:t>Idania Agramonte Rodríguez </a:t>
            </a:r>
            <a:r>
              <a:rPr lang="es-ES" sz="2800" baseline="30000" dirty="0">
                <a:latin typeface="Calibri" panose="020F0502020204030204" pitchFamily="34" charset="0"/>
                <a:ea typeface="Batang"/>
                <a:cs typeface="Calibri" panose="020F0502020204030204" pitchFamily="34" charset="0"/>
              </a:rPr>
              <a:t>1</a:t>
            </a:r>
            <a:r>
              <a:rPr lang="es-ES" sz="2800" dirty="0">
                <a:latin typeface="Calibri" panose="020F0502020204030204" pitchFamily="34" charset="0"/>
                <a:ea typeface="Batang"/>
                <a:cs typeface="Calibri" panose="020F0502020204030204" pitchFamily="34" charset="0"/>
              </a:rPr>
              <a:t>, </a:t>
            </a:r>
            <a:r>
              <a:rPr lang="es-MX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MSc</a:t>
            </a:r>
            <a:r>
              <a:rPr lang="es-MX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s-MX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Ismedy</a:t>
            </a:r>
            <a:r>
              <a:rPr lang="es-MX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Martínez Sánchez </a:t>
            </a:r>
            <a:r>
              <a:rPr lang="es-MX" sz="28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s-MX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s-ES" sz="2800" dirty="0">
                <a:latin typeface="Calibri" panose="020F0502020204030204" pitchFamily="34" charset="0"/>
                <a:ea typeface="Batang"/>
                <a:cs typeface="Calibri" panose="020F0502020204030204" pitchFamily="34" charset="0"/>
              </a:rPr>
              <a:t> </a:t>
            </a:r>
            <a:r>
              <a:rPr lang="es-ES" sz="2800" dirty="0" err="1">
                <a:latin typeface="Calibri" panose="020F0502020204030204" pitchFamily="34" charset="0"/>
                <a:ea typeface="Batang"/>
                <a:cs typeface="Calibri" panose="020F0502020204030204" pitchFamily="34" charset="0"/>
              </a:rPr>
              <a:t>DrC</a:t>
            </a:r>
            <a:r>
              <a:rPr lang="es-ES" sz="2800" dirty="0">
                <a:latin typeface="Calibri" panose="020F0502020204030204" pitchFamily="34" charset="0"/>
                <a:ea typeface="Batang"/>
                <a:cs typeface="Calibri" panose="020F0502020204030204" pitchFamily="34" charset="0"/>
              </a:rPr>
              <a:t>. </a:t>
            </a:r>
            <a:r>
              <a:rPr lang="es-MX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Gretel</a:t>
            </a:r>
            <a:r>
              <a:rPr lang="es-MX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Mosquera Betancourt </a:t>
            </a:r>
            <a:r>
              <a:rPr lang="es-MX" sz="28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s-MX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s-ES" sz="2800" dirty="0" err="1">
                <a:latin typeface="Calibri" panose="020F0502020204030204" pitchFamily="34" charset="0"/>
                <a:ea typeface="Batang"/>
                <a:cs typeface="Calibri" panose="020F0502020204030204" pitchFamily="34" charset="0"/>
              </a:rPr>
              <a:t>DrC</a:t>
            </a:r>
            <a:r>
              <a:rPr lang="es-ES" sz="2800" dirty="0">
                <a:latin typeface="Calibri" panose="020F0502020204030204" pitchFamily="34" charset="0"/>
                <a:ea typeface="Batang"/>
                <a:cs typeface="Calibri" panose="020F0502020204030204" pitchFamily="34" charset="0"/>
              </a:rPr>
              <a:t>. </a:t>
            </a:r>
            <a:r>
              <a:rPr lang="es-MX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Yamislé</a:t>
            </a:r>
            <a:r>
              <a:rPr lang="es-MX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Borjas Rodríguez </a:t>
            </a:r>
            <a:r>
              <a:rPr lang="es-MX" sz="28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es-ES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</a:t>
            </a:r>
            <a:r>
              <a:rPr lang="es-ES" sz="28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DrC</a:t>
            </a:r>
            <a:r>
              <a:rPr lang="es-ES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  <a:r>
              <a:rPr lang="es-ES" sz="28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Sorelis</a:t>
            </a:r>
            <a:r>
              <a:rPr lang="es-ES" sz="28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Beatriz Torres Fuentes </a:t>
            </a:r>
            <a:r>
              <a:rPr lang="es-ES" sz="2800" baseline="30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5</a:t>
            </a:r>
            <a:r>
              <a:rPr lang="es-MX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s-MX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MSc</a:t>
            </a:r>
            <a:r>
              <a:rPr lang="es-MX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Malbersis Broche Ulloa </a:t>
            </a:r>
            <a:r>
              <a:rPr lang="es-MX" sz="2800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s-MX" sz="2800" baseline="300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VE" sz="2800" baseline="30000" dirty="0">
                <a:ea typeface="Batang"/>
                <a:cs typeface="SimSun" panose="02010600030101010101" pitchFamily="2" charset="-122"/>
              </a:rPr>
              <a:t>1</a:t>
            </a:r>
            <a:r>
              <a:rPr lang="es-VE" sz="2800" dirty="0">
                <a:ea typeface="Batang"/>
                <a:cs typeface="SimSun" panose="02010600030101010101" pitchFamily="2" charset="-122"/>
              </a:rPr>
              <a:t>Policlínico Docente Comunitario Mario Muñoz Monroy/ UCM-C, Camagüey, Cuba. </a:t>
            </a:r>
            <a:r>
              <a:rPr lang="es-MX" sz="2800" u="sng" dirty="0" err="1">
                <a:solidFill>
                  <a:srgbClr val="0000FF"/>
                </a:solidFill>
                <a:ea typeface="Calibri" panose="020F0502020204030204" pitchFamily="34" charset="0"/>
                <a:cs typeface="SimSun" panose="02010600030101010101" pitchFamily="2" charset="-122"/>
                <a:hlinkClick r:id="rId2"/>
              </a:rPr>
              <a:t>idaniaar</a:t>
            </a:r>
            <a:r>
              <a:rPr lang="es-MX" sz="2800" u="sng" dirty="0">
                <a:solidFill>
                  <a:srgbClr val="0000FF"/>
                </a:solidFill>
                <a:ea typeface="Calibri" panose="020F0502020204030204" pitchFamily="34" charset="0"/>
                <a:cs typeface="SimSun" panose="02010600030101010101" pitchFamily="2" charset="-122"/>
                <a:hlinkClick r:id="rId2"/>
              </a:rPr>
              <a:t>.</a:t>
            </a:r>
            <a:r>
              <a:rPr lang="es-ES_tradnl" sz="2800" u="sng" dirty="0">
                <a:solidFill>
                  <a:srgbClr val="0000FF"/>
                </a:solidFill>
                <a:ea typeface="Calibri" panose="020F0502020204030204" pitchFamily="34" charset="0"/>
                <a:cs typeface="SimSun" panose="02010600030101010101" pitchFamily="2" charset="-122"/>
                <a:hlinkClick r:id="rId2"/>
              </a:rPr>
              <a:t>cmw@infomed.sld.cu</a:t>
            </a:r>
            <a:endParaRPr lang="es-MX" sz="2800" dirty="0">
              <a:ea typeface="Calibri" panose="020F0502020204030204" pitchFamily="34" charset="0"/>
              <a:cs typeface="SimSun" panose="02010600030101010101" pitchFamily="2" charset="-122"/>
            </a:endParaRPr>
          </a:p>
          <a:p>
            <a:pPr algn="ctr">
              <a:spcAft>
                <a:spcPts val="0"/>
              </a:spcAft>
            </a:pPr>
            <a:r>
              <a:rPr lang="es-MX" sz="2800" u="sng" dirty="0">
                <a:solidFill>
                  <a:srgbClr val="0563C1"/>
                </a:solidFill>
                <a:hlinkClick r:id="rId3"/>
              </a:rPr>
              <a:t>https://orcid.org/0009-0004-0849-126X</a:t>
            </a:r>
            <a:endParaRPr lang="es-MX" sz="2800" dirty="0"/>
          </a:p>
          <a:p>
            <a:pPr algn="ctr">
              <a:spcAft>
                <a:spcPts val="0"/>
              </a:spcAft>
            </a:pPr>
            <a:r>
              <a:rPr lang="es-VE" sz="2800" baseline="30000" dirty="0">
                <a:ea typeface="Batang"/>
              </a:rPr>
              <a:t>2 </a:t>
            </a:r>
            <a:r>
              <a:rPr lang="es-VE" sz="2800" dirty="0">
                <a:ea typeface="Batang"/>
              </a:rPr>
              <a:t>Policlínico Docente Comunitario Mario Muñoz Monroy/ UCM-C, Camagüey, Cuba. </a:t>
            </a:r>
            <a:r>
              <a:rPr lang="es-VE" sz="2800" u="sng" dirty="0">
                <a:solidFill>
                  <a:srgbClr val="0000FF"/>
                </a:solidFill>
                <a:ea typeface="Batang"/>
                <a:hlinkClick r:id="rId4"/>
              </a:rPr>
              <a:t>ismedy.martínez@gmail.com</a:t>
            </a:r>
            <a:r>
              <a:rPr lang="es-VE" sz="2800" u="sng" dirty="0">
                <a:solidFill>
                  <a:srgbClr val="0000FF"/>
                </a:solidFill>
                <a:ea typeface="Batang"/>
              </a:rPr>
              <a:t>  </a:t>
            </a:r>
            <a:endParaRPr lang="es-MX" sz="2800" dirty="0"/>
          </a:p>
          <a:p>
            <a:pPr algn="ctr">
              <a:spcAft>
                <a:spcPts val="0"/>
              </a:spcAft>
            </a:pPr>
            <a:r>
              <a:rPr lang="es-MX" sz="2800" u="sng" dirty="0">
                <a:solidFill>
                  <a:srgbClr val="0563C1"/>
                </a:solidFill>
                <a:hlinkClick r:id="rId5"/>
              </a:rPr>
              <a:t>https://orcid.org/0009-0002-3244-3247</a:t>
            </a:r>
            <a:endParaRPr lang="es-MX" sz="28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_tradnl" sz="2800" baseline="30000" dirty="0">
                <a:ea typeface="Calibri" panose="020F0502020204030204" pitchFamily="34" charset="0"/>
                <a:cs typeface="SimSun" panose="02010600030101010101" pitchFamily="2" charset="-122"/>
              </a:rPr>
              <a:t>3 </a:t>
            </a:r>
            <a:r>
              <a:rPr lang="es-ES_tradnl" sz="2800" dirty="0">
                <a:ea typeface="Calibri" panose="020F0502020204030204" pitchFamily="34" charset="0"/>
                <a:cs typeface="SimSun" panose="02010600030101010101" pitchFamily="2" charset="-122"/>
              </a:rPr>
              <a:t>Servicio de Neurocirugía, Hospital Universitario Manuel </a:t>
            </a:r>
            <a:r>
              <a:rPr lang="es-ES_tradnl" sz="2800" dirty="0" err="1">
                <a:ea typeface="Calibri" panose="020F0502020204030204" pitchFamily="34" charset="0"/>
                <a:cs typeface="SimSun" panose="02010600030101010101" pitchFamily="2" charset="-122"/>
              </a:rPr>
              <a:t>Ascunce</a:t>
            </a:r>
            <a:r>
              <a:rPr lang="es-ES_tradnl" sz="2800" dirty="0">
                <a:ea typeface="Calibri" panose="020F0502020204030204" pitchFamily="34" charset="0"/>
                <a:cs typeface="SimSun" panose="02010600030101010101" pitchFamily="2" charset="-122"/>
              </a:rPr>
              <a:t> </a:t>
            </a:r>
            <a:r>
              <a:rPr lang="es-ES_tradnl" sz="2800" dirty="0" err="1">
                <a:ea typeface="Calibri" panose="020F0502020204030204" pitchFamily="34" charset="0"/>
                <a:cs typeface="SimSun" panose="02010600030101010101" pitchFamily="2" charset="-122"/>
              </a:rPr>
              <a:t>Domenech</a:t>
            </a:r>
            <a:r>
              <a:rPr lang="es-ES_tradnl" sz="2800" dirty="0">
                <a:ea typeface="Calibri" panose="020F0502020204030204" pitchFamily="34" charset="0"/>
                <a:cs typeface="SimSun" panose="02010600030101010101" pitchFamily="2" charset="-122"/>
              </a:rPr>
              <a:t> Camagüey, Cuba. </a:t>
            </a:r>
            <a:r>
              <a:rPr lang="es-ES_tradnl" sz="2800" u="sng" dirty="0">
                <a:solidFill>
                  <a:srgbClr val="0563C1"/>
                </a:solidFill>
                <a:ea typeface="Calibri" panose="020F0502020204030204" pitchFamily="34" charset="0"/>
                <a:cs typeface="SimSun" panose="02010600030101010101" pitchFamily="2" charset="-122"/>
                <a:hlinkClick r:id="rId6"/>
              </a:rPr>
              <a:t>gremb.cmw@infomed.sld.cu</a:t>
            </a:r>
            <a:endParaRPr lang="es-MX" sz="2800" dirty="0">
              <a:ea typeface="Calibri" panose="020F0502020204030204" pitchFamily="34" charset="0"/>
              <a:cs typeface="SimSun" panose="02010600030101010101" pitchFamily="2" charset="-122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ES_tradnl" sz="2800" u="sng" dirty="0">
                <a:solidFill>
                  <a:srgbClr val="0563C1"/>
                </a:solidFill>
                <a:ea typeface="Calibri" panose="020F0502020204030204" pitchFamily="34" charset="0"/>
                <a:cs typeface="SimSun" panose="02010600030101010101" pitchFamily="2" charset="-122"/>
                <a:hlinkClick r:id="rId7"/>
              </a:rPr>
              <a:t>https://orcid.org/0000-0003-4547-9484</a:t>
            </a:r>
            <a:endParaRPr lang="es-MX" sz="2800" dirty="0">
              <a:ea typeface="Calibri" panose="020F0502020204030204" pitchFamily="34" charset="0"/>
              <a:cs typeface="SimSun" panose="02010600030101010101" pitchFamily="2" charset="-122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2800" baseline="30000" dirty="0">
                <a:ea typeface="Calibri" panose="020F0502020204030204" pitchFamily="34" charset="0"/>
                <a:cs typeface="SimSun" panose="02010600030101010101" pitchFamily="2" charset="-122"/>
              </a:rPr>
              <a:t>4 </a:t>
            </a:r>
            <a:r>
              <a:rPr lang="es-MX" sz="2800" dirty="0">
                <a:ea typeface="Calibri" panose="020F0502020204030204" pitchFamily="34" charset="0"/>
                <a:cs typeface="SimSun" panose="02010600030101010101" pitchFamily="2" charset="-122"/>
              </a:rPr>
              <a:t>Departamento de Enfermería. Hospital </a:t>
            </a:r>
            <a:r>
              <a:rPr lang="es-MX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Universitario  Manuel </a:t>
            </a:r>
            <a:r>
              <a:rPr lang="es-MX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Ascunce</a:t>
            </a:r>
            <a:r>
              <a:rPr lang="es-MX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MX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Domenech</a:t>
            </a:r>
            <a:r>
              <a:rPr lang="es-MX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Camagüey, Cuba. </a:t>
            </a:r>
            <a:r>
              <a:rPr lang="es-MX" sz="28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8"/>
              </a:rPr>
              <a:t>Yamisborj@gmail.com</a:t>
            </a:r>
            <a:endParaRPr lang="es-MX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MX" sz="28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9"/>
              </a:rPr>
              <a:t>https://orcid.org/0000-0002-4677-8294</a:t>
            </a:r>
            <a:endParaRPr lang="es-MX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es-MX" sz="28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r>
              <a:rPr lang="es-MX" sz="2800" dirty="0">
                <a:latin typeface="Calibri" panose="020F0502020204030204" pitchFamily="34" charset="0"/>
                <a:cs typeface="Calibri" panose="020F0502020204030204" pitchFamily="34" charset="0"/>
              </a:rPr>
              <a:t>Departamento de Enfermería. Universidad de las Ciencias Médicas de Santiago de Cuba. Cuba.</a:t>
            </a:r>
          </a:p>
          <a:p>
            <a:pPr algn="ctr">
              <a:spcAft>
                <a:spcPts val="0"/>
              </a:spcAft>
            </a:pPr>
            <a:r>
              <a:rPr lang="es-VE" sz="2800" u="sng" dirty="0">
                <a:solidFill>
                  <a:srgbClr val="0563C1"/>
                </a:solidFill>
                <a:latin typeface="Calibri" panose="020F0502020204030204" pitchFamily="34" charset="0"/>
                <a:ea typeface="Batang"/>
                <a:cs typeface="Calibri" panose="020F0502020204030204" pitchFamily="34" charset="0"/>
              </a:rPr>
              <a:t>sorelis.beatriz@infomed.sld.cu</a:t>
            </a:r>
            <a:endParaRPr 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es-VE" sz="2800" u="sng" dirty="0">
                <a:solidFill>
                  <a:srgbClr val="0563C1"/>
                </a:solidFill>
                <a:latin typeface="Calibri" panose="020F0502020204030204" pitchFamily="34" charset="0"/>
                <a:ea typeface="Batang"/>
                <a:cs typeface="Calibri" panose="020F0502020204030204" pitchFamily="34" charset="0"/>
              </a:rPr>
              <a:t>https://orcid.org/0009-0001-8189-6309</a:t>
            </a:r>
            <a:endParaRPr 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en-US" sz="2800" baseline="30000" dirty="0">
                <a:latin typeface="Calibri" panose="020F0502020204030204" pitchFamily="34" charset="0"/>
                <a:ea typeface="SimSun" panose="02010600030101010101" pitchFamily="2" charset="-122"/>
                <a:cs typeface="Calibri" panose="020F0502020204030204" pitchFamily="34" charset="0"/>
              </a:rPr>
              <a:t>6 </a:t>
            </a:r>
            <a:r>
              <a:rPr lang="es-VE" sz="2800" dirty="0">
                <a:latin typeface="Calibri" panose="020F0502020204030204" pitchFamily="34" charset="0"/>
                <a:ea typeface="Batang"/>
                <a:cs typeface="Calibri" panose="020F0502020204030204" pitchFamily="34" charset="0"/>
              </a:rPr>
              <a:t>Dirección General de Salud, Departamento de Docencia e Investigación, Vertientes, Camagüey, Cuba.</a:t>
            </a:r>
            <a:endParaRPr 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es-VE" sz="2800" u="sng" dirty="0">
                <a:solidFill>
                  <a:srgbClr val="0563C1"/>
                </a:solidFill>
                <a:latin typeface="Calibri" panose="020F0502020204030204" pitchFamily="34" charset="0"/>
                <a:ea typeface="Batang"/>
                <a:cs typeface="Calibri" panose="020F0502020204030204" pitchFamily="34" charset="0"/>
                <a:hlinkClick r:id="rId10"/>
              </a:rPr>
              <a:t>mbulloae.cmw@infomed.sld.cu</a:t>
            </a:r>
            <a:endParaRPr 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es-VE" sz="2800" u="sng" dirty="0">
                <a:solidFill>
                  <a:srgbClr val="0563C1"/>
                </a:solidFill>
                <a:latin typeface="Calibri" panose="020F0502020204030204" pitchFamily="34" charset="0"/>
                <a:ea typeface="Batang"/>
                <a:cs typeface="Calibri" panose="020F0502020204030204" pitchFamily="34" charset="0"/>
              </a:rPr>
              <a:t>https://orcid.org/0000-0002-3503-6519</a:t>
            </a:r>
            <a:endParaRPr 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es-VE" sz="2800" dirty="0">
                <a:latin typeface="Times New Roman" panose="02020603050405020304" pitchFamily="18" charset="0"/>
                <a:ea typeface="Batang"/>
              </a:rPr>
              <a:t> </a:t>
            </a:r>
            <a:endParaRPr lang="es-MX" sz="2800" dirty="0"/>
          </a:p>
          <a:p>
            <a:pPr algn="ctr">
              <a:lnSpc>
                <a:spcPct val="107000"/>
              </a:lnSpc>
              <a:spcAft>
                <a:spcPts val="0"/>
              </a:spcAft>
            </a:pPr>
            <a:endParaRPr lang="es-MX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6" name="15 Grupo"/>
          <p:cNvGrpSpPr/>
          <p:nvPr/>
        </p:nvGrpSpPr>
        <p:grpSpPr>
          <a:xfrm>
            <a:off x="-35940" y="0"/>
            <a:ext cx="21353556" cy="1773580"/>
            <a:chOff x="13444" y="4087576"/>
            <a:chExt cx="21353556" cy="1773580"/>
          </a:xfrm>
        </p:grpSpPr>
        <p:sp>
          <p:nvSpPr>
            <p:cNvPr id="1048590" name="Text Placeholder 28"/>
            <p:cNvSpPr txBox="1"/>
            <p:nvPr/>
          </p:nvSpPr>
          <p:spPr>
            <a:xfrm>
              <a:off x="13444" y="4723366"/>
              <a:ext cx="21353556" cy="545715"/>
            </a:xfrm>
            <a:prstGeom prst="rect">
              <a:avLst/>
            </a:prstGeom>
            <a:solidFill>
              <a:srgbClr val="CC99FF"/>
            </a:solidFill>
            <a:ln w="25400" cap="flat" cmpd="sng" algn="ctr">
              <a:solidFill>
                <a:srgbClr val="70AD47">
                  <a:shade val="50000"/>
                </a:srgbClr>
              </a:solidFill>
              <a:prstDash val="solid"/>
            </a:ln>
            <a:effectLst/>
          </p:spPr>
          <p:txBody>
            <a:bodyPr wrap="square" lIns="63307" tIns="63307" rIns="63307" bIns="63307" anchor="ctr" anchorCtr="0">
              <a:spAutoFit/>
            </a:bodyPr>
            <a:lstStyle>
              <a:lvl1pPr marL="0" indent="0" algn="ctr" defTabSz="3038715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800" b="1" u="sng" kern="1200" baseline="0">
                  <a:solidFill>
                    <a:schemeClr val="accent5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2468955" indent="-949598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94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3798394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80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5317751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6837107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8356465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9875821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11395179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12914537" indent="-759679" algn="l" defTabSz="3038715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67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3038715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</a:pPr>
              <a:endParaRPr kumimoji="0" lang="en-US" sz="280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7" name="14 Grupo"/>
            <p:cNvGrpSpPr/>
            <p:nvPr/>
          </p:nvGrpSpPr>
          <p:grpSpPr>
            <a:xfrm>
              <a:off x="5308813" y="4087576"/>
              <a:ext cx="10473571" cy="1773580"/>
              <a:chOff x="-3177" y="4071220"/>
              <a:chExt cx="10473571" cy="1773580"/>
            </a:xfrm>
          </p:grpSpPr>
          <p:pic>
            <p:nvPicPr>
              <p:cNvPr id="2097152" name="Picture 2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-3177" y="4071220"/>
                <a:ext cx="7745440" cy="1773579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</p:pic>
          <p:pic>
            <p:nvPicPr>
              <p:cNvPr id="2097153" name="25 Imagen" descr="Screenshot_20200303-225950~2"/>
              <p:cNvPicPr>
                <a:picLocks/>
              </p:cNvPicPr>
              <p:nvPr/>
            </p:nvPicPr>
            <p:blipFill>
              <a:blip r:embed="rId12" cstate="print"/>
              <a:srcRect/>
              <a:stretch>
                <a:fillRect/>
              </a:stretch>
            </p:blipFill>
            <p:spPr bwMode="auto">
              <a:xfrm>
                <a:off x="7742263" y="4111108"/>
                <a:ext cx="2728131" cy="17336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048591" name="16 Rectángulo"/>
          <p:cNvSpPr/>
          <p:nvPr/>
        </p:nvSpPr>
        <p:spPr>
          <a:xfrm>
            <a:off x="5374635" y="2269040"/>
            <a:ext cx="13945313" cy="574040"/>
          </a:xfrm>
          <a:prstGeom prst="rect">
            <a:avLst/>
          </a:prstGeom>
          <a:solidFill>
            <a:srgbClr val="CC99FF"/>
          </a:solidFill>
        </p:spPr>
        <p:txBody>
          <a:bodyPr wrap="none">
            <a:spAutoFit/>
          </a:bodyPr>
          <a:lstStyle/>
          <a:p>
            <a:r>
              <a:rPr lang="es-ES" sz="3200" b="1" dirty="0"/>
              <a:t>I SIMPOSIO NACIONAL DE BIOMEDICINA ONCOLÓGICA (BIONCOSAN 2026)</a:t>
            </a:r>
            <a:endParaRPr lang="es-ES" dirty="0"/>
          </a:p>
        </p:txBody>
      </p:sp>
      <p:grpSp>
        <p:nvGrpSpPr>
          <p:cNvPr id="18" name="Grupo 13"/>
          <p:cNvGrpSpPr/>
          <p:nvPr/>
        </p:nvGrpSpPr>
        <p:grpSpPr>
          <a:xfrm>
            <a:off x="294826" y="399818"/>
            <a:ext cx="20636519" cy="904781"/>
            <a:chOff x="574750" y="2262016"/>
            <a:chExt cx="20636519" cy="904781"/>
          </a:xfrm>
        </p:grpSpPr>
        <p:pic>
          <p:nvPicPr>
            <p:cNvPr id="2097154" name="Imagen 1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2940506" y="2262016"/>
              <a:ext cx="929898" cy="813226"/>
            </a:xfrm>
            <a:prstGeom prst="rect">
              <a:avLst/>
            </a:prstGeom>
            <a:noFill/>
          </p:spPr>
        </p:pic>
        <p:grpSp>
          <p:nvGrpSpPr>
            <p:cNvPr id="19" name="Grupo 8"/>
            <p:cNvGrpSpPr/>
            <p:nvPr/>
          </p:nvGrpSpPr>
          <p:grpSpPr>
            <a:xfrm>
              <a:off x="574750" y="2353458"/>
              <a:ext cx="20636519" cy="813339"/>
              <a:chOff x="131104" y="8592"/>
              <a:chExt cx="7360344" cy="219053"/>
            </a:xfrm>
          </p:grpSpPr>
          <p:pic>
            <p:nvPicPr>
              <p:cNvPr id="2097155" name="Imagen 9"/>
              <p:cNvPicPr>
                <a:picLocks noChangeAspect="1"/>
              </p:cNvPicPr>
              <p:nvPr/>
            </p:nvPicPr>
            <p:blipFill>
              <a:blip r:embed="rId14" cstate="print"/>
              <a:srcRect/>
              <a:stretch>
                <a:fillRect/>
              </a:stretch>
            </p:blipFill>
            <p:spPr bwMode="auto">
              <a:xfrm>
                <a:off x="131104" y="8592"/>
                <a:ext cx="344956" cy="19688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97156" name="Picture 16"/>
              <p:cNvPicPr>
                <a:picLocks noChangeAspect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583983" y="20174"/>
                <a:ext cx="337209" cy="1737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97157" name="Imagen 11"/>
              <p:cNvPicPr>
                <a:picLocks noChangeAspect="1"/>
              </p:cNvPicPr>
              <p:nvPr/>
            </p:nvPicPr>
            <p:blipFill>
              <a:blip r:embed="rId16" cstate="print"/>
              <a:srcRect/>
              <a:stretch>
                <a:fillRect/>
              </a:stretch>
            </p:blipFill>
            <p:spPr bwMode="auto">
              <a:xfrm>
                <a:off x="7127416" y="8592"/>
                <a:ext cx="364032" cy="219053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97158" name="Imagen 12"/>
              <p:cNvPicPr>
                <a:picLocks noChangeAspect="1"/>
              </p:cNvPicPr>
              <p:nvPr/>
            </p:nvPicPr>
            <p:blipFill>
              <a:blip r:embed="rId17" cstate="print"/>
              <a:srcRect/>
              <a:stretch>
                <a:fillRect/>
              </a:stretch>
            </p:blipFill>
            <p:spPr bwMode="auto">
              <a:xfrm>
                <a:off x="6720621" y="8592"/>
                <a:ext cx="383291" cy="213534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sp>
        <p:nvSpPr>
          <p:cNvPr id="1048592" name="Text Placeholder 28"/>
          <p:cNvSpPr txBox="1"/>
          <p:nvPr/>
        </p:nvSpPr>
        <p:spPr>
          <a:xfrm>
            <a:off x="0" y="29002217"/>
            <a:ext cx="21353556" cy="545715"/>
          </a:xfrm>
          <a:prstGeom prst="rect">
            <a:avLst/>
          </a:prstGeom>
          <a:solidFill>
            <a:srgbClr val="CC99FF"/>
          </a:solidFill>
          <a:ln w="25400" cap="flat" cmpd="sng" algn="ctr">
            <a:solidFill>
              <a:srgbClr val="70AD47">
                <a:shade val="50000"/>
              </a:srgbClr>
            </a:solidFill>
            <a:prstDash val="solid"/>
          </a:ln>
          <a:effectLst/>
        </p:spPr>
        <p:txBody>
          <a:bodyPr wrap="square" lIns="63307" tIns="63307" rIns="63307" bIns="63307" anchor="ctr" anchorCtr="0">
            <a:spAutoFit/>
          </a:bodyPr>
          <a:lstStyle>
            <a:lvl1pPr marL="0" indent="0" algn="ctr" defTabSz="3038715" rtl="0" eaLnBrk="1" latinLnBrk="0" hangingPunct="1">
              <a:spcBef>
                <a:spcPct val="20000"/>
              </a:spcBef>
              <a:buFont typeface="Arial" pitchFamily="34" charset="0"/>
              <a:buNone/>
              <a:defRPr sz="2800" b="1" u="sng" kern="1200" baseline="0">
                <a:solidFill>
                  <a:schemeClr val="accent5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468955" indent="-949598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3798394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8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31775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683710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8356465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875821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1395179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2914537" indent="-759679" algn="l" defTabSz="303871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6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303871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</a:pPr>
            <a:endParaRPr kumimoji="0" lang="en-US" sz="280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48593" name="Rectángulo 3"/>
          <p:cNvSpPr/>
          <p:nvPr/>
        </p:nvSpPr>
        <p:spPr>
          <a:xfrm>
            <a:off x="4576431" y="28491261"/>
            <a:ext cx="13034357" cy="1567625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tabLst>
                <a:tab pos="2700020" algn="ctr"/>
                <a:tab pos="5400040" algn="r"/>
                <a:tab pos="450215" algn="l"/>
                <a:tab pos="2700020" algn="ctr"/>
                <a:tab pos="3166110" algn="ctr"/>
                <a:tab pos="5400040" algn="r"/>
              </a:tabLst>
            </a:pPr>
            <a:r>
              <a:rPr lang="es-MX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UNIVERSIDAD DE CIENCIAS MÉDICAS </a:t>
            </a:r>
          </a:p>
          <a:p>
            <a:pPr algn="ctr">
              <a:tabLst>
                <a:tab pos="2700020" algn="ctr"/>
                <a:tab pos="5400040" algn="r"/>
                <a:tab pos="450215" algn="l"/>
                <a:tab pos="2700020" algn="ctr"/>
                <a:tab pos="3166110" algn="ctr"/>
                <a:tab pos="5400040" algn="r"/>
              </a:tabLst>
            </a:pPr>
            <a:r>
              <a:rPr lang="es-MX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CENTRO DE TOXICOLOGÍA Y BIOMEDICINA</a:t>
            </a:r>
          </a:p>
          <a:p>
            <a:pPr algn="ctr">
              <a:tabLst>
                <a:tab pos="2700020" algn="ctr"/>
                <a:tab pos="5400040" algn="r"/>
                <a:tab pos="450215" algn="l"/>
                <a:tab pos="2700020" algn="ctr"/>
                <a:tab pos="3166110" algn="ctr"/>
                <a:tab pos="5400040" algn="r"/>
              </a:tabLst>
            </a:pPr>
            <a:r>
              <a:rPr lang="es-MX" sz="16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Santiago de Cuba</a:t>
            </a:r>
            <a:endParaRPr lang="es-MX" sz="1600" b="1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97159" name="50 Imagen"/>
          <p:cNvPicPr>
            <a:picLocks/>
          </p:cNvPicPr>
          <p:nvPr/>
        </p:nvPicPr>
        <p:blipFill>
          <a:blip r:embed="rId18"/>
          <a:stretch>
            <a:fillRect/>
          </a:stretch>
        </p:blipFill>
        <p:spPr>
          <a:xfrm>
            <a:off x="-25237" y="28684730"/>
            <a:ext cx="6569744" cy="1774343"/>
          </a:xfrm>
          <a:prstGeom prst="rect">
            <a:avLst/>
          </a:prstGeom>
        </p:spPr>
      </p:pic>
      <p:pic>
        <p:nvPicPr>
          <p:cNvPr id="2097160" name="Picture 6"/>
          <p:cNvPicPr>
            <a:picLocks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533804" y="28406314"/>
            <a:ext cx="1793124" cy="1774343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2" name="Rectángulo 1"/>
          <p:cNvSpPr/>
          <p:nvPr/>
        </p:nvSpPr>
        <p:spPr>
          <a:xfrm>
            <a:off x="494362" y="13321180"/>
            <a:ext cx="10197452" cy="39703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s-ES" sz="2800" dirty="0">
                <a:ea typeface="Batang"/>
              </a:rPr>
              <a:t>En la provincia de Camagüey se diagnosticaron durante el período  2020 – 2024, 293 mujeres portadoras de cáncer cérvicouterino, de las cuales 38 pertenecen al municipio Vertientes, datos que resaltan la necesidad de demanda del cuidado y acompañamiento a mujeres con cáncer cérvicouterino. </a:t>
            </a:r>
            <a:r>
              <a:rPr lang="es-ES" sz="2800" dirty="0"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s-ES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Enfermería  comunitaria centra sus acciones en la ejecución de actividades de prevención y promoción para la detección y cuidado del cáncer cérvico uterino. </a:t>
            </a:r>
            <a:r>
              <a:rPr lang="es-MX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Objetivo:</a:t>
            </a:r>
            <a:r>
              <a:rPr lang="es-MX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PA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Caracterizar a las mujeres diagnosticadas con cáncer cérvico uterino  en la comunidad</a:t>
            </a:r>
            <a:r>
              <a:rPr lang="es-MX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s-MX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11526888" y="13163925"/>
            <a:ext cx="10690225" cy="227754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defTabSz="914400">
              <a:spcBef>
                <a:spcPts val="600"/>
              </a:spcBef>
              <a:spcAft>
                <a:spcPts val="600"/>
              </a:spcAft>
            </a:pPr>
            <a:r>
              <a:rPr lang="es-ES_tradnl" sz="2800" dirty="0">
                <a:solidFill>
                  <a:prstClr val="black"/>
                </a:solidFill>
                <a:ea typeface="Calibri" panose="020F0502020204030204" pitchFamily="34" charset="0"/>
                <a:cs typeface="Arial" pitchFamily="34" charset="0"/>
              </a:rPr>
              <a:t>Tipo de Investigación.  Descriptiva de corte transversal</a:t>
            </a:r>
          </a:p>
          <a:p>
            <a:pPr lvl="0" algn="just" defTabSz="914400">
              <a:spcBef>
                <a:spcPts val="600"/>
              </a:spcBef>
              <a:spcAft>
                <a:spcPts val="600"/>
              </a:spcAft>
            </a:pPr>
            <a:r>
              <a:rPr lang="es-ES_tradnl" sz="2800" dirty="0">
                <a:solidFill>
                  <a:prstClr val="black"/>
                </a:solidFill>
                <a:ea typeface="Calibri" panose="020F0502020204030204" pitchFamily="34" charset="0"/>
                <a:cs typeface="Arial" pitchFamily="34" charset="0"/>
              </a:rPr>
              <a:t>Lugar. </a:t>
            </a:r>
            <a:r>
              <a:rPr lang="es-ES" altLang="es-CU" sz="2800" dirty="0">
                <a:solidFill>
                  <a:prstClr val="black"/>
                </a:solidFill>
                <a:cs typeface="Arial" pitchFamily="34" charset="0"/>
              </a:rPr>
              <a:t>Policlínico Universitario Mario Muñoz Monroy,  Vertientes</a:t>
            </a:r>
            <a:endParaRPr lang="es-ES_tradnl" sz="2800" dirty="0">
              <a:solidFill>
                <a:prstClr val="black"/>
              </a:solidFill>
              <a:ea typeface="Calibri" panose="020F0502020204030204" pitchFamily="34" charset="0"/>
              <a:cs typeface="Arial" pitchFamily="34" charset="0"/>
            </a:endParaRPr>
          </a:p>
          <a:p>
            <a:pPr lvl="0" algn="just" defTabSz="914400">
              <a:spcBef>
                <a:spcPts val="600"/>
              </a:spcBef>
              <a:spcAft>
                <a:spcPts val="600"/>
              </a:spcAft>
            </a:pPr>
            <a:r>
              <a:rPr lang="es-ES_tradnl" sz="2800" dirty="0">
                <a:solidFill>
                  <a:prstClr val="black"/>
                </a:solidFill>
                <a:ea typeface="Calibri" panose="020F0502020204030204" pitchFamily="34" charset="0"/>
                <a:cs typeface="Arial" pitchFamily="34" charset="0"/>
              </a:rPr>
              <a:t>Período. Enero </a:t>
            </a:r>
            <a:r>
              <a:rPr lang="es-ES" sz="2800" dirty="0">
                <a:solidFill>
                  <a:prstClr val="black"/>
                </a:solidFill>
                <a:cs typeface="Arial" pitchFamily="34" charset="0"/>
              </a:rPr>
              <a:t>2020 -  Diciembre 2024</a:t>
            </a:r>
          </a:p>
          <a:p>
            <a:pPr lvl="0" algn="just" defTabSz="914400">
              <a:spcBef>
                <a:spcPts val="600"/>
              </a:spcBef>
              <a:spcAft>
                <a:spcPts val="600"/>
              </a:spcAft>
            </a:pPr>
            <a:r>
              <a:rPr lang="es-ES" sz="2800" dirty="0">
                <a:solidFill>
                  <a:prstClr val="black"/>
                </a:solidFill>
                <a:cs typeface="Arial" pitchFamily="34" charset="0"/>
              </a:rPr>
              <a:t>Universo: 38 mujeres diagnosticadas con CCU</a:t>
            </a:r>
          </a:p>
        </p:txBody>
      </p:sp>
      <p:graphicFrame>
        <p:nvGraphicFramePr>
          <p:cNvPr id="27" name="Marcador de conteni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5532882"/>
              </p:ext>
            </p:extLst>
          </p:nvPr>
        </p:nvGraphicFramePr>
        <p:xfrm>
          <a:off x="715427" y="18483443"/>
          <a:ext cx="8385490" cy="2898122"/>
        </p:xfrm>
        <a:graphic>
          <a:graphicData uri="http://schemas.openxmlformats.org/drawingml/2006/table">
            <a:tbl>
              <a:tblPr firstRow="1" firstCol="1" bandRow="1"/>
              <a:tblGrid>
                <a:gridCol w="11175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81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450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393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315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626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501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7877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1939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86936">
                <a:tc rowSpan="3"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Edad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8"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Estado Civil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rowSpan="2" gridSpan="2"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Soltera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Casada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Divorciada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Viuda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%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 – 34 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20,0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60,0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20,0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13, 16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0946"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35 – 44  </a:t>
                      </a:r>
                      <a:endParaRPr lang="es-MX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s-MX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16,66</a:t>
                      </a:r>
                      <a:endParaRPr lang="es-MX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es-MX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58,33</a:t>
                      </a:r>
                      <a:endParaRPr lang="es-MX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s-MX" sz="18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25,0</a:t>
                      </a:r>
                      <a:endParaRPr lang="es-MX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s-MX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s-MX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s-MX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31, 58</a:t>
                      </a:r>
                      <a:endParaRPr lang="es-MX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45 – 54 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60,0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66,66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23, 68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55 – 64 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33,33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66,66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7, 90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65 - 74 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77,77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22.2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23,68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Total 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7, 9</a:t>
                      </a:r>
                      <a:endParaRPr lang="es-MX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21</a:t>
                      </a:r>
                      <a:endParaRPr lang="es-MX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55,3</a:t>
                      </a:r>
                      <a:endParaRPr lang="es-MX" sz="1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31,6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5,2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38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1pPr>
                      <a:lvl2pPr marL="1069162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2pPr>
                      <a:lvl3pPr marL="2138324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3pPr>
                      <a:lvl4pPr marL="3207487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4pPr>
                      <a:lvl5pPr marL="4276649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5pPr>
                      <a:lvl6pPr marL="5345811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6pPr>
                      <a:lvl7pPr marL="6414973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7pPr>
                      <a:lvl8pPr marL="7484135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8pPr>
                      <a:lvl9pPr marL="8553298" algn="l" defTabSz="2138324" rtl="0" eaLnBrk="1" latinLnBrk="0" hangingPunct="1">
                        <a:defRPr sz="4209" kern="1200">
                          <a:solidFill>
                            <a:schemeClr val="tx1"/>
                          </a:solidFill>
                          <a:latin typeface="Calibri"/>
                          <a:ea typeface=""/>
                          <a:cs typeface=""/>
                        </a:defRPr>
                      </a:lvl9pPr>
                    </a:lstStyle>
                    <a:p>
                      <a:pPr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100</a:t>
                      </a:r>
                      <a:endParaRPr lang="es-MX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8" name="14 Rectángulo redondeado"/>
          <p:cNvSpPr txBox="1">
            <a:spLocks/>
          </p:cNvSpPr>
          <p:nvPr/>
        </p:nvSpPr>
        <p:spPr bwMode="auto">
          <a:xfrm>
            <a:off x="585067" y="17754485"/>
            <a:ext cx="9638307" cy="472840"/>
          </a:xfrm>
          <a:prstGeom prst="roundRect">
            <a:avLst>
              <a:gd name="adj" fmla="val 10000"/>
            </a:avLst>
          </a:prstGeom>
          <a:solidFill>
            <a:sysClr val="window" lastClr="FFFFFF"/>
          </a:solidFill>
          <a:ln w="57150">
            <a:solidFill>
              <a:srgbClr val="956B43">
                <a:lumMod val="60000"/>
                <a:lumOff val="40000"/>
              </a:srgb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44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spcBef>
                <a:spcPts val="200"/>
              </a:spcBef>
            </a:pPr>
            <a:r>
              <a:rPr lang="es-MX" sz="24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Tabla 1. Caracterización de las MCCCU según grupo</a:t>
            </a:r>
            <a:r>
              <a:rPr lang="es-MX" sz="2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24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de edad y estado civil</a:t>
            </a:r>
            <a:endParaRPr lang="es-MX" sz="2400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9" name="Marcador de conteni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0544887"/>
              </p:ext>
            </p:extLst>
          </p:nvPr>
        </p:nvGraphicFramePr>
        <p:xfrm>
          <a:off x="11093609" y="18173327"/>
          <a:ext cx="6787568" cy="35205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sp>
        <p:nvSpPr>
          <p:cNvPr id="30" name="14 Rectángulo redondeado"/>
          <p:cNvSpPr txBox="1">
            <a:spLocks/>
          </p:cNvSpPr>
          <p:nvPr/>
        </p:nvSpPr>
        <p:spPr bwMode="auto">
          <a:xfrm>
            <a:off x="11526888" y="17705285"/>
            <a:ext cx="4909780" cy="571239"/>
          </a:xfrm>
          <a:prstGeom prst="roundRect">
            <a:avLst>
              <a:gd name="adj" fmla="val 10000"/>
            </a:avLst>
          </a:prstGeom>
          <a:solidFill>
            <a:sysClr val="window" lastClr="FFFFFF"/>
          </a:solidFill>
          <a:ln w="57150">
            <a:solidFill>
              <a:srgbClr val="956B43">
                <a:lumMod val="60000"/>
                <a:lumOff val="40000"/>
              </a:srgb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44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defRPr/>
            </a:pPr>
            <a:endParaRPr lang="es-MX" sz="4000" b="1" dirty="0">
              <a:solidFill>
                <a:prstClr val="black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ctr">
              <a:defRPr/>
            </a:pPr>
            <a:r>
              <a:rPr lang="es-MX" sz="2400" b="1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Gráfico A. Ocupación de las mujeres</a:t>
            </a:r>
            <a:br>
              <a:rPr lang="es-MX" sz="2400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MX" sz="24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33" name="14 Rectángulo redondeado"/>
          <p:cNvSpPr txBox="1">
            <a:spLocks/>
          </p:cNvSpPr>
          <p:nvPr/>
        </p:nvSpPr>
        <p:spPr bwMode="auto">
          <a:xfrm>
            <a:off x="1614064" y="21600127"/>
            <a:ext cx="7079425" cy="586964"/>
          </a:xfrm>
          <a:prstGeom prst="roundRect">
            <a:avLst>
              <a:gd name="adj" fmla="val 10000"/>
            </a:avLst>
          </a:prstGeom>
          <a:solidFill>
            <a:sysClr val="window" lastClr="FFFFFF"/>
          </a:solidFill>
          <a:ln w="57150">
            <a:solidFill>
              <a:srgbClr val="956B43">
                <a:lumMod val="60000"/>
                <a:lumOff val="40000"/>
              </a:srgb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44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defRPr/>
            </a:pPr>
            <a:endParaRPr lang="es-ES" sz="3600" b="1" dirty="0">
              <a:solidFill>
                <a:prstClr val="black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ctr">
              <a:lnSpc>
                <a:spcPct val="150000"/>
              </a:lnSpc>
              <a:defRPr/>
            </a:pPr>
            <a:r>
              <a:rPr lang="es-ES" sz="2400" b="1" dirty="0">
                <a:solidFill>
                  <a:prstClr val="black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Gráfico C. </a:t>
            </a:r>
            <a:r>
              <a:rPr lang="es-MX" sz="2400" b="1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  <a:t>Caracterización según estadío del cáncer</a:t>
            </a:r>
            <a:br>
              <a:rPr lang="es-MX" sz="2400" dirty="0">
                <a:solidFill>
                  <a:prstClr val="black"/>
                </a:solidFill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s-MX" sz="2400" b="1" dirty="0">
              <a:solidFill>
                <a:prstClr val="black"/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4" name="Marcador de conteni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9060176"/>
              </p:ext>
            </p:extLst>
          </p:nvPr>
        </p:nvGraphicFramePr>
        <p:xfrm>
          <a:off x="2037307" y="22399185"/>
          <a:ext cx="5755394" cy="2847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sp>
        <p:nvSpPr>
          <p:cNvPr id="35" name="14 Rectángulo redondeado"/>
          <p:cNvSpPr txBox="1">
            <a:spLocks/>
          </p:cNvSpPr>
          <p:nvPr/>
        </p:nvSpPr>
        <p:spPr bwMode="auto">
          <a:xfrm>
            <a:off x="11714154" y="21968456"/>
            <a:ext cx="5309560" cy="584311"/>
          </a:xfrm>
          <a:prstGeom prst="roundRect">
            <a:avLst>
              <a:gd name="adj" fmla="val 10000"/>
            </a:avLst>
          </a:prstGeom>
          <a:solidFill>
            <a:sysClr val="window" lastClr="FFFFFF"/>
          </a:solidFill>
          <a:ln w="57150">
            <a:solidFill>
              <a:srgbClr val="956B43">
                <a:lumMod val="60000"/>
                <a:lumOff val="40000"/>
              </a:srgb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160377" tIns="80189" rIns="160377" bIns="80189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44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>
                    <a:hueOff val="0"/>
                    <a:satOff val="0"/>
                    <a:lumOff val="0"/>
                    <a:alphaOff val="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defRPr/>
            </a:pPr>
            <a:r>
              <a:rPr lang="es-ES" sz="2400" b="1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Gráfico D. </a:t>
            </a:r>
            <a:r>
              <a:rPr lang="es-MX" sz="2400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Presencia de síntomas</a:t>
            </a:r>
          </a:p>
        </p:txBody>
      </p:sp>
      <p:graphicFrame>
        <p:nvGraphicFramePr>
          <p:cNvPr id="36" name="Gráfico 35"/>
          <p:cNvGraphicFramePr/>
          <p:nvPr>
            <p:extLst>
              <p:ext uri="{D42A27DB-BD31-4B8C-83A1-F6EECF244321}">
                <p14:modId xmlns:p14="http://schemas.microsoft.com/office/powerpoint/2010/main" val="1800570117"/>
              </p:ext>
            </p:extLst>
          </p:nvPr>
        </p:nvGraphicFramePr>
        <p:xfrm>
          <a:off x="10486886" y="21922316"/>
          <a:ext cx="11012557" cy="55561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sp>
        <p:nvSpPr>
          <p:cNvPr id="5" name="Rectángulo 4"/>
          <p:cNvSpPr/>
          <p:nvPr/>
        </p:nvSpPr>
        <p:spPr>
          <a:xfrm>
            <a:off x="294827" y="27070518"/>
            <a:ext cx="2063651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spcBef>
                <a:spcPts val="200"/>
              </a:spcBef>
            </a:pPr>
            <a:r>
              <a:rPr lang="es-MX" sz="28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 identificó que la mayoría de las mujeres se encontraban en un rango de edad de 35 a 44 años, eran trabajadoras, casadas y con afiliación religiosa. Fueron diagnosticadas en estadío I, sin síntomas evidentes pero con comorbilidades asociadas y el tratamiento quirúrgico fue la intervención principal</a:t>
            </a:r>
            <a:r>
              <a:rPr lang="es-MX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s-MX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ustin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Austin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Austin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598</Words>
  <Application>Microsoft Office PowerPoint</Application>
  <PresentationFormat>Personalizado</PresentationFormat>
  <Paragraphs>140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Usuario de Windows</dc:creator>
  <cp:lastModifiedBy>MECANÓGRAFO</cp:lastModifiedBy>
  <cp:revision>7</cp:revision>
  <dcterms:created xsi:type="dcterms:W3CDTF">2023-10-24T10:23:00Z</dcterms:created>
  <dcterms:modified xsi:type="dcterms:W3CDTF">2026-06-10T21:30:11Z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6a1e6e42d1b7468491e5070d330e88cd</vt:lpwstr>
  </property>
</Properties>
</file>