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7" r:id="rId2"/>
  </p:sldIdLst>
  <p:sldSz cx="2138362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9524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99FF"/>
    <a:srgbClr val="99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9510" autoAdjust="0"/>
  </p:normalViewPr>
  <p:slideViewPr>
    <p:cSldViewPr snapToGrid="0">
      <p:cViewPr>
        <p:scale>
          <a:sx n="25" d="100"/>
          <a:sy n="25" d="100"/>
        </p:scale>
        <p:origin x="-1644" y="-78"/>
      </p:cViewPr>
      <p:guideLst>
        <p:guide orient="horz" pos="9524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691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975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303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085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039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714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214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28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002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212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85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04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ustacarmen86@gmail.com" TargetMode="External"/><Relationship Id="rId13" Type="http://schemas.openxmlformats.org/officeDocument/2006/relationships/image" Target="../media/image4.png"/><Relationship Id="rId18" Type="http://schemas.openxmlformats.org/officeDocument/2006/relationships/image" Target="../media/image9.png"/><Relationship Id="rId3" Type="http://schemas.openxmlformats.org/officeDocument/2006/relationships/hyperlink" Target="https://orcid.org/0000-0003-0996-874X" TargetMode="External"/><Relationship Id="rId21" Type="http://schemas.openxmlformats.org/officeDocument/2006/relationships/image" Target="../media/image12.png"/><Relationship Id="rId7" Type="http://schemas.openxmlformats.org/officeDocument/2006/relationships/hyperlink" Target="http://orcid.org/0000-0003-2210-0806" TargetMode="External"/><Relationship Id="rId12" Type="http://schemas.openxmlformats.org/officeDocument/2006/relationships/image" Target="../media/image3.png"/><Relationship Id="rId17" Type="http://schemas.openxmlformats.org/officeDocument/2006/relationships/image" Target="../media/image8.png"/><Relationship Id="rId2" Type="http://schemas.openxmlformats.org/officeDocument/2006/relationships/hyperlink" Target="mailto:july68tamy@gmail.com" TargetMode="External"/><Relationship Id="rId16" Type="http://schemas.openxmlformats.org/officeDocument/2006/relationships/image" Target="../media/image7.emf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arisa@edu.cu" TargetMode="External"/><Relationship Id="rId11" Type="http://schemas.openxmlformats.org/officeDocument/2006/relationships/image" Target="../media/image2.png"/><Relationship Id="rId24" Type="http://schemas.openxmlformats.org/officeDocument/2006/relationships/image" Target="../media/image15.png"/><Relationship Id="rId5" Type="http://schemas.openxmlformats.org/officeDocument/2006/relationships/hyperlink" Target="https://orcid.org/0009-0001-6102-1206" TargetMode="External"/><Relationship Id="rId15" Type="http://schemas.openxmlformats.org/officeDocument/2006/relationships/image" Target="../media/image6.jpeg"/><Relationship Id="rId23" Type="http://schemas.openxmlformats.org/officeDocument/2006/relationships/image" Target="../media/image14.png"/><Relationship Id="rId10" Type="http://schemas.openxmlformats.org/officeDocument/2006/relationships/image" Target="../media/image1.png"/><Relationship Id="rId19" Type="http://schemas.openxmlformats.org/officeDocument/2006/relationships/image" Target="../media/image10.png"/><Relationship Id="rId4" Type="http://schemas.openxmlformats.org/officeDocument/2006/relationships/hyperlink" Target="mailto:nadiezdha@gmail.com" TargetMode="External"/><Relationship Id="rId9" Type="http://schemas.openxmlformats.org/officeDocument/2006/relationships/hyperlink" Target="https://orcid.org/0009-0003-6670-4414" TargetMode="External"/><Relationship Id="rId14" Type="http://schemas.openxmlformats.org/officeDocument/2006/relationships/image" Target="../media/image5.jpeg"/><Relationship Id="rId2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8">
            <a:extLst>
              <a:ext uri="{FF2B5EF4-FFF2-40B4-BE49-F238E27FC236}">
                <a16:creationId xmlns:a16="http://schemas.microsoft.com/office/drawing/2014/main" xmlns="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9393535"/>
            <a:ext cx="10106746" cy="558738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INTRODUCCION (OBJETIVOS)</a:t>
            </a:r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xmlns="" id="{8DEC2B02-DBCD-473A-9DEA-7686772929AA}"/>
              </a:ext>
            </a:extLst>
          </p:cNvPr>
          <p:cNvSpPr txBox="1">
            <a:spLocks/>
          </p:cNvSpPr>
          <p:nvPr/>
        </p:nvSpPr>
        <p:spPr>
          <a:xfrm>
            <a:off x="190500" y="12424500"/>
            <a:ext cx="10093752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RESULTADOS Y DISCUSION</a:t>
            </a:r>
          </a:p>
        </p:txBody>
      </p:sp>
      <p:sp>
        <p:nvSpPr>
          <p:cNvPr id="24" name="Text Placeholder 29">
            <a:extLst>
              <a:ext uri="{FF2B5EF4-FFF2-40B4-BE49-F238E27FC236}">
                <a16:creationId xmlns:a16="http://schemas.microsoft.com/office/drawing/2014/main" xmlns="" id="{82BA7AD8-9D0D-4D14-8FD9-E1C8ED7F8BFE}"/>
              </a:ext>
            </a:extLst>
          </p:cNvPr>
          <p:cNvSpPr txBox="1">
            <a:spLocks/>
          </p:cNvSpPr>
          <p:nvPr/>
        </p:nvSpPr>
        <p:spPr>
          <a:xfrm>
            <a:off x="10830076" y="8987243"/>
            <a:ext cx="10096349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METODOLOGIA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xmlns="" id="{69085A74-C7AD-4A34-B700-A343551A6444}"/>
              </a:ext>
            </a:extLst>
          </p:cNvPr>
          <p:cNvSpPr txBox="1">
            <a:spLocks/>
          </p:cNvSpPr>
          <p:nvPr/>
        </p:nvSpPr>
        <p:spPr>
          <a:xfrm>
            <a:off x="543574" y="26146663"/>
            <a:ext cx="10090978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CONCLUSIONES</a:t>
            </a:r>
          </a:p>
        </p:txBody>
      </p:sp>
      <p:sp>
        <p:nvSpPr>
          <p:cNvPr id="62" name="61 Rectángulo"/>
          <p:cNvSpPr/>
          <p:nvPr/>
        </p:nvSpPr>
        <p:spPr>
          <a:xfrm>
            <a:off x="0" y="2526813"/>
            <a:ext cx="2138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 smtClean="0"/>
              <a:t>Caracterización epidemiológica, clínica, </a:t>
            </a:r>
            <a:r>
              <a:rPr lang="es-ES" sz="4000" b="1" dirty="0" err="1" smtClean="0"/>
              <a:t>histopatológica</a:t>
            </a:r>
            <a:r>
              <a:rPr lang="es-ES" sz="4000" b="1" dirty="0" smtClean="0"/>
              <a:t> y quimioterapéutica de pacientes con cáncer de ovario</a:t>
            </a:r>
            <a:endParaRPr lang="es-ES" sz="4000" dirty="0"/>
          </a:p>
        </p:txBody>
      </p:sp>
      <p:sp>
        <p:nvSpPr>
          <p:cNvPr id="65" name="64 Rectángulo"/>
          <p:cNvSpPr/>
          <p:nvPr/>
        </p:nvSpPr>
        <p:spPr>
          <a:xfrm>
            <a:off x="152400" y="3661089"/>
            <a:ext cx="2091689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Autor</a:t>
            </a:r>
            <a:r>
              <a:rPr lang="en-US" sz="2800" b="1" dirty="0" smtClean="0"/>
              <a:t>(</a:t>
            </a:r>
            <a:r>
              <a:rPr lang="en-US" sz="2800" b="1" dirty="0" err="1" smtClean="0"/>
              <a:t>es</a:t>
            </a:r>
            <a:r>
              <a:rPr lang="en-US" sz="2800" b="1" dirty="0" smtClean="0"/>
              <a:t>): </a:t>
            </a:r>
            <a:r>
              <a:rPr lang="es-ES_tradnl" sz="2800" b="1" dirty="0" smtClean="0"/>
              <a:t> </a:t>
            </a:r>
            <a:r>
              <a:rPr lang="es-ES" sz="2800" dirty="0" smtClean="0"/>
              <a:t>Dra. </a:t>
            </a:r>
            <a:r>
              <a:rPr lang="es-ES" sz="2800" dirty="0" err="1" smtClean="0"/>
              <a:t>Marelbis</a:t>
            </a:r>
            <a:r>
              <a:rPr lang="es-ES" sz="2800" dirty="0" smtClean="0"/>
              <a:t> </a:t>
            </a:r>
            <a:r>
              <a:rPr lang="es-ES" sz="2800" dirty="0" err="1" smtClean="0"/>
              <a:t>Lobaina</a:t>
            </a:r>
            <a:r>
              <a:rPr lang="es-ES" sz="2800" dirty="0" smtClean="0"/>
              <a:t> Fernández</a:t>
            </a:r>
            <a:r>
              <a:rPr lang="es-MX" sz="2800" dirty="0" smtClean="0"/>
              <a:t>, </a:t>
            </a:r>
            <a:r>
              <a:rPr lang="es-ES" sz="2800" dirty="0" err="1" smtClean="0"/>
              <a:t>Dr</a:t>
            </a:r>
            <a:r>
              <a:rPr lang="es-MX" sz="2800" dirty="0" smtClean="0"/>
              <a:t>. Alexander Parada </a:t>
            </a:r>
            <a:r>
              <a:rPr lang="es-MX" sz="2800" dirty="0" err="1" smtClean="0"/>
              <a:t>Fabar</a:t>
            </a:r>
            <a:r>
              <a:rPr lang="es-MX" sz="2800" dirty="0" smtClean="0"/>
              <a:t>, Dra. Diana Esperanza </a:t>
            </a:r>
            <a:r>
              <a:rPr lang="es-MX" sz="2800" dirty="0" err="1" smtClean="0"/>
              <a:t>Monet</a:t>
            </a:r>
            <a:r>
              <a:rPr lang="es-MX" sz="2800" dirty="0" smtClean="0"/>
              <a:t> Álvarez, Lic. </a:t>
            </a:r>
            <a:r>
              <a:rPr lang="es-MX" sz="2800" dirty="0" err="1" smtClean="0"/>
              <a:t>Nadiezdha</a:t>
            </a:r>
            <a:r>
              <a:rPr lang="es-MX" sz="2800" dirty="0" smtClean="0"/>
              <a:t> Zambrano Álvarez, Dr. C. Larisa Zamora Matamoros, Dr. C. Justa Carmen Columbié Regüeiferos</a:t>
            </a:r>
          </a:p>
          <a:p>
            <a:pPr algn="ctr"/>
            <a:r>
              <a:rPr lang="es-VE" sz="2800" baseline="30000" dirty="0" smtClean="0"/>
              <a:t>1 </a:t>
            </a:r>
            <a:r>
              <a:rPr lang="es-VE" sz="2800" dirty="0" smtClean="0"/>
              <a:t>Especialista en Primer Grado de Oncología. Hospital Provincial Conrado </a:t>
            </a:r>
            <a:r>
              <a:rPr lang="es-VE" sz="2800" dirty="0" err="1" smtClean="0"/>
              <a:t>Benitez</a:t>
            </a:r>
            <a:r>
              <a:rPr lang="es-VE" sz="2800" dirty="0" smtClean="0"/>
              <a:t>, Santiago de Cuba, Cuba.</a:t>
            </a:r>
          </a:p>
          <a:p>
            <a:pPr algn="ctr"/>
            <a:r>
              <a:rPr lang="es-VE" sz="2800" dirty="0" smtClean="0"/>
              <a:t>2 Especialista en Primer Grado de Oncología. Hospital Provincial Orlando Pantoja, Contramaestre, Cuba</a:t>
            </a:r>
            <a:r>
              <a:rPr lang="es-ES" sz="2800" dirty="0" smtClean="0"/>
              <a:t> </a:t>
            </a:r>
          </a:p>
          <a:p>
            <a:pPr algn="ctr"/>
            <a:r>
              <a:rPr lang="es-MX" sz="2800" dirty="0" smtClean="0"/>
              <a:t>3 Médico Residente de Inmunología, Hospital Provincial Saturnino Lora,</a:t>
            </a:r>
            <a:r>
              <a:rPr lang="es-ES" sz="2800" dirty="0" smtClean="0"/>
              <a:t> Santiago de Cuba, Cuba.</a:t>
            </a:r>
          </a:p>
          <a:p>
            <a:pPr algn="ctr"/>
            <a:r>
              <a:rPr lang="es-ES" sz="2800" dirty="0" smtClean="0">
                <a:latin typeface="Arial" pitchFamily="34" charset="0"/>
                <a:cs typeface="Arial" pitchFamily="34" charset="0"/>
                <a:hlinkClick r:id="rId2"/>
              </a:rPr>
              <a:t>july68tamy@gmail.com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3"/>
              </a:rPr>
              <a:t>https://orcid.org/0000-0003-0996-874X </a:t>
            </a:r>
            <a:endParaRPr lang="es-ES" sz="28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800" dirty="0" smtClean="0"/>
              <a:t>4 </a:t>
            </a:r>
            <a:r>
              <a:rPr lang="es-ES" sz="2800" dirty="0" smtClean="0"/>
              <a:t>Licenciada en Gestión de la Información en Salud. </a:t>
            </a:r>
            <a:r>
              <a:rPr lang="es-MX" sz="2800" dirty="0" smtClean="0"/>
              <a:t>Hospital Oncológico Conrado </a:t>
            </a:r>
            <a:r>
              <a:rPr lang="es-MX" sz="2800" dirty="0" err="1" smtClean="0"/>
              <a:t>Benitez</a:t>
            </a:r>
            <a:r>
              <a:rPr lang="es-MX" sz="2800" dirty="0" smtClean="0"/>
              <a:t>,</a:t>
            </a:r>
            <a:r>
              <a:rPr lang="es-ES" sz="2800" dirty="0" smtClean="0"/>
              <a:t> Santiago de Cuba, Cuba.</a:t>
            </a:r>
          </a:p>
          <a:p>
            <a:pPr algn="ctr"/>
            <a:r>
              <a:rPr lang="es-ES" sz="2800" u="sng" dirty="0" smtClean="0">
                <a:latin typeface="Arial" pitchFamily="34" charset="0"/>
                <a:cs typeface="Arial" pitchFamily="34" charset="0"/>
                <a:hlinkClick r:id="rId4"/>
              </a:rPr>
              <a:t>nadiezdha@gmail.com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5"/>
              </a:rPr>
              <a:t>https://orcid.org/0009-0001-6102-1206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8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VE" sz="2800" baseline="30000" dirty="0" smtClean="0"/>
              <a:t>5 </a:t>
            </a:r>
            <a:r>
              <a:rPr lang="es-VE" sz="2800" dirty="0" smtClean="0"/>
              <a:t>Licenciada en Ciencias Matemáticas. Doctor en Ciencias Matemáticas, Profesor Titular. Departamento de Matemáticas de la Universidad de Oriente, Santiago de Cuba 90400, Cuba. </a:t>
            </a:r>
            <a:r>
              <a:rPr lang="es-ES" sz="2800" dirty="0" smtClean="0">
                <a:latin typeface="Arial" pitchFamily="34" charset="0"/>
                <a:cs typeface="Arial" pitchFamily="34" charset="0"/>
                <a:hlinkClick r:id="rId6"/>
              </a:rPr>
              <a:t>larisa@edu.cu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7"/>
              </a:rPr>
              <a:t>http://orcid.org/0000-0003-2210-0806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800" dirty="0" smtClean="0"/>
          </a:p>
          <a:p>
            <a:pPr algn="ctr"/>
            <a:r>
              <a:rPr lang="es-VE" sz="2800" baseline="30000" dirty="0" smtClean="0"/>
              <a:t>6 </a:t>
            </a:r>
            <a:r>
              <a:rPr lang="es-VE" sz="2800" dirty="0" smtClean="0"/>
              <a:t>Especialista en Primer Grado de MGI-Neumología. Doctor en Ciencias Médicas, Profesor Titular. Departamento Toxicología Ocupacional, Centro de Toxicología y Biomedicina, Universidad de Ciencias Médicas, Santiago de Cuba 90400, Cuba.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8"/>
              </a:rPr>
              <a:t>justacarmen86@gmail.com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MX" sz="2800" u="sng" dirty="0" smtClean="0">
                <a:latin typeface="Arial" pitchFamily="34" charset="0"/>
                <a:cs typeface="Arial" pitchFamily="34" charset="0"/>
                <a:hlinkClick r:id="rId9"/>
              </a:rPr>
              <a:t>https://orcid.org/0009-0003-6670-4414</a:t>
            </a:r>
            <a:endParaRPr lang="es-ES" sz="2800" dirty="0"/>
          </a:p>
        </p:txBody>
      </p:sp>
      <p:grpSp>
        <p:nvGrpSpPr>
          <p:cNvPr id="16" name="15 Grupo"/>
          <p:cNvGrpSpPr/>
          <p:nvPr/>
        </p:nvGrpSpPr>
        <p:grpSpPr>
          <a:xfrm>
            <a:off x="-35940" y="0"/>
            <a:ext cx="21353556" cy="1777408"/>
            <a:chOff x="13444" y="4087576"/>
            <a:chExt cx="21353556" cy="1777408"/>
          </a:xfrm>
        </p:grpSpPr>
        <p:sp>
          <p:nvSpPr>
            <p:cNvPr id="28" name="Text Placeholder 28">
              <a:extLst>
                <a:ext uri="{FF2B5EF4-FFF2-40B4-BE49-F238E27FC236}">
                  <a16:creationId xmlns:a16="http://schemas.microsoft.com/office/drawing/2014/main" xmlns="" id="{EEC8DC0C-2B95-49CE-9376-AD2E0528C6B2}"/>
                </a:ext>
              </a:extLst>
            </p:cNvPr>
            <p:cNvSpPr txBox="1">
              <a:spLocks/>
            </p:cNvSpPr>
            <p:nvPr/>
          </p:nvSpPr>
          <p:spPr>
            <a:xfrm>
              <a:off x="13444" y="4127463"/>
              <a:ext cx="21353556" cy="1737521"/>
            </a:xfrm>
            <a:prstGeom prst="rect">
              <a:avLst/>
            </a:prstGeom>
            <a:solidFill>
              <a:srgbClr val="CC99FF"/>
            </a:solidFill>
            <a:ln w="25400" cap="flat" cmpd="sng" algn="ctr">
              <a:solidFill>
                <a:srgbClr val="70AD47">
                  <a:shade val="50000"/>
                </a:srgbClr>
              </a:solidFill>
              <a:prstDash val="solid"/>
            </a:ln>
            <a:effectLst/>
          </p:spPr>
          <p:txBody>
            <a:bodyPr wrap="square" lIns="63307" tIns="63307" rIns="63307" bIns="63307" anchor="ctr" anchorCtr="0">
              <a:spAutoFit/>
            </a:bodyPr>
            <a:lstStyle>
              <a:lvl1pPr marL="0" indent="0" algn="ctr" defTabSz="303871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u="sng" kern="1200" baseline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468955" indent="-949598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9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798394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31775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683710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356465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987582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1395179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291453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03871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14 Grupo"/>
            <p:cNvGrpSpPr/>
            <p:nvPr/>
          </p:nvGrpSpPr>
          <p:grpSpPr>
            <a:xfrm>
              <a:off x="5308813" y="4087576"/>
              <a:ext cx="10473571" cy="1773580"/>
              <a:chOff x="-3177" y="4071220"/>
              <a:chExt cx="10473571" cy="177358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177" y="4071220"/>
                <a:ext cx="7745440" cy="17735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25 Imagen" descr="Screenshot_20200303-225950~2"/>
              <p:cNvPicPr/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7742263" y="4111108"/>
                <a:ext cx="2728131" cy="1733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7" name="16 Rectángulo"/>
          <p:cNvSpPr/>
          <p:nvPr/>
        </p:nvSpPr>
        <p:spPr>
          <a:xfrm>
            <a:off x="5374635" y="1964240"/>
            <a:ext cx="12918280" cy="584775"/>
          </a:xfrm>
          <a:prstGeom prst="rect">
            <a:avLst/>
          </a:prstGeom>
          <a:solidFill>
            <a:srgbClr val="CC99FF"/>
          </a:solidFill>
        </p:spPr>
        <p:txBody>
          <a:bodyPr wrap="none">
            <a:spAutoFit/>
          </a:bodyPr>
          <a:lstStyle/>
          <a:p>
            <a:r>
              <a:rPr lang="es-ES" sz="3200" b="1" dirty="0"/>
              <a:t>I SIMPOSIO </a:t>
            </a:r>
            <a:r>
              <a:rPr lang="es-ES" sz="3200" b="1" dirty="0" smtClean="0"/>
              <a:t>NACIONAL DE </a:t>
            </a:r>
            <a:r>
              <a:rPr lang="es-ES" sz="3200" b="1" dirty="0"/>
              <a:t>BIOMEDICINA ONCOLÓGICA (BIONCOSAN </a:t>
            </a:r>
            <a:r>
              <a:rPr lang="es-ES" sz="3200" b="1" dirty="0" smtClean="0"/>
              <a:t>2026)</a:t>
            </a:r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xmlns="" id="{4F9A24CD-E7E6-420C-B5C6-BF174A5C51A5}"/>
              </a:ext>
            </a:extLst>
          </p:cNvPr>
          <p:cNvGrpSpPr/>
          <p:nvPr/>
        </p:nvGrpSpPr>
        <p:grpSpPr>
          <a:xfrm>
            <a:off x="294826" y="399818"/>
            <a:ext cx="20636519" cy="904781"/>
            <a:chOff x="574750" y="2262016"/>
            <a:chExt cx="20636519" cy="904781"/>
          </a:xfrm>
        </p:grpSpPr>
        <p:pic>
          <p:nvPicPr>
            <p:cNvPr id="2055" name="Imagen 1">
              <a:extLst>
                <a:ext uri="{FF2B5EF4-FFF2-40B4-BE49-F238E27FC236}">
                  <a16:creationId xmlns:a16="http://schemas.microsoft.com/office/drawing/2014/main" xmlns="" id="{02D4F4DC-146A-4E5B-80C4-4678B4944D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506" y="2262016"/>
              <a:ext cx="929898" cy="813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xmlns="" id="{206DABA6-E46B-4F67-A671-BB5D022BEAF3}"/>
                </a:ext>
              </a:extLst>
            </p:cNvPr>
            <p:cNvGrpSpPr/>
            <p:nvPr/>
          </p:nvGrpSpPr>
          <p:grpSpPr>
            <a:xfrm>
              <a:off x="574750" y="2353458"/>
              <a:ext cx="20636519" cy="813339"/>
              <a:chOff x="131104" y="8592"/>
              <a:chExt cx="7360344" cy="219053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xmlns="" id="{5FC8B535-667C-4660-B6D6-71F4779A7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104" y="8592"/>
                <a:ext cx="344956" cy="19688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6">
                <a:extLst>
                  <a:ext uri="{FF2B5EF4-FFF2-40B4-BE49-F238E27FC236}">
                    <a16:creationId xmlns:a16="http://schemas.microsoft.com/office/drawing/2014/main" xmlns="" id="{8A42E066-DD7A-4DE3-9D32-9F15D79273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983" y="20174"/>
                <a:ext cx="337209" cy="173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Imagen 11">
                <a:extLst>
                  <a:ext uri="{FF2B5EF4-FFF2-40B4-BE49-F238E27FC236}">
                    <a16:creationId xmlns:a16="http://schemas.microsoft.com/office/drawing/2014/main" xmlns="" id="{EA501D33-BA49-439B-B59D-F5A87B870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27416" y="8592"/>
                <a:ext cx="364032" cy="2190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xmlns="" id="{BD5544B2-3EC8-48E5-8266-B077FE1BF8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0621" y="8592"/>
                <a:ext cx="383291" cy="21353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6" name="Text Placeholder 28">
            <a:extLst>
              <a:ext uri="{FF2B5EF4-FFF2-40B4-BE49-F238E27FC236}">
                <a16:creationId xmlns:a16="http://schemas.microsoft.com/office/drawing/2014/main" xmlns="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28406314"/>
            <a:ext cx="21353556" cy="1737521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CBC7210C-172F-4D69-B29C-B45A34EA51F8}"/>
              </a:ext>
            </a:extLst>
          </p:cNvPr>
          <p:cNvSpPr/>
          <p:nvPr/>
        </p:nvSpPr>
        <p:spPr>
          <a:xfrm>
            <a:off x="4576431" y="28491261"/>
            <a:ext cx="13034357" cy="15676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 DE CIENCIAS MÉDICAS 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DE TOXICOLOGÍA Y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BIOMEDICINA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Santiago </a:t>
            </a: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</a:t>
            </a:r>
            <a:endParaRPr lang="es-MX" sz="16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" name="50 Imagen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940" y="28406314"/>
            <a:ext cx="6569744" cy="1774343"/>
          </a:xfrm>
          <a:prstGeom prst="rect">
            <a:avLst/>
          </a:prstGeom>
        </p:spPr>
      </p:pic>
      <p:pic>
        <p:nvPicPr>
          <p:cNvPr id="52" name="Picture 6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3804" y="28406314"/>
            <a:ext cx="1793124" cy="177434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7" name="26 Rectángulo"/>
          <p:cNvSpPr/>
          <p:nvPr/>
        </p:nvSpPr>
        <p:spPr>
          <a:xfrm>
            <a:off x="1" y="10023386"/>
            <a:ext cx="100965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/>
              <a:t>Las características de la población femenina con cáncer de ovario son esenciales para comprender la manifestación local de la enfermedad. Con el objetivo de caracterizar a pacientes con esta enfermedad, en el orden epidemiológico, clínico, </a:t>
            </a:r>
            <a:r>
              <a:rPr lang="es-ES" sz="2800" dirty="0" err="1" smtClean="0"/>
              <a:t>histopatológico</a:t>
            </a:r>
            <a:r>
              <a:rPr lang="es-ES" sz="2800" dirty="0" smtClean="0"/>
              <a:t> y quimioterapéutico.</a:t>
            </a:r>
            <a:endParaRPr lang="es-ES" sz="2800" dirty="0"/>
          </a:p>
        </p:txBody>
      </p:sp>
      <p:sp>
        <p:nvSpPr>
          <p:cNvPr id="29" name="28 Rectángulo"/>
          <p:cNvSpPr/>
          <p:nvPr/>
        </p:nvSpPr>
        <p:spPr>
          <a:xfrm>
            <a:off x="10782300" y="9663490"/>
            <a:ext cx="1041082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 smtClean="0"/>
              <a:t>Se realizó un estudio observacional descriptivo transversal, en el Hospital Oncológico Conrado Benítez García de la provincia Santiago de Cuba, entre los años 2015 y 2022. Se estudió toda la población (N=202). Las variables estudiadas fueron: año de diagnóstico, edad, color de piel, procedencia geográfica, estado civil, </a:t>
            </a:r>
            <a:r>
              <a:rPr lang="es-ES" sz="2800" dirty="0" err="1" smtClean="0"/>
              <a:t>nuliparidad</a:t>
            </a:r>
            <a:r>
              <a:rPr lang="es-ES" sz="2800" dirty="0" smtClean="0"/>
              <a:t>, </a:t>
            </a:r>
            <a:r>
              <a:rPr lang="es-ES" sz="2800" dirty="0" err="1" smtClean="0"/>
              <a:t>menarquia</a:t>
            </a:r>
            <a:r>
              <a:rPr lang="es-ES" sz="2800" dirty="0" smtClean="0"/>
              <a:t> precoz, menopausia tardía, infertilidad, etapa clínica, tipo histológico y </a:t>
            </a:r>
            <a:r>
              <a:rPr lang="es-ES" sz="2800" dirty="0" err="1" smtClean="0"/>
              <a:t>quimioterápicos</a:t>
            </a:r>
            <a:r>
              <a:rPr lang="es-ES" sz="2800" dirty="0" smtClean="0"/>
              <a:t> empleados. Se revisaron historias clínicas e informes de biopsias. Se calculó frecuencia, porcentaje, media, desviación estándar, razón de prevalencia, Ji al cuadrado bondad de ajuste y prueba exacta de Fisher, con un α de 0,05.</a:t>
            </a:r>
          </a:p>
          <a:p>
            <a:pPr algn="just"/>
            <a:endParaRPr lang="es-ES" sz="2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4301" y="26898600"/>
            <a:ext cx="2126932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ES" sz="2800" dirty="0" smtClean="0"/>
              <a:t>concluye, que en la población estudiada el cáncer de ovario afecta predominantemente a las mujeres de: 45-54 años de edad, piel mestiza, procedencia urbana, y casadas o acompañadas. La </a:t>
            </a:r>
            <a:r>
              <a:rPr lang="es-ES" sz="2800" dirty="0" err="1" smtClean="0"/>
              <a:t>menarquia</a:t>
            </a:r>
            <a:r>
              <a:rPr lang="es-ES" sz="2800" dirty="0" smtClean="0"/>
              <a:t> temprana es el factor de riesgo más frecuente. Prevalecen los tumores de origen epitelial y en etapa I, y el régimen de quimioterapia más empleado es la combinación </a:t>
            </a:r>
            <a:r>
              <a:rPr lang="es-ES" sz="2800" dirty="0" err="1" smtClean="0"/>
              <a:t>carboplatino+paclitaxel</a:t>
            </a:r>
            <a:r>
              <a:rPr lang="es-ES" sz="2800" dirty="0" smtClean="0"/>
              <a:t>.</a:t>
            </a:r>
            <a:endParaRPr kumimoji="0" lang="es-VE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 Light" pitchFamily="34" charset="0"/>
              <a:cs typeface="Arial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39713" y="13449301"/>
            <a:ext cx="5284787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676900" y="13373100"/>
            <a:ext cx="46863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21"/>
          <a:srcRect l="2974" t="8504" r="1999" b="7574"/>
          <a:stretch>
            <a:fillRect/>
          </a:stretch>
        </p:blipFill>
        <p:spPr bwMode="auto">
          <a:xfrm>
            <a:off x="4495800" y="21945600"/>
            <a:ext cx="4724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22"/>
          <a:srcRect l="27263" t="8594" r="26530" b="9085"/>
          <a:stretch>
            <a:fillRect/>
          </a:stretch>
        </p:blipFill>
        <p:spPr bwMode="auto">
          <a:xfrm>
            <a:off x="152400" y="22059900"/>
            <a:ext cx="3502025" cy="32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6"/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6040100" y="13868400"/>
            <a:ext cx="4876801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" name="40 Tabla"/>
          <p:cNvGraphicFramePr>
            <a:graphicFrameLocks noGrp="1"/>
          </p:cNvGraphicFramePr>
          <p:nvPr/>
        </p:nvGraphicFramePr>
        <p:xfrm>
          <a:off x="325431" y="17845596"/>
          <a:ext cx="9313869" cy="3925824"/>
        </p:xfrm>
        <a:graphic>
          <a:graphicData uri="http://schemas.openxmlformats.org/drawingml/2006/table">
            <a:tbl>
              <a:tblPr/>
              <a:tblGrid>
                <a:gridCol w="2284468"/>
                <a:gridCol w="1460613"/>
                <a:gridCol w="946695"/>
                <a:gridCol w="1217178"/>
                <a:gridCol w="784404"/>
                <a:gridCol w="1136033"/>
                <a:gridCol w="1484478"/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latin typeface="+mn-lt"/>
                          <a:ea typeface="Calibri"/>
                          <a:cs typeface="Times New Roman"/>
                        </a:rPr>
                        <a:t>Factores de riesgo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latin typeface="+mn-lt"/>
                          <a:ea typeface="Calibri"/>
                          <a:cs typeface="Times New Roman"/>
                        </a:rPr>
                        <a:t>presente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ausente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2800" b="1" dirty="0" err="1">
                          <a:latin typeface="+mn-lt"/>
                          <a:ea typeface="Calibri"/>
                          <a:cs typeface="Times New Roman"/>
                        </a:rPr>
                        <a:t>nuliparidad</a:t>
                      </a:r>
                      <a:endParaRPr lang="es-ES" sz="2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17,8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166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82,2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202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100,0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menarquia temprana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21,8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158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latin typeface="+mn-lt"/>
                          <a:ea typeface="Calibri"/>
                          <a:cs typeface="Times New Roman"/>
                        </a:rPr>
                        <a:t>78,2</a:t>
                      </a:r>
                      <a:endParaRPr lang="es-ES" sz="2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202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100,0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menopausia tardía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1,0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200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99,0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202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latin typeface="+mn-lt"/>
                          <a:ea typeface="Calibri"/>
                          <a:cs typeface="Times New Roman"/>
                        </a:rPr>
                        <a:t>100,0</a:t>
                      </a:r>
                      <a:endParaRPr lang="es-ES" sz="2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s-ES" sz="2800" b="1" dirty="0">
                          <a:latin typeface="+mn-lt"/>
                          <a:ea typeface="Calibri"/>
                          <a:cs typeface="Times New Roman"/>
                        </a:rPr>
                        <a:t>infertilidad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8,9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184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91,1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202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latin typeface="+mn-lt"/>
                          <a:ea typeface="Calibri"/>
                          <a:cs typeface="Times New Roman"/>
                        </a:rPr>
                        <a:t>100,0</a:t>
                      </a:r>
                      <a:endParaRPr lang="es-ES" sz="2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10668001" y="13970000"/>
            <a:ext cx="5105399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" name="42 Tabla"/>
          <p:cNvGraphicFramePr>
            <a:graphicFrameLocks noGrp="1"/>
          </p:cNvGraphicFramePr>
          <p:nvPr/>
        </p:nvGraphicFramePr>
        <p:xfrm>
          <a:off x="9753599" y="17681987"/>
          <a:ext cx="11630024" cy="7186991"/>
        </p:xfrm>
        <a:graphic>
          <a:graphicData uri="http://schemas.openxmlformats.org/drawingml/2006/table">
            <a:tbl>
              <a:tblPr/>
              <a:tblGrid>
                <a:gridCol w="2299269"/>
                <a:gridCol w="1133914"/>
                <a:gridCol w="872252"/>
                <a:gridCol w="872252"/>
                <a:gridCol w="928075"/>
                <a:gridCol w="928075"/>
                <a:gridCol w="951336"/>
                <a:gridCol w="951336"/>
                <a:gridCol w="974596"/>
                <a:gridCol w="871196"/>
                <a:gridCol w="847723"/>
              </a:tblGrid>
              <a:tr h="22746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latin typeface="+mn-lt"/>
                          <a:ea typeface="Calibri"/>
                          <a:cs typeface="Times New Roman"/>
                        </a:rPr>
                        <a:t>Grupo etario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Etapa clínica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2746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Etapa 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Etapa II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Etapa III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Etapa IV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2746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  <a:endParaRPr lang="es-ES" sz="28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19-34 años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12,8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19,8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35-44 años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7,9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5,9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18,8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45-54 años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15,8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6,9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9,9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36,6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4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55-64 años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7,9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0,0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15,8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8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65 y más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9,9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8,9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4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88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43,6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20,8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24,8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10,9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>
                          <a:latin typeface="+mn-lt"/>
                          <a:ea typeface="Calibri"/>
                          <a:cs typeface="Times New Roman"/>
                        </a:rPr>
                        <a:t>202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latin typeface="+mn-lt"/>
                          <a:ea typeface="Calibri"/>
                          <a:cs typeface="Times New Roman"/>
                        </a:rPr>
                        <a:t>100,0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412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1327</TotalTime>
  <Words>616</Words>
  <Application>Microsoft Office PowerPoint</Application>
  <PresentationFormat>Personalizado</PresentationFormat>
  <Paragraphs>142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 de Windows</dc:creator>
  <cp:lastModifiedBy>DR</cp:lastModifiedBy>
  <cp:revision>186</cp:revision>
  <dcterms:created xsi:type="dcterms:W3CDTF">2023-10-24T02:23:00Z</dcterms:created>
  <dcterms:modified xsi:type="dcterms:W3CDTF">2026-03-10T18:57:47Z</dcterms:modified>
</cp:coreProperties>
</file>