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sldIdLst>
    <p:sldId id="257" r:id="rId2"/>
  </p:sldIdLst>
  <p:sldSz cx="21383625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524">
          <p15:clr>
            <a:srgbClr val="A4A3A4"/>
          </p15:clr>
        </p15:guide>
        <p15:guide id="2" pos="67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99FF"/>
    <a:srgbClr val="99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9510" autoAdjust="0"/>
  </p:normalViewPr>
  <p:slideViewPr>
    <p:cSldViewPr snapToGrid="0">
      <p:cViewPr>
        <p:scale>
          <a:sx n="25" d="100"/>
          <a:sy n="25" d="100"/>
        </p:scale>
        <p:origin x="-1644" y="-78"/>
      </p:cViewPr>
      <p:guideLst>
        <p:guide orient="horz" pos="9524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49049"/>
            <a:ext cx="18176081" cy="10528100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691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975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0015"/>
            <a:ext cx="4610844" cy="2562724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0015"/>
            <a:ext cx="13565237" cy="2562724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3035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085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39080"/>
            <a:ext cx="18443377" cy="12579118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37201"/>
            <a:ext cx="18443377" cy="661506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039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3714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0022"/>
            <a:ext cx="18443377" cy="584505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13073"/>
            <a:ext cx="9046274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46105"/>
            <a:ext cx="9046274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13073"/>
            <a:ext cx="9090826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46105"/>
            <a:ext cx="9090826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214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28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30024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4048"/>
            <a:ext cx="10825460" cy="21490205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212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4048"/>
            <a:ext cx="10825460" cy="21490205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852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0022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18209-294F-4724-B67E-AE9B7237B295}" type="datetimeFigureOut">
              <a:rPr lang="en-US" smtClean="0"/>
              <a:pPr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28274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74ED-CBBA-4303-88CD-4690F69CED1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9049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hyperlink" Target="mailto:nadiezdha@gmail.com" TargetMode="External"/><Relationship Id="rId18" Type="http://schemas.openxmlformats.org/officeDocument/2006/relationships/hyperlink" Target="https://orcid.org/0009-0003-6670-4414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hyperlink" Target="https://orcid.org/0000-0003-0996-874X" TargetMode="External"/><Relationship Id="rId17" Type="http://schemas.openxmlformats.org/officeDocument/2006/relationships/hyperlink" Target="mailto:justacarmen86@gmail.com" TargetMode="External"/><Relationship Id="rId2" Type="http://schemas.openxmlformats.org/officeDocument/2006/relationships/image" Target="../media/image1.png"/><Relationship Id="rId16" Type="http://schemas.openxmlformats.org/officeDocument/2006/relationships/hyperlink" Target="http://orcid.org/0000-0003-2210-080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hyperlink" Target="mailto:july68tamy@gmail.com" TargetMode="External"/><Relationship Id="rId5" Type="http://schemas.openxmlformats.org/officeDocument/2006/relationships/image" Target="../media/image4.png"/><Relationship Id="rId15" Type="http://schemas.openxmlformats.org/officeDocument/2006/relationships/hyperlink" Target="mailto:larisa@edu.cu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orcid.org/0009-0001-6102-120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15 Grupo"/>
          <p:cNvGrpSpPr/>
          <p:nvPr/>
        </p:nvGrpSpPr>
        <p:grpSpPr>
          <a:xfrm>
            <a:off x="-35940" y="0"/>
            <a:ext cx="21353556" cy="1777408"/>
            <a:chOff x="13444" y="4087576"/>
            <a:chExt cx="21353556" cy="1777408"/>
          </a:xfrm>
        </p:grpSpPr>
        <p:sp>
          <p:nvSpPr>
            <p:cNvPr id="28" name="Text Placeholder 28">
              <a:extLst>
                <a:ext uri="{FF2B5EF4-FFF2-40B4-BE49-F238E27FC236}">
                  <a16:creationId xmlns="" xmlns:a16="http://schemas.microsoft.com/office/drawing/2014/main" id="{EEC8DC0C-2B95-49CE-9376-AD2E0528C6B2}"/>
                </a:ext>
              </a:extLst>
            </p:cNvPr>
            <p:cNvSpPr txBox="1">
              <a:spLocks/>
            </p:cNvSpPr>
            <p:nvPr/>
          </p:nvSpPr>
          <p:spPr>
            <a:xfrm>
              <a:off x="13444" y="4127463"/>
              <a:ext cx="21353556" cy="1737521"/>
            </a:xfrm>
            <a:prstGeom prst="rect">
              <a:avLst/>
            </a:prstGeom>
            <a:solidFill>
              <a:srgbClr val="CC99FF"/>
            </a:solidFill>
            <a:ln w="25400" cap="flat" cmpd="sng" algn="ctr">
              <a:solidFill>
                <a:srgbClr val="70AD47">
                  <a:shade val="50000"/>
                </a:srgbClr>
              </a:solidFill>
              <a:prstDash val="solid"/>
            </a:ln>
            <a:effectLst/>
          </p:spPr>
          <p:txBody>
            <a:bodyPr wrap="square" lIns="63307" tIns="63307" rIns="63307" bIns="63307" anchor="ctr" anchorCtr="0">
              <a:spAutoFit/>
            </a:bodyPr>
            <a:lstStyle>
              <a:lvl1pPr marL="0" indent="0" algn="ctr" defTabSz="303871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u="sng" kern="1200" baseline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2468955" indent="-949598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9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798394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31775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683710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356465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987582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1395179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291453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303871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14 Grupo"/>
            <p:cNvGrpSpPr/>
            <p:nvPr/>
          </p:nvGrpSpPr>
          <p:grpSpPr>
            <a:xfrm>
              <a:off x="5308813" y="4087576"/>
              <a:ext cx="10473571" cy="1773580"/>
              <a:chOff x="-3177" y="4071220"/>
              <a:chExt cx="10473571" cy="1773580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177" y="4071220"/>
                <a:ext cx="7745440" cy="17735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6" name="25 Imagen" descr="Screenshot_20200303-225950~2"/>
              <p:cNvPicPr/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7742263" y="4111108"/>
                <a:ext cx="2728131" cy="17336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7" name="16 Rectángulo"/>
          <p:cNvSpPr/>
          <p:nvPr/>
        </p:nvSpPr>
        <p:spPr>
          <a:xfrm>
            <a:off x="5374635" y="1888040"/>
            <a:ext cx="12918280" cy="584775"/>
          </a:xfrm>
          <a:prstGeom prst="rect">
            <a:avLst/>
          </a:prstGeom>
          <a:solidFill>
            <a:srgbClr val="CC99FF"/>
          </a:solidFill>
        </p:spPr>
        <p:txBody>
          <a:bodyPr wrap="none">
            <a:spAutoFit/>
          </a:bodyPr>
          <a:lstStyle/>
          <a:p>
            <a:r>
              <a:rPr lang="es-ES" sz="3200" b="1" dirty="0"/>
              <a:t>I SIMPOSIO </a:t>
            </a:r>
            <a:r>
              <a:rPr lang="es-ES" sz="3200" b="1" dirty="0" smtClean="0"/>
              <a:t>NACIONAL DE </a:t>
            </a:r>
            <a:r>
              <a:rPr lang="es-ES" sz="3200" b="1" dirty="0"/>
              <a:t>BIOMEDICINA ONCOLÓGICA (BIONCOSAN </a:t>
            </a:r>
            <a:r>
              <a:rPr lang="es-ES" sz="3200" b="1" dirty="0" smtClean="0"/>
              <a:t>2026)</a:t>
            </a:r>
            <a:endParaRPr lang="es-ES" dirty="0"/>
          </a:p>
        </p:txBody>
      </p:sp>
      <p:grpSp>
        <p:nvGrpSpPr>
          <p:cNvPr id="14" name="Grupo 13">
            <a:extLst>
              <a:ext uri="{FF2B5EF4-FFF2-40B4-BE49-F238E27FC236}">
                <a16:creationId xmlns="" xmlns:a16="http://schemas.microsoft.com/office/drawing/2014/main" id="{4F9A24CD-E7E6-420C-B5C6-BF174A5C51A5}"/>
              </a:ext>
            </a:extLst>
          </p:cNvPr>
          <p:cNvGrpSpPr/>
          <p:nvPr/>
        </p:nvGrpSpPr>
        <p:grpSpPr>
          <a:xfrm>
            <a:off x="294826" y="399818"/>
            <a:ext cx="20636519" cy="904781"/>
            <a:chOff x="574750" y="2262016"/>
            <a:chExt cx="20636519" cy="904781"/>
          </a:xfrm>
        </p:grpSpPr>
        <p:pic>
          <p:nvPicPr>
            <p:cNvPr id="2055" name="Imagen 1">
              <a:extLst>
                <a:ext uri="{FF2B5EF4-FFF2-40B4-BE49-F238E27FC236}">
                  <a16:creationId xmlns="" xmlns:a16="http://schemas.microsoft.com/office/drawing/2014/main" id="{02D4F4DC-146A-4E5B-80C4-4678B4944D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0506" y="2262016"/>
              <a:ext cx="929898" cy="81322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o 8">
              <a:extLst>
                <a:ext uri="{FF2B5EF4-FFF2-40B4-BE49-F238E27FC236}">
                  <a16:creationId xmlns="" xmlns:a16="http://schemas.microsoft.com/office/drawing/2014/main" id="{206DABA6-E46B-4F67-A671-BB5D022BEAF3}"/>
                </a:ext>
              </a:extLst>
            </p:cNvPr>
            <p:cNvGrpSpPr/>
            <p:nvPr/>
          </p:nvGrpSpPr>
          <p:grpSpPr>
            <a:xfrm>
              <a:off x="574750" y="2353458"/>
              <a:ext cx="20636519" cy="813339"/>
              <a:chOff x="131104" y="8592"/>
              <a:chExt cx="7360344" cy="219053"/>
            </a:xfrm>
          </p:grpSpPr>
          <p:pic>
            <p:nvPicPr>
              <p:cNvPr id="10" name="Imagen 9">
                <a:extLst>
                  <a:ext uri="{FF2B5EF4-FFF2-40B4-BE49-F238E27FC236}">
                    <a16:creationId xmlns="" xmlns:a16="http://schemas.microsoft.com/office/drawing/2014/main" id="{5FC8B535-667C-4660-B6D6-71F4779A7A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104" y="8592"/>
                <a:ext cx="344956" cy="19688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Picture 16">
                <a:extLst>
                  <a:ext uri="{FF2B5EF4-FFF2-40B4-BE49-F238E27FC236}">
                    <a16:creationId xmlns="" xmlns:a16="http://schemas.microsoft.com/office/drawing/2014/main" id="{8A42E066-DD7A-4DE3-9D32-9F15D79273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3983" y="20174"/>
                <a:ext cx="337209" cy="173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" name="Imagen 11">
                <a:extLst>
                  <a:ext uri="{FF2B5EF4-FFF2-40B4-BE49-F238E27FC236}">
                    <a16:creationId xmlns="" xmlns:a16="http://schemas.microsoft.com/office/drawing/2014/main" id="{EA501D33-BA49-439B-B59D-F5A87B8701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27416" y="8592"/>
                <a:ext cx="364032" cy="2190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Imagen 12">
                <a:extLst>
                  <a:ext uri="{FF2B5EF4-FFF2-40B4-BE49-F238E27FC236}">
                    <a16:creationId xmlns="" xmlns:a16="http://schemas.microsoft.com/office/drawing/2014/main" id="{BD5544B2-3EC8-48E5-8266-B077FE1BF8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0621" y="8592"/>
                <a:ext cx="383291" cy="21353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6" name="Text Placeholder 28">
            <a:extLst>
              <a:ext uri="{FF2B5EF4-FFF2-40B4-BE49-F238E27FC236}">
                <a16:creationId xmlns="" xmlns:a16="http://schemas.microsoft.com/office/drawing/2014/main" id="{EEC8DC0C-2B95-49CE-9376-AD2E0528C6B2}"/>
              </a:ext>
            </a:extLst>
          </p:cNvPr>
          <p:cNvSpPr txBox="1">
            <a:spLocks/>
          </p:cNvSpPr>
          <p:nvPr/>
        </p:nvSpPr>
        <p:spPr>
          <a:xfrm>
            <a:off x="0" y="28406314"/>
            <a:ext cx="21353556" cy="1737521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CBC7210C-172F-4D69-B29C-B45A34EA51F8}"/>
              </a:ext>
            </a:extLst>
          </p:cNvPr>
          <p:cNvSpPr/>
          <p:nvPr/>
        </p:nvSpPr>
        <p:spPr>
          <a:xfrm>
            <a:off x="4576431" y="28491261"/>
            <a:ext cx="13034357" cy="15676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 DE CIENCIAS MÉDICAS 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 DE TOXICOLOGÍA Y </a:t>
            </a: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BIOMEDICINA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Santiago </a:t>
            </a: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MX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Cuba</a:t>
            </a:r>
            <a:endParaRPr lang="es-MX" sz="16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" name="50 Imagen"/>
          <p:cNvPicPr/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40" y="28406314"/>
            <a:ext cx="6569744" cy="1774343"/>
          </a:xfrm>
          <a:prstGeom prst="rect">
            <a:avLst/>
          </a:prstGeom>
        </p:spPr>
      </p:pic>
      <p:pic>
        <p:nvPicPr>
          <p:cNvPr id="52" name="Picture 6"/>
          <p:cNvPicPr/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804" y="28406314"/>
            <a:ext cx="1793124" cy="1774343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44" name="Text Placeholder 28">
            <a:extLst>
              <a:ext uri="{FF2B5EF4-FFF2-40B4-BE49-F238E27FC236}">
                <a16:creationId xmlns:a16="http://schemas.microsoft.com/office/drawing/2014/main" xmlns="" id="{EEC8DC0C-2B95-49CE-9376-AD2E0528C6B2}"/>
              </a:ext>
            </a:extLst>
          </p:cNvPr>
          <p:cNvSpPr txBox="1">
            <a:spLocks/>
          </p:cNvSpPr>
          <p:nvPr/>
        </p:nvSpPr>
        <p:spPr>
          <a:xfrm>
            <a:off x="0" y="9317335"/>
            <a:ext cx="10106746" cy="558738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INTRODUCCION (OBJETIVOS)</a:t>
            </a:r>
          </a:p>
        </p:txBody>
      </p:sp>
      <p:sp>
        <p:nvSpPr>
          <p:cNvPr id="45" name="Text Placeholder 30">
            <a:extLst>
              <a:ext uri="{FF2B5EF4-FFF2-40B4-BE49-F238E27FC236}">
                <a16:creationId xmlns:a16="http://schemas.microsoft.com/office/drawing/2014/main" xmlns="" id="{8DEC2B02-DBCD-473A-9DEA-7686772929AA}"/>
              </a:ext>
            </a:extLst>
          </p:cNvPr>
          <p:cNvSpPr txBox="1">
            <a:spLocks/>
          </p:cNvSpPr>
          <p:nvPr/>
        </p:nvSpPr>
        <p:spPr>
          <a:xfrm>
            <a:off x="0" y="18253800"/>
            <a:ext cx="10093752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RESULTADOS Y DISCUSION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xmlns="" id="{82BA7AD8-9D0D-4D14-8FD9-E1C8ED7F8BFE}"/>
              </a:ext>
            </a:extLst>
          </p:cNvPr>
          <p:cNvSpPr txBox="1">
            <a:spLocks/>
          </p:cNvSpPr>
          <p:nvPr/>
        </p:nvSpPr>
        <p:spPr>
          <a:xfrm>
            <a:off x="0" y="14016443"/>
            <a:ext cx="10096349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METODOLOGIA</a:t>
            </a:r>
          </a:p>
        </p:txBody>
      </p:sp>
      <p:sp>
        <p:nvSpPr>
          <p:cNvPr id="48" name="Text Placeholder 32">
            <a:extLst>
              <a:ext uri="{FF2B5EF4-FFF2-40B4-BE49-F238E27FC236}">
                <a16:creationId xmlns:a16="http://schemas.microsoft.com/office/drawing/2014/main" xmlns="" id="{69085A74-C7AD-4A34-B700-A343551A6444}"/>
              </a:ext>
            </a:extLst>
          </p:cNvPr>
          <p:cNvSpPr txBox="1">
            <a:spLocks/>
          </p:cNvSpPr>
          <p:nvPr/>
        </p:nvSpPr>
        <p:spPr>
          <a:xfrm>
            <a:off x="0" y="25188693"/>
            <a:ext cx="10090978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CONCLUSIONES</a:t>
            </a:r>
          </a:p>
        </p:txBody>
      </p:sp>
      <p:sp>
        <p:nvSpPr>
          <p:cNvPr id="49" name="48 Rectángulo"/>
          <p:cNvSpPr/>
          <p:nvPr/>
        </p:nvSpPr>
        <p:spPr>
          <a:xfrm>
            <a:off x="0" y="2526813"/>
            <a:ext cx="213836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000" b="1" dirty="0" smtClean="0"/>
              <a:t>Supervivencia de pacientes con </a:t>
            </a:r>
            <a:r>
              <a:rPr lang="es-MX" sz="4000" b="1" dirty="0" err="1" smtClean="0"/>
              <a:t>Adenocarcinoma</a:t>
            </a:r>
            <a:r>
              <a:rPr lang="es-MX" sz="4000" b="1" dirty="0" smtClean="0"/>
              <a:t> de Endometrio tratadas con </a:t>
            </a:r>
            <a:r>
              <a:rPr lang="es-MX" sz="4000" b="1" dirty="0" err="1" smtClean="0"/>
              <a:t>Braquiterapia</a:t>
            </a:r>
            <a:r>
              <a:rPr lang="es-MX" sz="4000" b="1" dirty="0" smtClean="0"/>
              <a:t> en el Hospital Provincial Oncológico Conrado Benítez. </a:t>
            </a:r>
            <a:endParaRPr lang="es-ES" sz="4000" b="1" dirty="0"/>
          </a:p>
        </p:txBody>
      </p:sp>
      <p:sp>
        <p:nvSpPr>
          <p:cNvPr id="50" name="49 Rectángulo"/>
          <p:cNvSpPr/>
          <p:nvPr/>
        </p:nvSpPr>
        <p:spPr>
          <a:xfrm>
            <a:off x="-1" y="3737289"/>
            <a:ext cx="21383625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/>
              <a:t>Autor</a:t>
            </a:r>
            <a:r>
              <a:rPr lang="en-US" sz="2800" b="1" dirty="0"/>
              <a:t>(</a:t>
            </a:r>
            <a:r>
              <a:rPr lang="en-US" sz="2800" b="1" dirty="0" err="1"/>
              <a:t>es</a:t>
            </a:r>
            <a:r>
              <a:rPr lang="en-US" sz="2800" b="1" dirty="0"/>
              <a:t>): </a:t>
            </a:r>
            <a:r>
              <a:rPr lang="es-ES_tradnl" sz="2800" b="1" dirty="0" smtClean="0"/>
              <a:t> </a:t>
            </a:r>
            <a:r>
              <a:rPr lang="es-MX" sz="2800" dirty="0" smtClean="0"/>
              <a:t>Dra. </a:t>
            </a:r>
            <a:r>
              <a:rPr lang="es-MX" sz="2800" dirty="0" err="1" smtClean="0"/>
              <a:t>Káterim</a:t>
            </a:r>
            <a:r>
              <a:rPr lang="es-MX" sz="2800" dirty="0" smtClean="0"/>
              <a:t> Millares Cruz, Dra. Lucy Naranjo Fallas, Dra. Diana Esperanza </a:t>
            </a:r>
            <a:r>
              <a:rPr lang="es-MX" sz="2800" dirty="0" err="1" smtClean="0"/>
              <a:t>Monet</a:t>
            </a:r>
            <a:r>
              <a:rPr lang="es-MX" sz="2800" dirty="0" smtClean="0"/>
              <a:t> Álvarez, Lic. </a:t>
            </a:r>
            <a:r>
              <a:rPr lang="es-MX" sz="2800" dirty="0" err="1" smtClean="0"/>
              <a:t>Nadiezdha</a:t>
            </a:r>
            <a:r>
              <a:rPr lang="es-MX" sz="2800" dirty="0" smtClean="0"/>
              <a:t> Zambrano Álvarez, Dr. C. Larisa Zamora Matamoros, Dr. C. Justa Carmen Columbié Regüeiferos</a:t>
            </a:r>
          </a:p>
          <a:p>
            <a:pPr algn="ctr"/>
            <a:r>
              <a:rPr lang="es-VE" sz="2800" baseline="30000" dirty="0" smtClean="0"/>
              <a:t>1 </a:t>
            </a:r>
            <a:r>
              <a:rPr lang="es-VE" sz="2800" dirty="0" smtClean="0"/>
              <a:t>Especialista en Primer Grado de Oncología. Hospital Provincial Conrado </a:t>
            </a:r>
            <a:r>
              <a:rPr lang="es-VE" sz="2800" dirty="0" err="1" smtClean="0"/>
              <a:t>Benitez</a:t>
            </a:r>
            <a:r>
              <a:rPr lang="es-VE" sz="2800" dirty="0" smtClean="0"/>
              <a:t>, Santiago de Cuba, Cuba.</a:t>
            </a:r>
          </a:p>
          <a:p>
            <a:pPr algn="ctr"/>
            <a:r>
              <a:rPr lang="es-VE" sz="2800" dirty="0" smtClean="0"/>
              <a:t>2 Especialista en Primer Grado de Oncología. Hospital Provincial Conrado </a:t>
            </a:r>
            <a:r>
              <a:rPr lang="es-VE" sz="2800" dirty="0" err="1" smtClean="0"/>
              <a:t>Benitez</a:t>
            </a:r>
            <a:r>
              <a:rPr lang="es-VE" sz="2800" dirty="0" smtClean="0"/>
              <a:t>, Santiago de Cuba, Cuba.</a:t>
            </a:r>
            <a:endParaRPr lang="es-ES" sz="2800" dirty="0" smtClean="0"/>
          </a:p>
          <a:p>
            <a:pPr algn="ctr"/>
            <a:r>
              <a:rPr lang="es-MX" sz="2800" dirty="0" smtClean="0"/>
              <a:t>3 Médico Residente de Inmunología, Hospital Provincial Saturnino Lora,</a:t>
            </a:r>
            <a:r>
              <a:rPr lang="es-ES" sz="2800" dirty="0" smtClean="0"/>
              <a:t> Santiago de Cuba, Cuba.</a:t>
            </a:r>
          </a:p>
          <a:p>
            <a:pPr algn="ctr"/>
            <a:r>
              <a:rPr lang="es-ES" sz="2800" dirty="0" smtClean="0">
                <a:latin typeface="Arial" pitchFamily="34" charset="0"/>
                <a:cs typeface="Arial" pitchFamily="34" charset="0"/>
                <a:hlinkClick r:id="rId11"/>
              </a:rPr>
              <a:t>july68tamy@gmail.com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12"/>
              </a:rPr>
              <a:t>https://orcid.org/0000-0003-0996-874X </a:t>
            </a:r>
            <a:endParaRPr lang="es-ES" sz="2800" u="sng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" sz="2800" dirty="0" smtClean="0"/>
              <a:t>4 </a:t>
            </a:r>
            <a:r>
              <a:rPr lang="es-ES" sz="2800" dirty="0" smtClean="0"/>
              <a:t>Licenciada en Gestión de la Información en Salud. </a:t>
            </a:r>
            <a:r>
              <a:rPr lang="es-MX" sz="2800" dirty="0" smtClean="0"/>
              <a:t>Hospital Oncológico Conrado </a:t>
            </a:r>
            <a:r>
              <a:rPr lang="es-MX" sz="2800" dirty="0" err="1" smtClean="0"/>
              <a:t>Benitez</a:t>
            </a:r>
            <a:r>
              <a:rPr lang="es-MX" sz="2800" dirty="0" smtClean="0"/>
              <a:t>,</a:t>
            </a:r>
            <a:r>
              <a:rPr lang="es-ES" sz="2800" dirty="0" smtClean="0"/>
              <a:t> Santiago de Cuba, Cuba</a:t>
            </a:r>
            <a:r>
              <a:rPr lang="es-ES" sz="2800" dirty="0" smtClean="0"/>
              <a:t>.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13"/>
              </a:rPr>
              <a:t> nadiezdha@gmail.com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14"/>
              </a:rPr>
              <a:t>https://orcid.org/0009-0001-6102-1206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 </a:t>
            </a:r>
            <a:endParaRPr lang="es-ES" sz="2800" dirty="0" smtClean="0"/>
          </a:p>
          <a:p>
            <a:pPr algn="ctr"/>
            <a:r>
              <a:rPr lang="es-VE" sz="2800" baseline="30000" dirty="0" smtClean="0"/>
              <a:t>5 </a:t>
            </a:r>
            <a:r>
              <a:rPr lang="es-VE" sz="2800" dirty="0" smtClean="0"/>
              <a:t>Licenciada en Ciencias Matemáticas. Doctor en Ciencias Matemáticas, Profesor Titular. Departamento de Matemáticas de la Universidad de Oriente, Santiago de Cuba 90400, Cuba. </a:t>
            </a:r>
            <a:r>
              <a:rPr lang="es-ES" sz="2800" dirty="0" smtClean="0">
                <a:latin typeface="Arial" pitchFamily="34" charset="0"/>
                <a:cs typeface="Arial" pitchFamily="34" charset="0"/>
                <a:hlinkClick r:id="rId15"/>
              </a:rPr>
              <a:t>larisa@edu.cu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16"/>
              </a:rPr>
              <a:t>http://orcid.org/0000-0003-2210-0806</a:t>
            </a:r>
            <a:endParaRPr lang="es-ES" sz="2800" dirty="0" smtClean="0"/>
          </a:p>
          <a:p>
            <a:pPr algn="ctr"/>
            <a:r>
              <a:rPr lang="es-VE" sz="2800" baseline="30000" dirty="0" smtClean="0"/>
              <a:t>6 </a:t>
            </a:r>
            <a:r>
              <a:rPr lang="es-VE" sz="2800" dirty="0" smtClean="0"/>
              <a:t>Especialista en Primer Grado de MGI-Neumología. Doctor en Ciencias Médicas, Profesor Titular. Departamento Toxicología Ocupacional, Centro de Toxicología y Biomedicina, Universidad de Ciencias Médicas, Santiago de Cuba 90400, Cuba. </a:t>
            </a:r>
            <a:r>
              <a:rPr lang="es-ES" sz="2800" u="sng" dirty="0" smtClean="0">
                <a:latin typeface="Arial" pitchFamily="34" charset="0"/>
                <a:cs typeface="Arial" pitchFamily="34" charset="0"/>
                <a:hlinkClick r:id="rId17"/>
              </a:rPr>
              <a:t>justacarmen86@gmail.com</a:t>
            </a:r>
            <a:r>
              <a:rPr lang="es-ES" sz="2800" u="sng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MX" sz="2800" u="sng" dirty="0" smtClean="0">
                <a:latin typeface="Arial" pitchFamily="34" charset="0"/>
                <a:cs typeface="Arial" pitchFamily="34" charset="0"/>
                <a:hlinkClick r:id="rId18"/>
              </a:rPr>
              <a:t>https://orcid.org/0009-0003-6670-4414</a:t>
            </a:r>
            <a:endParaRPr lang="es-ES" sz="2800" dirty="0"/>
          </a:p>
        </p:txBody>
      </p:sp>
      <p:sp>
        <p:nvSpPr>
          <p:cNvPr id="53" name="52 Rectángulo"/>
          <p:cNvSpPr/>
          <p:nvPr/>
        </p:nvSpPr>
        <p:spPr>
          <a:xfrm>
            <a:off x="-1" y="9961086"/>
            <a:ext cx="101727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 smtClean="0"/>
              <a:t>El </a:t>
            </a:r>
            <a:r>
              <a:rPr lang="es-MX" sz="2800" dirty="0" err="1" smtClean="0"/>
              <a:t>adenocarcinoma</a:t>
            </a:r>
            <a:r>
              <a:rPr lang="es-MX" sz="2800" dirty="0" smtClean="0"/>
              <a:t> de endometrio es la neoplasia ginecológica más frecuente en países desarrollados. La </a:t>
            </a:r>
            <a:r>
              <a:rPr lang="es-MX" sz="2800" dirty="0" err="1" smtClean="0"/>
              <a:t>braquiterapia</a:t>
            </a:r>
            <a:r>
              <a:rPr lang="es-MX" sz="2800" dirty="0" smtClean="0"/>
              <a:t> de alta tasa de dosis (HDR) constituye un pilar en el tratamiento adyuvante y definitivo, especialmente en pacientes de estadios ≥IB y en aquellas con contraindicación quirúrgica. El objetivo de este trabajo fue evaluar la supervivencia global a 5 años de pacientes con </a:t>
            </a:r>
            <a:r>
              <a:rPr lang="es-MX" sz="2800" dirty="0" err="1" smtClean="0"/>
              <a:t>adenocarcinoma</a:t>
            </a:r>
            <a:r>
              <a:rPr lang="es-MX" sz="2800" dirty="0" smtClean="0"/>
              <a:t> de endometrio tratadas con </a:t>
            </a:r>
            <a:r>
              <a:rPr lang="es-MX" sz="2800" dirty="0" err="1" smtClean="0"/>
              <a:t>braquiterapia</a:t>
            </a:r>
            <a:r>
              <a:rPr lang="es-MX" sz="2800" dirty="0" smtClean="0"/>
              <a:t> HDR en el Hospital Oncológico Conrado Benítez de Santiago de Cuba, entre 2019 y 2023.</a:t>
            </a:r>
            <a:endParaRPr lang="es-ES" sz="2800" dirty="0"/>
          </a:p>
        </p:txBody>
      </p:sp>
      <p:sp>
        <p:nvSpPr>
          <p:cNvPr id="54" name="53 Rectángulo"/>
          <p:cNvSpPr/>
          <p:nvPr/>
        </p:nvSpPr>
        <p:spPr>
          <a:xfrm>
            <a:off x="1" y="14647386"/>
            <a:ext cx="100203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 smtClean="0"/>
              <a:t>Se realizó un estudio observacional, retrospectivo, de cohorte, que incluyó 84 pacientes con histología confirmada de </a:t>
            </a:r>
            <a:r>
              <a:rPr lang="es-MX" sz="2800" dirty="0" err="1" smtClean="0"/>
              <a:t>adenocarcinoma</a:t>
            </a:r>
            <a:r>
              <a:rPr lang="es-MX" sz="2800" dirty="0" smtClean="0"/>
              <a:t> de endometrio en estadios ≥IB según FIGO. Se analizaron variables clínico-patológicas, estado funcional (ECOG), tratamientos realizados (</a:t>
            </a:r>
            <a:r>
              <a:rPr lang="es-MX" sz="2800" dirty="0" err="1" smtClean="0"/>
              <a:t>adyuvancia</a:t>
            </a:r>
            <a:r>
              <a:rPr lang="es-MX" sz="2800" dirty="0" smtClean="0"/>
              <a:t> tras cirugía o tratamiento definitivo en inoperables), edad, demoras del tratamiento y estado vital. Se aplicaron curvas de </a:t>
            </a:r>
            <a:r>
              <a:rPr lang="es-MX" sz="2800" dirty="0" err="1" smtClean="0"/>
              <a:t>Kaplan–Meier</a:t>
            </a:r>
            <a:r>
              <a:rPr lang="es-MX" sz="2800" dirty="0" smtClean="0"/>
              <a:t> para estimar la supervivencia global. </a:t>
            </a:r>
            <a:endParaRPr lang="es-ES" sz="2800" dirty="0"/>
          </a:p>
        </p:txBody>
      </p:sp>
      <p:sp>
        <p:nvSpPr>
          <p:cNvPr id="55" name="54 Rectángulo"/>
          <p:cNvSpPr/>
          <p:nvPr/>
        </p:nvSpPr>
        <p:spPr>
          <a:xfrm>
            <a:off x="1" y="18994388"/>
            <a:ext cx="101727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 smtClean="0"/>
              <a:t>La edad media fue 67 años; el 47,6 % correspondió a estadio III. El 47,6 % de las pacientes fueron tratadas con </a:t>
            </a:r>
            <a:r>
              <a:rPr lang="es-MX" sz="2800" dirty="0" err="1" smtClean="0"/>
              <a:t>braquiterapia</a:t>
            </a:r>
            <a:r>
              <a:rPr lang="es-MX" sz="2800" dirty="0" smtClean="0"/>
              <a:t>, </a:t>
            </a:r>
            <a:r>
              <a:rPr lang="es-MX" sz="2800" dirty="0" err="1" smtClean="0"/>
              <a:t>teleterapia</a:t>
            </a:r>
            <a:r>
              <a:rPr lang="es-MX" sz="2800" dirty="0" smtClean="0"/>
              <a:t> y quimioterapia por contraindicación quirúrgica; el 38,1 % recibió cirugía más </a:t>
            </a:r>
            <a:r>
              <a:rPr lang="es-MX" sz="2800" dirty="0" err="1" smtClean="0"/>
              <a:t>braquiterapia</a:t>
            </a:r>
            <a:r>
              <a:rPr lang="es-MX" sz="2800" dirty="0" smtClean="0"/>
              <a:t> adyuvante, y el 14,3 % cirugía, </a:t>
            </a:r>
            <a:r>
              <a:rPr lang="es-MX" sz="2800" dirty="0" err="1" smtClean="0"/>
              <a:t>braquiterapia</a:t>
            </a:r>
            <a:r>
              <a:rPr lang="es-MX" sz="2800" dirty="0" smtClean="0"/>
              <a:t> y </a:t>
            </a:r>
            <a:r>
              <a:rPr lang="es-MX" sz="2800" dirty="0" err="1" smtClean="0"/>
              <a:t>teleterapia</a:t>
            </a:r>
            <a:r>
              <a:rPr lang="es-MX" sz="2800" dirty="0" smtClean="0"/>
              <a:t>. La supervivencia global a 5 años fue de 61,9 %. Las pacientes con ECOG ≥2 presentaron mayor mortalidad. El análisis por cohorte anual evidenció mejoría progresiva de la supervivencia tras 2020, asociada a reducción de demoras diagnósticas y consolidación del servicio. Se concluye que la supervivencia alcanzada en esta cohorte se encuentra en el rango reportado por series internacionales de pacientes con características similares, aunque inferior a registros poblacionales con mayor proporción de estadios tempranos. La demora terapéutica fue un determinante clave de mortalidad.</a:t>
            </a:r>
            <a:endParaRPr lang="es-ES" sz="2800" dirty="0"/>
          </a:p>
        </p:txBody>
      </p:sp>
      <p:graphicFrame>
        <p:nvGraphicFramePr>
          <p:cNvPr id="56" name="55 Tabla"/>
          <p:cNvGraphicFramePr>
            <a:graphicFrameLocks noGrp="1"/>
          </p:cNvGraphicFramePr>
          <p:nvPr/>
        </p:nvGraphicFramePr>
        <p:xfrm>
          <a:off x="10744201" y="9336563"/>
          <a:ext cx="9867899" cy="4244839"/>
        </p:xfrm>
        <a:graphic>
          <a:graphicData uri="http://schemas.openxmlformats.org/drawingml/2006/table">
            <a:tbl>
              <a:tblPr/>
              <a:tblGrid>
                <a:gridCol w="4686299"/>
                <a:gridCol w="3657600"/>
                <a:gridCol w="1524000"/>
              </a:tblGrid>
              <a:tr h="1044439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Grupo de edad (años)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No. de Pacientes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22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&lt;60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19,0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22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60-69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28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33,3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22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70-79</a:t>
                      </a:r>
                      <a:endParaRPr lang="es-ES" sz="2800" b="1" dirty="0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28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33,3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22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&gt;80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14,4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22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7" name="56 Tabla"/>
          <p:cNvGraphicFramePr>
            <a:graphicFrameLocks noGrp="1"/>
          </p:cNvGraphicFramePr>
          <p:nvPr/>
        </p:nvGraphicFramePr>
        <p:xfrm>
          <a:off x="10629901" y="13809503"/>
          <a:ext cx="9944099" cy="5120640"/>
        </p:xfrm>
        <a:graphic>
          <a:graphicData uri="http://schemas.openxmlformats.org/drawingml/2006/table">
            <a:tbl>
              <a:tblPr/>
              <a:tblGrid>
                <a:gridCol w="3313949"/>
                <a:gridCol w="3315075"/>
                <a:gridCol w="3315075"/>
              </a:tblGrid>
              <a:tr h="464562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Estadío Clínico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No. De Pacientes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%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62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IB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20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23,8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62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II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20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23,8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62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IIIA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10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11,9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62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IIIB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10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11,9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62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IIIC 1y2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12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C00000"/>
                          </a:solidFill>
                          <a:latin typeface="+mn-lt"/>
                          <a:ea typeface="Arial"/>
                        </a:rPr>
                        <a:t>14,3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62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IV A y B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12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14,3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562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Total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84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u="sng" dirty="0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100</a:t>
                      </a:r>
                      <a:endParaRPr lang="es-ES" sz="2800" b="1" dirty="0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8" name="57 Tabla"/>
          <p:cNvGraphicFramePr>
            <a:graphicFrameLocks noGrp="1"/>
          </p:cNvGraphicFramePr>
          <p:nvPr/>
        </p:nvGraphicFramePr>
        <p:xfrm>
          <a:off x="10439400" y="18783299"/>
          <a:ext cx="10286999" cy="3840480"/>
        </p:xfrm>
        <a:graphic>
          <a:graphicData uri="http://schemas.openxmlformats.org/drawingml/2006/table">
            <a:tbl>
              <a:tblPr/>
              <a:tblGrid>
                <a:gridCol w="4724400"/>
                <a:gridCol w="3543300"/>
                <a:gridCol w="2019299"/>
              </a:tblGrid>
              <a:tr h="54610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Grado Histológico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No. De Pacientes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G1 (Bien Diferenciado)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23,8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G2 (Moderadamente Diferenciado)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28,6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G3 (Indiferenciado)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40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47,6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9" name="58 Tabla"/>
          <p:cNvGraphicFramePr>
            <a:graphicFrameLocks noGrp="1"/>
          </p:cNvGraphicFramePr>
          <p:nvPr/>
        </p:nvGraphicFramePr>
        <p:xfrm>
          <a:off x="10515602" y="22835393"/>
          <a:ext cx="10372723" cy="3200400"/>
        </p:xfrm>
        <a:graphic>
          <a:graphicData uri="http://schemas.openxmlformats.org/drawingml/2006/table">
            <a:tbl>
              <a:tblPr/>
              <a:tblGrid>
                <a:gridCol w="4419598"/>
                <a:gridCol w="3771900"/>
                <a:gridCol w="2181225"/>
              </a:tblGrid>
              <a:tr h="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Esquema Terapéutico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No. De Pacientes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Cirugía + HDR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38,1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Cirugía + HDR+ Tele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14,3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HDR+ Tele+ QTP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40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FF0000"/>
                          </a:solidFill>
                          <a:latin typeface="+mn-lt"/>
                          <a:ea typeface="Arial"/>
                        </a:rPr>
                        <a:t>47,6</a:t>
                      </a:r>
                      <a:endParaRPr lang="es-ES" sz="2800" b="1">
                        <a:solidFill>
                          <a:srgbClr val="000000"/>
                        </a:solidFill>
                        <a:latin typeface="+mn-lt"/>
                        <a:ea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Total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indent="180340"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" sz="2800" b="1" dirty="0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0" y="26250900"/>
            <a:ext cx="2138362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Las pacientes con </a:t>
            </a:r>
            <a:r>
              <a:rPr kumimoji="0" lang="es-E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adenocarcinoma</a:t>
            </a: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 de endometrio tratadas con </a:t>
            </a:r>
            <a:r>
              <a:rPr kumimoji="0" lang="es-E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braquiterapia</a:t>
            </a: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 HDR en el Hospital Oncológico Conrado Benítez, evidenció la complejidad del abordaje en este grupo de pacientes, así como la relevancia de la </a:t>
            </a:r>
            <a:r>
              <a:rPr kumimoji="0" lang="es-E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braquiterapia</a:t>
            </a: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 como componente esencial del tratamiento, tanto en escenarios adyuvantes como en aquellos donde la cirugía no es viable.</a:t>
            </a:r>
            <a:r>
              <a:rPr lang="es-ES" sz="2800" dirty="0" smtClean="0">
                <a:ea typeface="Arial" pitchFamily="34" charset="0"/>
                <a:cs typeface="Arial" pitchFamily="34" charset="0"/>
              </a:rPr>
              <a:t> </a:t>
            </a: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Asimismo, el análisis de la evolución temporal del programa de </a:t>
            </a:r>
            <a:r>
              <a:rPr kumimoji="0" lang="es-E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braquiterapia</a:t>
            </a:r>
            <a:r>
              <a:rPr kumimoji="0" lang="es-E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Arial" pitchFamily="34" charset="0"/>
                <a:cs typeface="Arial" pitchFamily="34" charset="0"/>
              </a:rPr>
              <a:t> HDR permitió constatar una progresiva consolidación del servicio, con mejoras en la oportunidad terapéutica y en la calidad del seguimiento. </a:t>
            </a:r>
            <a:endParaRPr kumimoji="0" lang="es-E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122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1329</TotalTime>
  <Words>765</Words>
  <Application>Microsoft Office PowerPoint</Application>
  <PresentationFormat>Personalizado</PresentationFormat>
  <Paragraphs>93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Office Theme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Usuario de Windows</dc:creator>
  <cp:lastModifiedBy>DR</cp:lastModifiedBy>
  <cp:revision>187</cp:revision>
  <dcterms:created xsi:type="dcterms:W3CDTF">2023-10-24T02:23:00Z</dcterms:created>
  <dcterms:modified xsi:type="dcterms:W3CDTF">2026-03-10T18:50:28Z</dcterms:modified>
</cp:coreProperties>
</file>