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257" r:id="rId2"/>
  </p:sldIdLst>
  <p:sldSz cx="21383625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524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99FF"/>
    <a:srgbClr val="99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9510" autoAdjust="0"/>
  </p:normalViewPr>
  <p:slideViewPr>
    <p:cSldViewPr snapToGrid="0">
      <p:cViewPr>
        <p:scale>
          <a:sx n="25" d="100"/>
          <a:sy n="25" d="100"/>
        </p:scale>
        <p:origin x="-1644" y="138"/>
      </p:cViewPr>
      <p:guideLst>
        <p:guide orient="horz" pos="9524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49049"/>
            <a:ext cx="18176081" cy="10528100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691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975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0015"/>
            <a:ext cx="4610844" cy="2562724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0015"/>
            <a:ext cx="13565237" cy="2562724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303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085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39080"/>
            <a:ext cx="18443377" cy="12579118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37201"/>
            <a:ext cx="18443377" cy="661506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039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714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0022"/>
            <a:ext cx="18443377" cy="584505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13073"/>
            <a:ext cx="9046274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46105"/>
            <a:ext cx="9046274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13073"/>
            <a:ext cx="9090826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46105"/>
            <a:ext cx="9090826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214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28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002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4048"/>
            <a:ext cx="10825460" cy="21490205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212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4048"/>
            <a:ext cx="10825460" cy="21490205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85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0022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28274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04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ustacarmen86@gmail.com" TargetMode="External"/><Relationship Id="rId13" Type="http://schemas.openxmlformats.org/officeDocument/2006/relationships/image" Target="../media/image4.png"/><Relationship Id="rId18" Type="http://schemas.openxmlformats.org/officeDocument/2006/relationships/image" Target="../media/image9.png"/><Relationship Id="rId3" Type="http://schemas.openxmlformats.org/officeDocument/2006/relationships/hyperlink" Target="https://orcid.org/0000-0003-0996-874X" TargetMode="External"/><Relationship Id="rId21" Type="http://schemas.openxmlformats.org/officeDocument/2006/relationships/image" Target="../media/image12.png"/><Relationship Id="rId7" Type="http://schemas.openxmlformats.org/officeDocument/2006/relationships/hyperlink" Target="http://orcid.org/0000-0003-2210-0806" TargetMode="External"/><Relationship Id="rId12" Type="http://schemas.openxmlformats.org/officeDocument/2006/relationships/image" Target="../media/image3.png"/><Relationship Id="rId17" Type="http://schemas.openxmlformats.org/officeDocument/2006/relationships/image" Target="../media/image8.png"/><Relationship Id="rId2" Type="http://schemas.openxmlformats.org/officeDocument/2006/relationships/hyperlink" Target="mailto:july68tamy@gmail.com" TargetMode="External"/><Relationship Id="rId16" Type="http://schemas.openxmlformats.org/officeDocument/2006/relationships/image" Target="../media/image7.emf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arisa@edu.cu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orcid.org/0009-0001-6102-1206" TargetMode="External"/><Relationship Id="rId15" Type="http://schemas.openxmlformats.org/officeDocument/2006/relationships/image" Target="../media/image6.jpeg"/><Relationship Id="rId10" Type="http://schemas.openxmlformats.org/officeDocument/2006/relationships/image" Target="../media/image1.png"/><Relationship Id="rId19" Type="http://schemas.openxmlformats.org/officeDocument/2006/relationships/image" Target="../media/image10.png"/><Relationship Id="rId4" Type="http://schemas.openxmlformats.org/officeDocument/2006/relationships/hyperlink" Target="mailto:nadiezdha@gmail.com" TargetMode="External"/><Relationship Id="rId9" Type="http://schemas.openxmlformats.org/officeDocument/2006/relationships/hyperlink" Target="https://orcid.org/0009-0003-6670-4414" TargetMode="External"/><Relationship Id="rId14" Type="http://schemas.openxmlformats.org/officeDocument/2006/relationships/image" Target="../media/image5.jpeg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8">
            <a:extLst>
              <a:ext uri="{FF2B5EF4-FFF2-40B4-BE49-F238E27FC236}">
                <a16:creationId xmlns="" xmlns:a16="http://schemas.microsoft.com/office/drawing/2014/main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0" y="9660235"/>
            <a:ext cx="10106746" cy="558738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INTRODUCCION (OBJETIVOS)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="" xmlns:a16="http://schemas.microsoft.com/office/drawing/2014/main" id="{8DEC2B02-DBCD-473A-9DEA-7686772929AA}"/>
              </a:ext>
            </a:extLst>
          </p:cNvPr>
          <p:cNvSpPr txBox="1">
            <a:spLocks/>
          </p:cNvSpPr>
          <p:nvPr/>
        </p:nvSpPr>
        <p:spPr>
          <a:xfrm>
            <a:off x="190500" y="12576900"/>
            <a:ext cx="10093752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RESULTADOS Y DISCUSION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="" xmlns:a16="http://schemas.microsoft.com/office/drawing/2014/main" id="{82BA7AD8-9D0D-4D14-8FD9-E1C8ED7F8BFE}"/>
              </a:ext>
            </a:extLst>
          </p:cNvPr>
          <p:cNvSpPr txBox="1">
            <a:spLocks/>
          </p:cNvSpPr>
          <p:nvPr/>
        </p:nvSpPr>
        <p:spPr>
          <a:xfrm>
            <a:off x="10944376" y="10054043"/>
            <a:ext cx="10096349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METODOLOGIA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="" xmlns:a16="http://schemas.microsoft.com/office/drawing/2014/main" id="{69085A74-C7AD-4A34-B700-A343551A6444}"/>
              </a:ext>
            </a:extLst>
          </p:cNvPr>
          <p:cNvSpPr txBox="1">
            <a:spLocks/>
          </p:cNvSpPr>
          <p:nvPr/>
        </p:nvSpPr>
        <p:spPr>
          <a:xfrm>
            <a:off x="10835447" y="25727563"/>
            <a:ext cx="10090978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CONCLUSIONES</a:t>
            </a:r>
          </a:p>
        </p:txBody>
      </p:sp>
      <p:sp>
        <p:nvSpPr>
          <p:cNvPr id="62" name="61 Rectángulo"/>
          <p:cNvSpPr/>
          <p:nvPr/>
        </p:nvSpPr>
        <p:spPr>
          <a:xfrm>
            <a:off x="0" y="2564913"/>
            <a:ext cx="2138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 smtClean="0"/>
              <a:t>Caracterización clínico-epidemiológica de las pacientes con Sarcoma de Útero </a:t>
            </a:r>
            <a:r>
              <a:rPr lang="es-MX" sz="4000" b="1" dirty="0" smtClean="0"/>
              <a:t>tratados en el Hospital Provincial Oncológico Conrado Benítez. </a:t>
            </a:r>
            <a:endParaRPr lang="es-ES" sz="4000" b="1" dirty="0"/>
          </a:p>
        </p:txBody>
      </p:sp>
      <p:sp>
        <p:nvSpPr>
          <p:cNvPr id="65" name="64 Rectángulo"/>
          <p:cNvSpPr/>
          <p:nvPr/>
        </p:nvSpPr>
        <p:spPr>
          <a:xfrm>
            <a:off x="152400" y="3737289"/>
            <a:ext cx="2091689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Autor</a:t>
            </a:r>
            <a:r>
              <a:rPr lang="en-US" sz="2800" b="1" dirty="0" smtClean="0"/>
              <a:t>(</a:t>
            </a:r>
            <a:r>
              <a:rPr lang="en-US" sz="2800" b="1" dirty="0" err="1" smtClean="0"/>
              <a:t>es</a:t>
            </a:r>
            <a:r>
              <a:rPr lang="en-US" sz="2800" b="1" dirty="0" smtClean="0"/>
              <a:t>): </a:t>
            </a:r>
            <a:r>
              <a:rPr lang="es-ES_tradnl" sz="2800" b="1" dirty="0" smtClean="0"/>
              <a:t> </a:t>
            </a:r>
            <a:r>
              <a:rPr lang="es-ES" sz="2800" dirty="0" smtClean="0"/>
              <a:t>Dr. Franklin Gámez Denis</a:t>
            </a:r>
            <a:r>
              <a:rPr lang="es-MX" sz="2800" dirty="0" smtClean="0"/>
              <a:t>, </a:t>
            </a:r>
            <a:r>
              <a:rPr lang="es-ES" sz="2800" dirty="0" err="1" smtClean="0"/>
              <a:t>Dr</a:t>
            </a:r>
            <a:r>
              <a:rPr lang="es-MX" sz="2800" dirty="0" smtClean="0"/>
              <a:t>. </a:t>
            </a:r>
            <a:r>
              <a:rPr lang="es-ES" sz="2800" dirty="0" smtClean="0"/>
              <a:t>Juan Antonio Gutiérrez Rodríguez</a:t>
            </a:r>
            <a:r>
              <a:rPr lang="es-MX" sz="2800" dirty="0" smtClean="0"/>
              <a:t>, Dra. </a:t>
            </a:r>
            <a:r>
              <a:rPr lang="es-MX" sz="2800" dirty="0" err="1" smtClean="0"/>
              <a:t>Maykelín</a:t>
            </a:r>
            <a:r>
              <a:rPr lang="es-MX" sz="2800" dirty="0" smtClean="0"/>
              <a:t> </a:t>
            </a:r>
            <a:r>
              <a:rPr lang="es-MX" sz="2800" dirty="0" err="1" smtClean="0"/>
              <a:t>Plutín</a:t>
            </a:r>
            <a:r>
              <a:rPr lang="es-MX" sz="2800" dirty="0" smtClean="0"/>
              <a:t> Gómez, Dra. Diana Esperanza </a:t>
            </a:r>
            <a:r>
              <a:rPr lang="es-MX" sz="2800" dirty="0" err="1" smtClean="0"/>
              <a:t>Monet</a:t>
            </a:r>
            <a:r>
              <a:rPr lang="es-MX" sz="2800" dirty="0" smtClean="0"/>
              <a:t> Álvarez, Lic. </a:t>
            </a:r>
            <a:r>
              <a:rPr lang="es-MX" sz="2800" dirty="0" err="1" smtClean="0"/>
              <a:t>Nadiezdha</a:t>
            </a:r>
            <a:r>
              <a:rPr lang="es-MX" sz="2800" dirty="0" smtClean="0"/>
              <a:t> Zambrano Álvarez, Dr. C. Larisa Zamora Matamoros, Dr. C. Justa Carmen Columbié Regüeiferos</a:t>
            </a:r>
          </a:p>
          <a:p>
            <a:pPr algn="ctr"/>
            <a:r>
              <a:rPr lang="es-VE" sz="2800" baseline="30000" dirty="0" smtClean="0"/>
              <a:t>1 </a:t>
            </a:r>
            <a:r>
              <a:rPr lang="es-VE" sz="2800" dirty="0" smtClean="0"/>
              <a:t>Especialista en Primer Grado de Oncología. Hospital Provincial Conrado </a:t>
            </a:r>
            <a:r>
              <a:rPr lang="es-VE" sz="2800" dirty="0" err="1" smtClean="0"/>
              <a:t>Benitez</a:t>
            </a:r>
            <a:r>
              <a:rPr lang="es-VE" sz="2800" dirty="0" smtClean="0"/>
              <a:t>, Santiago de Cuba, Cuba.</a:t>
            </a:r>
          </a:p>
          <a:p>
            <a:pPr algn="ctr"/>
            <a:r>
              <a:rPr lang="es-VE" sz="2800" dirty="0" smtClean="0"/>
              <a:t>2Especialista en Primer Grado de Oncología. Hospital Provincial Conrado </a:t>
            </a:r>
            <a:r>
              <a:rPr lang="es-VE" sz="2800" dirty="0" err="1" smtClean="0"/>
              <a:t>Benitez</a:t>
            </a:r>
            <a:r>
              <a:rPr lang="es-VE" sz="2800" dirty="0" smtClean="0"/>
              <a:t>, Santiago de Cuba, Cuba.</a:t>
            </a:r>
          </a:p>
          <a:p>
            <a:pPr algn="ctr"/>
            <a:r>
              <a:rPr lang="es-VE" sz="2800" dirty="0" smtClean="0"/>
              <a:t>3Especialista en Primer Grado de Oncología. Hospital Provincial Conrado </a:t>
            </a:r>
            <a:r>
              <a:rPr lang="es-VE" sz="2800" dirty="0" err="1" smtClean="0"/>
              <a:t>Benitez</a:t>
            </a:r>
            <a:r>
              <a:rPr lang="es-VE" sz="2800" dirty="0" smtClean="0"/>
              <a:t>, Santiago de Cuba, Cuba.</a:t>
            </a:r>
          </a:p>
          <a:p>
            <a:pPr algn="ctr"/>
            <a:r>
              <a:rPr lang="es-MX" sz="2800" dirty="0" smtClean="0"/>
              <a:t>4 Médico Residente de Inmunología, Hospital Provincial Saturnino Lora,</a:t>
            </a:r>
            <a:r>
              <a:rPr lang="es-ES" sz="2800" dirty="0" smtClean="0"/>
              <a:t> Santiago de Cuba, Cuba</a:t>
            </a:r>
            <a:r>
              <a:rPr lang="es-ES" sz="2800" dirty="0" smtClean="0"/>
              <a:t>.</a:t>
            </a:r>
            <a:r>
              <a:rPr lang="es-ES" sz="2800" dirty="0" smtClean="0">
                <a:latin typeface="Arial" pitchFamily="34" charset="0"/>
                <a:cs typeface="Arial" pitchFamily="34" charset="0"/>
                <a:hlinkClick r:id="rId2"/>
              </a:rPr>
              <a:t> july68tamy@gmail.com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3"/>
              </a:rPr>
              <a:t>https://orcid.org/0000-0003-0996-874X</a:t>
            </a:r>
            <a:endParaRPr lang="es-ES" sz="2800" dirty="0" smtClean="0"/>
          </a:p>
          <a:p>
            <a:pPr algn="ctr"/>
            <a:r>
              <a:rPr lang="es-ES" sz="2800" dirty="0" smtClean="0"/>
              <a:t>5 Licenciada en Gestión de la Información en Salud. </a:t>
            </a:r>
            <a:r>
              <a:rPr lang="es-MX" sz="2800" dirty="0" smtClean="0"/>
              <a:t>Hospital Oncológico Conrado </a:t>
            </a:r>
            <a:r>
              <a:rPr lang="es-MX" sz="2800" dirty="0" err="1" smtClean="0"/>
              <a:t>Benitez</a:t>
            </a:r>
            <a:r>
              <a:rPr lang="es-MX" sz="2800" dirty="0" smtClean="0"/>
              <a:t>,</a:t>
            </a:r>
            <a:r>
              <a:rPr lang="es-ES" sz="2800" dirty="0" smtClean="0"/>
              <a:t> Santiago de Cuba, Cuba</a:t>
            </a:r>
            <a:r>
              <a:rPr lang="es-ES" sz="2800" dirty="0" smtClean="0"/>
              <a:t>.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4"/>
              </a:rPr>
              <a:t> nadiezdha@gmail.com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5"/>
              </a:rPr>
              <a:t>https://orcid.org/0009-0001-6102-1206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800" dirty="0" smtClean="0"/>
          </a:p>
          <a:p>
            <a:pPr algn="ctr"/>
            <a:r>
              <a:rPr lang="es-VE" sz="2800" baseline="30000" dirty="0" smtClean="0"/>
              <a:t>6 </a:t>
            </a:r>
            <a:r>
              <a:rPr lang="es-VE" sz="2800" dirty="0" smtClean="0"/>
              <a:t>Licenciada en Ciencias Matemáticas. Doctor en Ciencias Matemáticas, Profesor Titular. Departamento de Matemáticas de la Universidad de Oriente, Santiago de Cuba 90400, Cuba. </a:t>
            </a:r>
            <a:r>
              <a:rPr lang="es-ES" sz="2800" dirty="0" smtClean="0">
                <a:latin typeface="Arial" pitchFamily="34" charset="0"/>
                <a:cs typeface="Arial" pitchFamily="34" charset="0"/>
                <a:hlinkClick r:id="rId6"/>
              </a:rPr>
              <a:t>larisa@edu.cu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7"/>
              </a:rPr>
              <a:t>http://orcid.org/0000-0003-2210-0806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800" dirty="0" smtClean="0"/>
          </a:p>
          <a:p>
            <a:pPr algn="ctr"/>
            <a:r>
              <a:rPr lang="es-VE" sz="2800" baseline="30000" dirty="0" smtClean="0"/>
              <a:t>7 </a:t>
            </a:r>
            <a:r>
              <a:rPr lang="es-VE" sz="2800" dirty="0" smtClean="0"/>
              <a:t>Especialista en Primer Grado de MGI-Neumología. Doctor en Ciencias Médicas, Profesor Titular. Departamento Toxicología Ocupacional, Centro de Toxicología y Biomedicina, Universidad de Ciencias Médicas, Santiago de Cuba 90400, Cuba.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8"/>
              </a:rPr>
              <a:t>justacarmen86@gmail.com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MX" sz="2800" u="sng" dirty="0" smtClean="0">
                <a:latin typeface="Arial" pitchFamily="34" charset="0"/>
                <a:cs typeface="Arial" pitchFamily="34" charset="0"/>
                <a:hlinkClick r:id="rId9"/>
              </a:rPr>
              <a:t>https://orcid.org/0009-0003-6670-4414</a:t>
            </a:r>
            <a:endParaRPr lang="es-ES" sz="2800" dirty="0"/>
          </a:p>
        </p:txBody>
      </p:sp>
      <p:grpSp>
        <p:nvGrpSpPr>
          <p:cNvPr id="16" name="15 Grupo"/>
          <p:cNvGrpSpPr/>
          <p:nvPr/>
        </p:nvGrpSpPr>
        <p:grpSpPr>
          <a:xfrm>
            <a:off x="-35940" y="0"/>
            <a:ext cx="21353556" cy="1777408"/>
            <a:chOff x="13444" y="4087576"/>
            <a:chExt cx="21353556" cy="1777408"/>
          </a:xfrm>
        </p:grpSpPr>
        <p:sp>
          <p:nvSpPr>
            <p:cNvPr id="28" name="Text Placeholder 28">
              <a:extLst>
                <a:ext uri="{FF2B5EF4-FFF2-40B4-BE49-F238E27FC236}">
                  <a16:creationId xmlns="" xmlns:a16="http://schemas.microsoft.com/office/drawing/2014/main" id="{EEC8DC0C-2B95-49CE-9376-AD2E0528C6B2}"/>
                </a:ext>
              </a:extLst>
            </p:cNvPr>
            <p:cNvSpPr txBox="1">
              <a:spLocks/>
            </p:cNvSpPr>
            <p:nvPr/>
          </p:nvSpPr>
          <p:spPr>
            <a:xfrm>
              <a:off x="13444" y="4127463"/>
              <a:ext cx="21353556" cy="1737521"/>
            </a:xfrm>
            <a:prstGeom prst="rect">
              <a:avLst/>
            </a:prstGeom>
            <a:solidFill>
              <a:srgbClr val="CC99FF"/>
            </a:solidFill>
            <a:ln w="25400" cap="flat" cmpd="sng" algn="ctr">
              <a:solidFill>
                <a:srgbClr val="70AD47">
                  <a:shade val="50000"/>
                </a:srgbClr>
              </a:solidFill>
              <a:prstDash val="solid"/>
            </a:ln>
            <a:effectLst/>
          </p:spPr>
          <p:txBody>
            <a:bodyPr wrap="square" lIns="63307" tIns="63307" rIns="63307" bIns="63307" anchor="ctr" anchorCtr="0">
              <a:spAutoFit/>
            </a:bodyPr>
            <a:lstStyle>
              <a:lvl1pPr marL="0" indent="0" algn="ctr" defTabSz="303871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u="sng" kern="1200" baseline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2468955" indent="-949598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9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798394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31775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683710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356465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987582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1395179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291453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303871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14 Grupo"/>
            <p:cNvGrpSpPr/>
            <p:nvPr/>
          </p:nvGrpSpPr>
          <p:grpSpPr>
            <a:xfrm>
              <a:off x="5308813" y="4087576"/>
              <a:ext cx="10473571" cy="1773580"/>
              <a:chOff x="-3177" y="4071220"/>
              <a:chExt cx="10473571" cy="177358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177" y="4071220"/>
                <a:ext cx="7745440" cy="17735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25 Imagen" descr="Screenshot_20200303-225950~2"/>
              <p:cNvPicPr/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7742263" y="4111108"/>
                <a:ext cx="2728131" cy="1733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7" name="16 Rectángulo"/>
          <p:cNvSpPr/>
          <p:nvPr/>
        </p:nvSpPr>
        <p:spPr>
          <a:xfrm>
            <a:off x="5374635" y="1926140"/>
            <a:ext cx="12918280" cy="584775"/>
          </a:xfrm>
          <a:prstGeom prst="rect">
            <a:avLst/>
          </a:prstGeom>
          <a:solidFill>
            <a:srgbClr val="CC99FF"/>
          </a:solidFill>
        </p:spPr>
        <p:txBody>
          <a:bodyPr wrap="none">
            <a:spAutoFit/>
          </a:bodyPr>
          <a:lstStyle/>
          <a:p>
            <a:r>
              <a:rPr lang="es-ES" sz="3200" b="1" dirty="0"/>
              <a:t>I SIMPOSIO </a:t>
            </a:r>
            <a:r>
              <a:rPr lang="es-ES" sz="3200" b="1" dirty="0" smtClean="0"/>
              <a:t>NACIONAL DE </a:t>
            </a:r>
            <a:r>
              <a:rPr lang="es-ES" sz="3200" b="1" dirty="0"/>
              <a:t>BIOMEDICINA ONCOLÓGICA (BIONCOSAN </a:t>
            </a:r>
            <a:r>
              <a:rPr lang="es-ES" sz="3200" b="1" dirty="0" smtClean="0"/>
              <a:t>2026)</a:t>
            </a:r>
            <a:endParaRPr lang="es-ES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4F9A24CD-E7E6-420C-B5C6-BF174A5C51A5}"/>
              </a:ext>
            </a:extLst>
          </p:cNvPr>
          <p:cNvGrpSpPr/>
          <p:nvPr/>
        </p:nvGrpSpPr>
        <p:grpSpPr>
          <a:xfrm>
            <a:off x="294826" y="399818"/>
            <a:ext cx="20636519" cy="904781"/>
            <a:chOff x="574750" y="2262016"/>
            <a:chExt cx="20636519" cy="904781"/>
          </a:xfrm>
        </p:grpSpPr>
        <p:pic>
          <p:nvPicPr>
            <p:cNvPr id="2055" name="Imagen 1">
              <a:extLst>
                <a:ext uri="{FF2B5EF4-FFF2-40B4-BE49-F238E27FC236}">
                  <a16:creationId xmlns="" xmlns:a16="http://schemas.microsoft.com/office/drawing/2014/main" id="{02D4F4DC-146A-4E5B-80C4-4678B4944D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506" y="2262016"/>
              <a:ext cx="929898" cy="81322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o 8">
              <a:extLst>
                <a:ext uri="{FF2B5EF4-FFF2-40B4-BE49-F238E27FC236}">
                  <a16:creationId xmlns="" xmlns:a16="http://schemas.microsoft.com/office/drawing/2014/main" id="{206DABA6-E46B-4F67-A671-BB5D022BEAF3}"/>
                </a:ext>
              </a:extLst>
            </p:cNvPr>
            <p:cNvGrpSpPr/>
            <p:nvPr/>
          </p:nvGrpSpPr>
          <p:grpSpPr>
            <a:xfrm>
              <a:off x="574750" y="2353458"/>
              <a:ext cx="20636519" cy="813339"/>
              <a:chOff x="131104" y="8592"/>
              <a:chExt cx="7360344" cy="219053"/>
            </a:xfrm>
          </p:grpSpPr>
          <p:pic>
            <p:nvPicPr>
              <p:cNvPr id="10" name="Imagen 9">
                <a:extLst>
                  <a:ext uri="{FF2B5EF4-FFF2-40B4-BE49-F238E27FC236}">
                    <a16:creationId xmlns="" xmlns:a16="http://schemas.microsoft.com/office/drawing/2014/main" id="{5FC8B535-667C-4660-B6D6-71F4779A7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104" y="8592"/>
                <a:ext cx="344956" cy="19688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6">
                <a:extLst>
                  <a:ext uri="{FF2B5EF4-FFF2-40B4-BE49-F238E27FC236}">
                    <a16:creationId xmlns="" xmlns:a16="http://schemas.microsoft.com/office/drawing/2014/main" id="{8A42E066-DD7A-4DE3-9D32-9F15D79273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983" y="20174"/>
                <a:ext cx="337209" cy="173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Imagen 11">
                <a:extLst>
                  <a:ext uri="{FF2B5EF4-FFF2-40B4-BE49-F238E27FC236}">
                    <a16:creationId xmlns="" xmlns:a16="http://schemas.microsoft.com/office/drawing/2014/main" id="{EA501D33-BA49-439B-B59D-F5A87B870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27416" y="8592"/>
                <a:ext cx="364032" cy="2190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Imagen 12">
                <a:extLst>
                  <a:ext uri="{FF2B5EF4-FFF2-40B4-BE49-F238E27FC236}">
                    <a16:creationId xmlns="" xmlns:a16="http://schemas.microsoft.com/office/drawing/2014/main" id="{BD5544B2-3EC8-48E5-8266-B077FE1BF8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0621" y="8592"/>
                <a:ext cx="383291" cy="21353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6" name="Text Placeholder 28">
            <a:extLst>
              <a:ext uri="{FF2B5EF4-FFF2-40B4-BE49-F238E27FC236}">
                <a16:creationId xmlns="" xmlns:a16="http://schemas.microsoft.com/office/drawing/2014/main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0" y="28406314"/>
            <a:ext cx="21353556" cy="1737521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CBC7210C-172F-4D69-B29C-B45A34EA51F8}"/>
              </a:ext>
            </a:extLst>
          </p:cNvPr>
          <p:cNvSpPr/>
          <p:nvPr/>
        </p:nvSpPr>
        <p:spPr>
          <a:xfrm>
            <a:off x="4576431" y="28491261"/>
            <a:ext cx="13034357" cy="15676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 DE CIENCIAS MÉDICAS 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 DE TOXICOLOGÍA Y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BIOMEDICINA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Santiago </a:t>
            </a: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Cuba</a:t>
            </a:r>
            <a:endParaRPr lang="es-MX" sz="16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" name="50 Imagen"/>
          <p:cNvPicPr/>
          <p:nvPr/>
        </p:nvPicPr>
        <p:blipFill>
          <a:blip r:embed="rId1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40" y="28406314"/>
            <a:ext cx="6569744" cy="1774343"/>
          </a:xfrm>
          <a:prstGeom prst="rect">
            <a:avLst/>
          </a:prstGeom>
        </p:spPr>
      </p:pic>
      <p:pic>
        <p:nvPicPr>
          <p:cNvPr id="52" name="Picture 6"/>
          <p:cNvPicPr/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04" y="28406314"/>
            <a:ext cx="1793124" cy="177434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7" name="26 Rectángulo"/>
          <p:cNvSpPr/>
          <p:nvPr/>
        </p:nvSpPr>
        <p:spPr>
          <a:xfrm>
            <a:off x="1" y="10213886"/>
            <a:ext cx="100965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/>
              <a:t>El sarcoma de útero es un tumor maligno poco frecuente y agresivo. Se origina en el tejido conectivo y muscular del útero. Representa aproximadamente el 3-7% de los tumores malignos del útero.</a:t>
            </a:r>
            <a:r>
              <a:rPr lang="es-MX" sz="2800" b="1" dirty="0" smtClean="0"/>
              <a:t> Objetivo: </a:t>
            </a:r>
            <a:r>
              <a:rPr lang="es-MX" sz="2800" dirty="0" smtClean="0"/>
              <a:t>D</a:t>
            </a:r>
            <a:r>
              <a:rPr lang="es-ES" sz="2800" dirty="0" smtClean="0"/>
              <a:t>escribir las principales características clínico-epidemiológicas del sarcoma de útero en dicha entidad.</a:t>
            </a:r>
            <a:endParaRPr lang="es-ES" sz="2800" dirty="0"/>
          </a:p>
        </p:txBody>
      </p:sp>
      <p:sp>
        <p:nvSpPr>
          <p:cNvPr id="29" name="28 Rectángulo"/>
          <p:cNvSpPr/>
          <p:nvPr/>
        </p:nvSpPr>
        <p:spPr>
          <a:xfrm>
            <a:off x="10782300" y="10654091"/>
            <a:ext cx="1041082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/>
              <a:t>Se estudió un total de 61 pacientes diagnosticadas, inscritas en el Hospital Oncológico Conrado Benítez en el período antes mencionado. Se excluyeron del estudio a pacientes con diagnóstico no confirmado o que hayan recibido tratamiento inicial fuera del centro.</a:t>
            </a:r>
            <a:r>
              <a:rPr lang="es-ES" sz="2800" b="1" dirty="0" smtClean="0"/>
              <a:t> </a:t>
            </a:r>
            <a:r>
              <a:rPr lang="es-ES" sz="2800" dirty="0" smtClean="0"/>
              <a:t>El procesamiento y análisis estadístico de los datos se realizó en una computadora </a:t>
            </a:r>
            <a:r>
              <a:rPr lang="es-ES" sz="2800" dirty="0" err="1" smtClean="0"/>
              <a:t>Asus</a:t>
            </a:r>
            <a:r>
              <a:rPr lang="es-ES" sz="2800" dirty="0" smtClean="0"/>
              <a:t>, en el programa Excel. Se utilizaron los métodos estadísticos de inducción deducción, análisis síntesis e histórico lógico y Epistemológico. Se cumplieron normas éticas en cuanto a la discreción, confiabilidad de la información, honestidad y demás principios que caracterizan a los profesionales e investigadores cubanos.</a:t>
            </a:r>
          </a:p>
          <a:p>
            <a:pPr algn="just"/>
            <a:endParaRPr lang="es-ES" sz="2800" dirty="0"/>
          </a:p>
        </p:txBody>
      </p:sp>
      <p:graphicFrame>
        <p:nvGraphicFramePr>
          <p:cNvPr id="44" name="43 Tabla"/>
          <p:cNvGraphicFramePr>
            <a:graphicFrameLocks noGrp="1"/>
          </p:cNvGraphicFramePr>
          <p:nvPr/>
        </p:nvGraphicFramePr>
        <p:xfrm>
          <a:off x="432753" y="13253239"/>
          <a:ext cx="9854248" cy="5415760"/>
        </p:xfrm>
        <a:graphic>
          <a:graphicData uri="http://schemas.openxmlformats.org/drawingml/2006/table">
            <a:tbl>
              <a:tblPr/>
              <a:tblGrid>
                <a:gridCol w="2330713"/>
                <a:gridCol w="843860"/>
                <a:gridCol w="825792"/>
                <a:gridCol w="825792"/>
                <a:gridCol w="955454"/>
                <a:gridCol w="1014971"/>
                <a:gridCol w="1014971"/>
                <a:gridCol w="2042695"/>
              </a:tblGrid>
              <a:tr h="541576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Calibri"/>
                          <a:ea typeface="SimSun"/>
                          <a:cs typeface="Times New Roman"/>
                        </a:rPr>
                        <a:t>Grupos de edades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Raza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415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No.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No.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No.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541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Calibri"/>
                        </a:rPr>
                        <a:t>&lt;</a:t>
                      </a: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0,00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21-40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6,55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Calibri"/>
                          <a:ea typeface="SimSu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3,27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8,19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41-50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3,27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4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6,55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13,11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14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51-60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3,27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1,63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11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18,03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14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61-70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6,55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4,91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11,47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14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71 o más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5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Calibri"/>
                          <a:ea typeface="SimSun"/>
                          <a:cs typeface="Times New Roman"/>
                        </a:rPr>
                        <a:t>8,19</a:t>
                      </a:r>
                      <a:endParaRPr lang="es-ES" sz="2000" b="1"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3,27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1,63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27,86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19,67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Calibri"/>
                          <a:ea typeface="SimSun"/>
                          <a:cs typeface="Times New Roman"/>
                        </a:rPr>
                        <a:t>52,45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Calibri"/>
                          <a:ea typeface="SimSun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5" name="44 Tabla"/>
          <p:cNvGraphicFramePr>
            <a:graphicFrameLocks noGrp="1"/>
          </p:cNvGraphicFramePr>
          <p:nvPr/>
        </p:nvGraphicFramePr>
        <p:xfrm>
          <a:off x="554037" y="18975861"/>
          <a:ext cx="9694863" cy="3846038"/>
        </p:xfrm>
        <a:graphic>
          <a:graphicData uri="http://schemas.openxmlformats.org/drawingml/2006/table">
            <a:tbl>
              <a:tblPr/>
              <a:tblGrid>
                <a:gridCol w="3278803"/>
                <a:gridCol w="3199305"/>
                <a:gridCol w="3216755"/>
              </a:tblGrid>
              <a:tr h="54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+mn-lt"/>
                          <a:ea typeface="SimSun"/>
                          <a:cs typeface="Times New Roman"/>
                        </a:rPr>
                        <a:t>Tratamiento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No.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Cirugía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+mn-lt"/>
                          <a:ea typeface="SimSun"/>
                          <a:cs typeface="Times New Roman"/>
                        </a:rPr>
                        <a:t>50</a:t>
                      </a:r>
                      <a:endParaRPr lang="es-ES" sz="2000" b="1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solidFill>
                            <a:srgbClr val="FF0000"/>
                          </a:solidFill>
                          <a:latin typeface="+mn-lt"/>
                          <a:ea typeface="SimSun"/>
                          <a:cs typeface="Times New Roman"/>
                        </a:rPr>
                        <a:t>81,96</a:t>
                      </a:r>
                      <a:endParaRPr lang="es-ES" sz="2000" b="1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Quimioterapia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52,45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Radioterapia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4,91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Sin tratamiento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+mn-lt"/>
                          <a:ea typeface="SimSun"/>
                          <a:cs typeface="Times New Roman"/>
                        </a:rPr>
                        <a:t>4,91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Paliativo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1,63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4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+mn-lt"/>
                          <a:ea typeface="SimSun"/>
                          <a:cs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8" name="Gráfico 4"/>
          <p:cNvPicPr>
            <a:picLocks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0577513" y="15586074"/>
            <a:ext cx="5278437" cy="5407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Gráfico 3"/>
          <p:cNvPicPr>
            <a:picLocks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6105188" y="15621000"/>
            <a:ext cx="527843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Gráfico 2"/>
          <p:cNvPicPr>
            <a:picLocks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0523538" y="20802600"/>
            <a:ext cx="5265737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Gráfico 1"/>
          <p:cNvPicPr>
            <a:picLocks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5987713" y="20840700"/>
            <a:ext cx="52816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4" name="53 Tabla"/>
          <p:cNvGraphicFramePr>
            <a:graphicFrameLocks noGrp="1"/>
          </p:cNvGraphicFramePr>
          <p:nvPr/>
        </p:nvGraphicFramePr>
        <p:xfrm>
          <a:off x="647700" y="22976360"/>
          <a:ext cx="9572625" cy="5370039"/>
        </p:xfrm>
        <a:graphic>
          <a:graphicData uri="http://schemas.openxmlformats.org/drawingml/2006/table">
            <a:tbl>
              <a:tblPr/>
              <a:tblGrid>
                <a:gridCol w="3188145"/>
                <a:gridCol w="3193264"/>
                <a:gridCol w="3191216"/>
              </a:tblGrid>
              <a:tr h="671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+mn-lt"/>
                          <a:ea typeface="SimSun"/>
                          <a:cs typeface="Times New Roman"/>
                        </a:rPr>
                        <a:t>Síntoma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Frecuencia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Porcentaje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Sangrado vaginal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dirty="0">
                          <a:solidFill>
                            <a:srgbClr val="FF0000"/>
                          </a:solidFill>
                          <a:latin typeface="+mn-lt"/>
                          <a:ea typeface="SimSun"/>
                          <a:cs typeface="Times New Roman"/>
                        </a:rPr>
                        <a:t>25</a:t>
                      </a:r>
                      <a:endParaRPr lang="es-ES" sz="2400" b="0" dirty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>
                          <a:solidFill>
                            <a:srgbClr val="FF0000"/>
                          </a:solidFill>
                          <a:latin typeface="+mn-lt"/>
                          <a:ea typeface="SimSun"/>
                          <a:cs typeface="Times New Roman"/>
                        </a:rPr>
                        <a:t>52.1</a:t>
                      </a:r>
                      <a:endParaRPr lang="es-ES" sz="2400" b="0"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Dolor bajo vientre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dirty="0">
                          <a:latin typeface="+mn-lt"/>
                          <a:ea typeface="SimSu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dirty="0">
                          <a:latin typeface="+mn-lt"/>
                          <a:ea typeface="SimSun"/>
                          <a:cs typeface="Times New Roman"/>
                        </a:rPr>
                        <a:t>25.0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Aumento de volumen abdominal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>
                          <a:latin typeface="+mn-lt"/>
                          <a:ea typeface="SimSu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dirty="0">
                          <a:latin typeface="+mn-lt"/>
                          <a:ea typeface="SimSun"/>
                          <a:cs typeface="Times New Roman"/>
                        </a:rPr>
                        <a:t>8.3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Sangrado vaginal y Dolor bajo vientre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>
                          <a:latin typeface="+mn-lt"/>
                          <a:ea typeface="SimSu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dirty="0">
                          <a:latin typeface="+mn-lt"/>
                          <a:ea typeface="SimSun"/>
                          <a:cs typeface="Times New Roman"/>
                        </a:rPr>
                        <a:t>8.3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25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Sangrado vaginal y Aumento de volumen abdominal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>
                          <a:latin typeface="+mn-lt"/>
                          <a:ea typeface="SimSu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dirty="0">
                          <a:latin typeface="+mn-lt"/>
                          <a:ea typeface="SimSun"/>
                          <a:cs typeface="Times New Roman"/>
                        </a:rPr>
                        <a:t>2.1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2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>
                          <a:latin typeface="+mn-lt"/>
                          <a:ea typeface="SimSun"/>
                          <a:cs typeface="Times New Roman"/>
                        </a:rPr>
                        <a:t>Otros (decaimiento y secreciones vaginales)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>
                          <a:latin typeface="+mn-lt"/>
                          <a:ea typeface="SimSu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b="0" dirty="0">
                          <a:latin typeface="+mn-lt"/>
                          <a:ea typeface="SimSun"/>
                          <a:cs typeface="Times New Roman"/>
                        </a:rPr>
                        <a:t>4.2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54 Rectángulo"/>
          <p:cNvSpPr/>
          <p:nvPr/>
        </p:nvSpPr>
        <p:spPr>
          <a:xfrm>
            <a:off x="10541000" y="26430585"/>
            <a:ext cx="10690225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800" dirty="0" smtClean="0"/>
              <a:t>Grupo etario 45-54 años de edad, piel mestiza, procedencia urbana, y casadas o acompañadas. La </a:t>
            </a:r>
            <a:r>
              <a:rPr lang="es-ES" sz="2800" dirty="0" err="1" smtClean="0"/>
              <a:t>menarquia</a:t>
            </a:r>
            <a:r>
              <a:rPr lang="es-ES" sz="2800" dirty="0" smtClean="0"/>
              <a:t> temprana es el factor de riesgo más frecuente. Prevalecen los tumores de origen epitelial y en etapa I, y el régimen de quimioterapia es el más empleado.</a:t>
            </a:r>
            <a:endParaRPr lang="es-ES" sz="2800" dirty="0"/>
          </a:p>
        </p:txBody>
      </p:sp>
    </p:spTree>
    <p:extLst>
      <p:ext uri="{BB962C8B-B14F-4D97-AF65-F5344CB8AC3E}">
        <p14:creationId xmlns="" xmlns:p14="http://schemas.microsoft.com/office/powerpoint/2010/main" val="19412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1333</TotalTime>
  <Words>632</Words>
  <Application>Microsoft Office PowerPoint</Application>
  <PresentationFormat>Personalizado</PresentationFormat>
  <Paragraphs>130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Usuario de Windows</dc:creator>
  <cp:lastModifiedBy>DR</cp:lastModifiedBy>
  <cp:revision>187</cp:revision>
  <dcterms:created xsi:type="dcterms:W3CDTF">2023-10-24T02:23:00Z</dcterms:created>
  <dcterms:modified xsi:type="dcterms:W3CDTF">2026-03-10T18:18:18Z</dcterms:modified>
</cp:coreProperties>
</file>