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10" name="9 Triángulo rectángulo"/>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Título"/>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grpSp>
        <p:nvGrpSpPr>
          <p:cNvPr id="2" name="1 Grupo"/>
          <p:cNvGrpSpPr/>
          <p:nvPr/>
        </p:nvGrpSpPr>
        <p:grpSpPr>
          <a:xfrm>
            <a:off x="-3765" y="4953000"/>
            <a:ext cx="9147765" cy="1912088"/>
            <a:chOff x="-3765" y="4832896"/>
            <a:chExt cx="9147765" cy="2032192"/>
          </a:xfrm>
        </p:grpSpPr>
        <p:sp>
          <p:nvSpPr>
            <p:cNvPr id="7" name="6 Forma libre"/>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7 Forma libre"/>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10 Forma libre"/>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11 Conector recto"/>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29 Marcador de fecha"/>
          <p:cNvSpPr>
            <a:spLocks noGrp="1"/>
          </p:cNvSpPr>
          <p:nvPr>
            <p:ph type="dt" sz="half" idx="10"/>
          </p:nvPr>
        </p:nvSpPr>
        <p:spPr/>
        <p:txBody>
          <a:bodyPr/>
          <a:lstStyle>
            <a:lvl1pPr>
              <a:defRPr>
                <a:solidFill>
                  <a:srgbClr val="FFFFFF"/>
                </a:solidFill>
              </a:defRPr>
            </a:lvl1pPr>
            <a:extLst/>
          </a:lstStyle>
          <a:p>
            <a:fld id="{F2D17C9E-0AEF-4C54-872B-D661A95794DD}" type="datetimeFigureOut">
              <a:rPr lang="es-ES" smtClean="0"/>
              <a:t>10/01/2018</a:t>
            </a:fld>
            <a:endParaRPr lang="es-ES"/>
          </a:p>
        </p:txBody>
      </p:sp>
      <p:sp>
        <p:nvSpPr>
          <p:cNvPr id="19" name="18 Marcador de pie de página"/>
          <p:cNvSpPr>
            <a:spLocks noGrp="1"/>
          </p:cNvSpPr>
          <p:nvPr>
            <p:ph type="ftr" sz="quarter" idx="11"/>
          </p:nvPr>
        </p:nvSpPr>
        <p:spPr/>
        <p:txBody>
          <a:bodyPr/>
          <a:lstStyle>
            <a:lvl1pPr>
              <a:defRPr>
                <a:solidFill>
                  <a:schemeClr val="accent1">
                    <a:tint val="20000"/>
                  </a:schemeClr>
                </a:solidFill>
              </a:defRPr>
            </a:lvl1pPr>
            <a:extLst/>
          </a:lstStyle>
          <a:p>
            <a:endParaRPr lang="es-ES"/>
          </a:p>
        </p:txBody>
      </p:sp>
      <p:sp>
        <p:nvSpPr>
          <p:cNvPr id="27" name="26 Marcador de número de diapositiva"/>
          <p:cNvSpPr>
            <a:spLocks noGrp="1"/>
          </p:cNvSpPr>
          <p:nvPr>
            <p:ph type="sldNum" sz="quarter" idx="12"/>
          </p:nvPr>
        </p:nvSpPr>
        <p:spPr/>
        <p:txBody>
          <a:bodyPr/>
          <a:lstStyle>
            <a:lvl1pPr>
              <a:defRPr>
                <a:solidFill>
                  <a:srgbClr val="FFFFFF"/>
                </a:solidFill>
              </a:defRPr>
            </a:lvl1pPr>
            <a:extLst/>
          </a:lstStyle>
          <a:p>
            <a:fld id="{A0BFE9D7-7DE4-46E5-A413-C3EF90BAC21B}" type="slidenum">
              <a:rPr lang="es-ES" smtClean="0"/>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1481329"/>
            <a:ext cx="8229600" cy="4386071"/>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2D17C9E-0AEF-4C54-872B-D661A95794DD}" type="datetimeFigureOut">
              <a:rPr lang="es-ES" smtClean="0"/>
              <a:t>10/01/2018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A0BFE9D7-7DE4-46E5-A413-C3EF90BAC21B}"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844013" y="274640"/>
            <a:ext cx="1777470" cy="5592761"/>
          </a:xfrm>
        </p:spPr>
        <p:txBody>
          <a:bodyPr vert="eaVe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1"/>
            <a:ext cx="6324600" cy="5592760"/>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2D17C9E-0AEF-4C54-872B-D661A95794DD}" type="datetimeFigureOut">
              <a:rPr lang="es-ES" smtClean="0"/>
              <a:t>10/01/2018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A0BFE9D7-7DE4-46E5-A413-C3EF90BAC21B}"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F2D17C9E-0AEF-4C54-872B-D661A95794DD}" type="datetimeFigureOut">
              <a:rPr lang="es-ES" smtClean="0"/>
              <a:t>10/01/2018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A0BFE9D7-7DE4-46E5-A413-C3EF90BAC21B}" type="slidenum">
              <a:rPr lang="es-ES" smtClean="0"/>
              <a:t>‹Nº›</a:t>
            </a:fld>
            <a:endParaRPr lang="es-ES"/>
          </a:p>
        </p:txBody>
      </p:sp>
      <p:sp>
        <p:nvSpPr>
          <p:cNvPr id="7" name="6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extLst/>
          </a:lstStyle>
          <a:p>
            <a:fld id="{F2D17C9E-0AEF-4C54-872B-D661A95794DD}" type="datetimeFigureOut">
              <a:rPr lang="es-ES" smtClean="0"/>
              <a:t>10/01/2018</a:t>
            </a:fld>
            <a:endParaRPr lang="es-ES"/>
          </a:p>
        </p:txBody>
      </p:sp>
      <p:sp>
        <p:nvSpPr>
          <p:cNvPr id="5" name="4 Marcador de pie de página"/>
          <p:cNvSpPr>
            <a:spLocks noGrp="1"/>
          </p:cNvSpPr>
          <p:nvPr>
            <p:ph type="ftr" sz="quarter" idx="11"/>
          </p:nvPr>
        </p:nvSpPr>
        <p:spPr/>
        <p:txBody>
          <a:bodyPr/>
          <a:lstStyle>
            <a:extLst/>
          </a:lstStyle>
          <a:p>
            <a:endParaRPr lang="es-ES"/>
          </a:p>
        </p:txBody>
      </p:sp>
      <p:sp>
        <p:nvSpPr>
          <p:cNvPr id="6" name="5 Marcador de número de diapositiva"/>
          <p:cNvSpPr>
            <a:spLocks noGrp="1"/>
          </p:cNvSpPr>
          <p:nvPr>
            <p:ph type="sldNum" sz="quarter" idx="12"/>
          </p:nvPr>
        </p:nvSpPr>
        <p:spPr/>
        <p:txBody>
          <a:bodyPr/>
          <a:lstStyle>
            <a:extLst/>
          </a:lstStyle>
          <a:p>
            <a:fld id="{A0BFE9D7-7DE4-46E5-A413-C3EF90BAC21B}" type="slidenum">
              <a:rPr lang="es-ES" smtClean="0"/>
              <a:t>‹Nº›</a:t>
            </a:fld>
            <a:endParaRPr lang="es-ES"/>
          </a:p>
        </p:txBody>
      </p:sp>
      <p:sp>
        <p:nvSpPr>
          <p:cNvPr id="7" name="6 Cheurón"/>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7 Cheurón"/>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bg>
      <p:bgRef idx="1002">
        <a:schemeClr val="bg1"/>
      </p:bgRef>
    </p:bg>
    <p:spTree>
      <p:nvGrpSpPr>
        <p:cNvPr id="1" name=""/>
        <p:cNvGrpSpPr/>
        <p:nvPr/>
      </p:nvGrpSpPr>
      <p:grpSpPr>
        <a:xfrm>
          <a:off x="0" y="0"/>
          <a:ext cx="0" cy="0"/>
          <a:chOff x="0" y="0"/>
          <a:chExt cx="0" cy="0"/>
        </a:xfrm>
      </p:grpSpPr>
      <p:sp>
        <p:nvSpPr>
          <p:cNvPr id="3" name="2 Marcador de contenido"/>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F2D17C9E-0AEF-4C54-872B-D661A95794DD}" type="datetimeFigureOut">
              <a:rPr lang="es-ES" smtClean="0"/>
              <a:t>10/01/2018</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A0BFE9D7-7DE4-46E5-A413-C3EF90BAC21B}" type="slidenum">
              <a:rPr lang="es-ES" smtClean="0"/>
              <a:t>‹Nº›</a:t>
            </a:fld>
            <a:endParaRPr lang="es-ES"/>
          </a:p>
        </p:txBody>
      </p:sp>
      <p:sp>
        <p:nvSpPr>
          <p:cNvPr id="8" name="7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8229600" cy="1143000"/>
          </a:xfrm>
        </p:spPr>
        <p:txBody>
          <a:bodyPr anchor="ctr"/>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F2D17C9E-0AEF-4C54-872B-D661A95794DD}" type="datetimeFigureOut">
              <a:rPr lang="es-ES" smtClean="0"/>
              <a:t>10/01/2018</a:t>
            </a:fld>
            <a:endParaRPr lang="es-ES"/>
          </a:p>
        </p:txBody>
      </p:sp>
      <p:sp>
        <p:nvSpPr>
          <p:cNvPr id="8" name="7 Marcador de pie de página"/>
          <p:cNvSpPr>
            <a:spLocks noGrp="1"/>
          </p:cNvSpPr>
          <p:nvPr>
            <p:ph type="ftr" sz="quarter" idx="11"/>
          </p:nvPr>
        </p:nvSpPr>
        <p:spPr/>
        <p:txBody>
          <a:bodyPr/>
          <a:lstStyle>
            <a:extLst/>
          </a:lstStyle>
          <a:p>
            <a:endParaRPr lang="es-ES"/>
          </a:p>
        </p:txBody>
      </p:sp>
      <p:sp>
        <p:nvSpPr>
          <p:cNvPr id="9" name="8 Marcador de número de diapositiva"/>
          <p:cNvSpPr>
            <a:spLocks noGrp="1"/>
          </p:cNvSpPr>
          <p:nvPr>
            <p:ph type="sldNum" sz="quarter" idx="12"/>
          </p:nvPr>
        </p:nvSpPr>
        <p:spPr/>
        <p:txBody>
          <a:bodyPr/>
          <a:lstStyle>
            <a:extLst/>
          </a:lstStyle>
          <a:p>
            <a:fld id="{A0BFE9D7-7DE4-46E5-A413-C3EF90BAC21B}"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bg>
      <p:bgRef idx="1002">
        <a:schemeClr val="bg1"/>
      </p:bgRef>
    </p:bg>
    <p:spTree>
      <p:nvGrpSpPr>
        <p:cNvPr id="1" name=""/>
        <p:cNvGrpSpPr/>
        <p:nvPr/>
      </p:nvGrpSpPr>
      <p:grpSpPr>
        <a:xfrm>
          <a:off x="0" y="0"/>
          <a:ext cx="0" cy="0"/>
          <a:chOff x="0" y="0"/>
          <a:chExt cx="0" cy="0"/>
        </a:xfrm>
      </p:grpSpPr>
      <p:sp>
        <p:nvSpPr>
          <p:cNvPr id="3" name="2 Marcador de fecha"/>
          <p:cNvSpPr>
            <a:spLocks noGrp="1"/>
          </p:cNvSpPr>
          <p:nvPr>
            <p:ph type="dt" sz="half" idx="10"/>
          </p:nvPr>
        </p:nvSpPr>
        <p:spPr/>
        <p:txBody>
          <a:bodyPr/>
          <a:lstStyle>
            <a:extLst/>
          </a:lstStyle>
          <a:p>
            <a:fld id="{F2D17C9E-0AEF-4C54-872B-D661A95794DD}" type="datetimeFigureOut">
              <a:rPr lang="es-ES" smtClean="0"/>
              <a:t>10/01/2018</a:t>
            </a:fld>
            <a:endParaRPr lang="es-ES"/>
          </a:p>
        </p:txBody>
      </p:sp>
      <p:sp>
        <p:nvSpPr>
          <p:cNvPr id="4" name="3 Marcador de pie de página"/>
          <p:cNvSpPr>
            <a:spLocks noGrp="1"/>
          </p:cNvSpPr>
          <p:nvPr>
            <p:ph type="ftr" sz="quarter" idx="11"/>
          </p:nvPr>
        </p:nvSpPr>
        <p:spPr/>
        <p:txBody>
          <a:bodyPr/>
          <a:lstStyle>
            <a:extLst/>
          </a:lstStyle>
          <a:p>
            <a:endParaRPr lang="es-ES"/>
          </a:p>
        </p:txBody>
      </p:sp>
      <p:sp>
        <p:nvSpPr>
          <p:cNvPr id="5" name="4 Marcador de número de diapositiva"/>
          <p:cNvSpPr>
            <a:spLocks noGrp="1"/>
          </p:cNvSpPr>
          <p:nvPr>
            <p:ph type="sldNum" sz="quarter" idx="12"/>
          </p:nvPr>
        </p:nvSpPr>
        <p:spPr/>
        <p:txBody>
          <a:bodyPr/>
          <a:lstStyle>
            <a:extLst/>
          </a:lstStyle>
          <a:p>
            <a:fld id="{A0BFE9D7-7DE4-46E5-A413-C3EF90BAC21B}" type="slidenum">
              <a:rPr lang="es-ES" smtClean="0"/>
              <a:t>‹Nº›</a:t>
            </a:fld>
            <a:endParaRPr lang="es-ES"/>
          </a:p>
        </p:txBody>
      </p:sp>
      <p:sp>
        <p:nvSpPr>
          <p:cNvPr id="6" name="5 Título"/>
          <p:cNvSpPr>
            <a:spLocks noGrp="1"/>
          </p:cNvSpPr>
          <p:nvPr>
            <p:ph type="title"/>
          </p:nvPr>
        </p:nvSpPr>
        <p:spPr/>
        <p:txBody>
          <a:bodyPr rtlCol="0"/>
          <a:lstStyle>
            <a:extLst/>
          </a:lstStyle>
          <a:p>
            <a:r>
              <a:rPr kumimoji="0" lang="es-ES" smtClean="0"/>
              <a:t>Haga clic para modificar el estilo de título del patrón</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extLst/>
          </a:lstStyle>
          <a:p>
            <a:fld id="{F2D17C9E-0AEF-4C54-872B-D661A95794DD}" type="datetimeFigureOut">
              <a:rPr lang="es-ES" smtClean="0"/>
              <a:t>10/01/2018</a:t>
            </a:fld>
            <a:endParaRPr lang="es-ES"/>
          </a:p>
        </p:txBody>
      </p:sp>
      <p:sp>
        <p:nvSpPr>
          <p:cNvPr id="3" name="2 Marcador de pie de página"/>
          <p:cNvSpPr>
            <a:spLocks noGrp="1"/>
          </p:cNvSpPr>
          <p:nvPr>
            <p:ph type="ftr" sz="quarter" idx="11"/>
          </p:nvPr>
        </p:nvSpPr>
        <p:spPr/>
        <p:txBody>
          <a:bodyPr/>
          <a:lstStyle>
            <a:extLst/>
          </a:lstStyle>
          <a:p>
            <a:endParaRPr lang="es-ES"/>
          </a:p>
        </p:txBody>
      </p:sp>
      <p:sp>
        <p:nvSpPr>
          <p:cNvPr id="4" name="3 Marcador de número de diapositiva"/>
          <p:cNvSpPr>
            <a:spLocks noGrp="1"/>
          </p:cNvSpPr>
          <p:nvPr>
            <p:ph type="sldNum" sz="quarter" idx="12"/>
          </p:nvPr>
        </p:nvSpPr>
        <p:spPr/>
        <p:txBody>
          <a:bodyPr/>
          <a:lstStyle>
            <a:extLst/>
          </a:lstStyle>
          <a:p>
            <a:fld id="{A0BFE9D7-7DE4-46E5-A413-C3EF90BAC21B}"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bg>
      <p:bgRef idx="1003">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a:xfrm>
            <a:off x="6727032" y="6407944"/>
            <a:ext cx="1920240" cy="365760"/>
          </a:xfrm>
        </p:spPr>
        <p:txBody>
          <a:bodyPr/>
          <a:lstStyle>
            <a:extLst/>
          </a:lstStyle>
          <a:p>
            <a:fld id="{F2D17C9E-0AEF-4C54-872B-D661A95794DD}" type="datetimeFigureOut">
              <a:rPr lang="es-ES" smtClean="0"/>
              <a:t>10/01/2018</a:t>
            </a:fld>
            <a:endParaRPr lang="es-ES"/>
          </a:p>
        </p:txBody>
      </p:sp>
      <p:sp>
        <p:nvSpPr>
          <p:cNvPr id="6" name="5 Marcador de pie de página"/>
          <p:cNvSpPr>
            <a:spLocks noGrp="1"/>
          </p:cNvSpPr>
          <p:nvPr>
            <p:ph type="ftr" sz="quarter" idx="11"/>
          </p:nvPr>
        </p:nvSpPr>
        <p:spPr/>
        <p:txBody>
          <a:bodyPr/>
          <a:lstStyle>
            <a:extLst/>
          </a:lstStyle>
          <a:p>
            <a:endParaRPr lang="es-ES"/>
          </a:p>
        </p:txBody>
      </p:sp>
      <p:sp>
        <p:nvSpPr>
          <p:cNvPr id="7" name="6 Marcador de número de diapositiva"/>
          <p:cNvSpPr>
            <a:spLocks noGrp="1"/>
          </p:cNvSpPr>
          <p:nvPr>
            <p:ph type="sldNum" sz="quarter" idx="12"/>
          </p:nvPr>
        </p:nvSpPr>
        <p:spPr/>
        <p:txBody>
          <a:bodyPr/>
          <a:lstStyle>
            <a:extLst/>
          </a:lstStyle>
          <a:p>
            <a:fld id="{A0BFE9D7-7DE4-46E5-A413-C3EF90BAC21B}" type="slidenum">
              <a:rPr lang="es-ES" smtClean="0"/>
              <a:t>‹Nº›</a:t>
            </a:fld>
            <a:endParaRPr lang="es-E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1"/>
      </p:bgRef>
    </p:bg>
    <p:spTree>
      <p:nvGrpSpPr>
        <p:cNvPr id="1" name=""/>
        <p:cNvGrpSpPr/>
        <p:nvPr/>
      </p:nvGrpSpPr>
      <p:grpSpPr>
        <a:xfrm>
          <a:off x="0" y="0"/>
          <a:ext cx="0" cy="0"/>
          <a:chOff x="0" y="0"/>
          <a:chExt cx="0" cy="0"/>
        </a:xfrm>
      </p:grpSpPr>
      <p:sp>
        <p:nvSpPr>
          <p:cNvPr id="4" name="3 Marcador de texto"/>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s-ES" smtClean="0"/>
              <a:t>Haga clic para modificar el estilo de texto del patrón</a:t>
            </a:r>
          </a:p>
        </p:txBody>
      </p:sp>
      <p:sp>
        <p:nvSpPr>
          <p:cNvPr id="3" name="2 Marcador de posición de imagen"/>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s-ES" smtClean="0"/>
              <a:t>Haga clic en el icono para agregar una imagen</a:t>
            </a:r>
            <a:endParaRPr kumimoji="0" lang="en-US" dirty="0"/>
          </a:p>
        </p:txBody>
      </p:sp>
      <p:sp>
        <p:nvSpPr>
          <p:cNvPr id="5" name="4 Marcador de fecha"/>
          <p:cNvSpPr>
            <a:spLocks noGrp="1"/>
          </p:cNvSpPr>
          <p:nvPr>
            <p:ph type="dt" sz="half" idx="10"/>
          </p:nvPr>
        </p:nvSpPr>
        <p:spPr/>
        <p:txBody>
          <a:bodyPr/>
          <a:lstStyle>
            <a:lvl1pPr>
              <a:defRPr>
                <a:solidFill>
                  <a:schemeClr val="tx1"/>
                </a:solidFill>
              </a:defRPr>
            </a:lvl1pPr>
            <a:extLst/>
          </a:lstStyle>
          <a:p>
            <a:fld id="{F2D17C9E-0AEF-4C54-872B-D661A95794DD}" type="datetimeFigureOut">
              <a:rPr lang="es-ES" smtClean="0"/>
              <a:t>10/01/2018</a:t>
            </a:fld>
            <a:endParaRPr lang="es-ES"/>
          </a:p>
        </p:txBody>
      </p:sp>
      <p:sp>
        <p:nvSpPr>
          <p:cNvPr id="6" name="5 Marcador de pie de página"/>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s-ES"/>
          </a:p>
        </p:txBody>
      </p:sp>
      <p:sp>
        <p:nvSpPr>
          <p:cNvPr id="7" name="6 Marcador de número de diapositiva"/>
          <p:cNvSpPr>
            <a:spLocks noGrp="1"/>
          </p:cNvSpPr>
          <p:nvPr>
            <p:ph type="sldNum" sz="quarter" idx="12"/>
          </p:nvPr>
        </p:nvSpPr>
        <p:spPr/>
        <p:txBody>
          <a:bodyPr/>
          <a:lstStyle>
            <a:lvl1pPr>
              <a:defRPr>
                <a:solidFill>
                  <a:schemeClr val="tx1"/>
                </a:solidFill>
              </a:defRPr>
            </a:lvl1pPr>
            <a:extLst/>
          </a:lstStyle>
          <a:p>
            <a:fld id="{A0BFE9D7-7DE4-46E5-A413-C3EF90BAC21B}" type="slidenum">
              <a:rPr lang="es-ES" smtClean="0"/>
              <a:t>‹Nº›</a:t>
            </a:fld>
            <a:endParaRPr lang="es-ES"/>
          </a:p>
        </p:txBody>
      </p:sp>
      <p:sp>
        <p:nvSpPr>
          <p:cNvPr id="2" name="1 Título"/>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s-ES" smtClean="0"/>
              <a:t>Haga clic para modificar el estilo de título del patrón</a:t>
            </a:r>
            <a:endParaRPr kumimoji="0" lang="en-US"/>
          </a:p>
        </p:txBody>
      </p:sp>
      <p:sp>
        <p:nvSpPr>
          <p:cNvPr id="8" name="7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8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9 Triángulo rectángulo"/>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10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11 Cheurón"/>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12 Cheurón"/>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12 Forma libre"/>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Forma libre"/>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13 Triángulo rectángulo"/>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14 Conector recto"/>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8 Marcador de título"/>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2D17C9E-0AEF-4C54-872B-D661A95794DD}" type="datetimeFigureOut">
              <a:rPr lang="es-ES" smtClean="0"/>
              <a:t>10/01/2018</a:t>
            </a:fld>
            <a:endParaRPr lang="es-ES"/>
          </a:p>
        </p:txBody>
      </p:sp>
      <p:sp>
        <p:nvSpPr>
          <p:cNvPr id="22" name="21 Marcador de pie de página"/>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s-ES"/>
          </a:p>
        </p:txBody>
      </p:sp>
      <p:sp>
        <p:nvSpPr>
          <p:cNvPr id="18" name="17 Marcador de número de diapositiva"/>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A0BFE9D7-7DE4-46E5-A413-C3EF90BAC21B}" type="slidenum">
              <a:rPr lang="es-ES" smtClean="0"/>
              <a:t>‹Nº›</a:t>
            </a:fld>
            <a:endParaRPr lang="es-E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i="1" u="sng" dirty="0" smtClean="0"/>
              <a:t>Certificado de defunción</a:t>
            </a:r>
            <a:endParaRPr lang="es-ES" i="1" u="sn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214282" y="142852"/>
            <a:ext cx="8715436" cy="5650125"/>
          </a:xfrm>
        </p:spPr>
        <p:txBody>
          <a:bodyPr>
            <a:noAutofit/>
          </a:bodyPr>
          <a:lstStyle/>
          <a:p>
            <a:pPr algn="just">
              <a:lnSpc>
                <a:spcPct val="160000"/>
              </a:lnSpc>
            </a:pPr>
            <a:r>
              <a:rPr lang="es-ES" sz="2000" dirty="0" smtClean="0"/>
              <a:t>Al lado derecho de cada línea, tanto de la parte I como de la parte II hay un espacio destinado para colocar el tiempo aproximado entre el inicio de la causa y la muerte.  Fíjese que para establecer el intervalo de tiempo para cada entidad se toma como referencia el momento de la muerte y que siempre que sea posible debe calcularse a partir del inicio de la enfermedad y no del momento en que fue diagnosticada. Esta información que tan frecuentemente se omite es muy importante y además puede servir de guía al médico para establecer la secuencia de las causas acorde con su relación causal y temporal. Además puede ayudar en la determinación de si la muerte se debe a un proceso agudo o a una secuela del </a:t>
            </a:r>
            <a:r>
              <a:rPr lang="es-ES" sz="2000" dirty="0" smtClean="0"/>
              <a:t>mismo</a:t>
            </a:r>
            <a:endParaRPr lang="es-ES" sz="2000" dirty="0" smtClean="0"/>
          </a:p>
          <a:p>
            <a:pPr algn="just">
              <a:lnSpc>
                <a:spcPct val="160000"/>
              </a:lnSpc>
            </a:pPr>
            <a:endParaRPr lang="es-ES"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214290"/>
            <a:ext cx="8229600" cy="5793001"/>
          </a:xfrm>
        </p:spPr>
        <p:txBody>
          <a:bodyPr>
            <a:noAutofit/>
          </a:bodyPr>
          <a:lstStyle/>
          <a:p>
            <a:pPr algn="just">
              <a:lnSpc>
                <a:spcPct val="160000"/>
              </a:lnSpc>
            </a:pPr>
            <a:r>
              <a:rPr lang="es-ES" sz="2000" dirty="0" smtClean="0"/>
              <a:t>Es importante que se utilice una letra clara al llenar el Certificado Médico de Defunción que pueda ser entendida con facilidad, ya que de este modo se facilita la labor de registro, de codificación y la captación de los certificados médicos, labores que habitualmente son realizadas por personal no médico, además no deben emplearse abreviaturas que no estén autorizadas, palabras de la jerga médica que no sean las técnicas y científicamente adecuadas, ni términos que no constituyen enfermedades propiamente dichas como </a:t>
            </a:r>
            <a:r>
              <a:rPr lang="es-ES" sz="2000" dirty="0" err="1" smtClean="0"/>
              <a:t>encamamiento</a:t>
            </a:r>
            <a:r>
              <a:rPr lang="es-ES" sz="2000" dirty="0" smtClean="0"/>
              <a:t>, postración, senilidad, vejez, fallo de bomba, fallo cardiaco o de otros órganos, anoxia, caquexia u otros que constituyen signos o síntomas. </a:t>
            </a:r>
            <a:endParaRPr lang="es-ES" sz="2000" b="1" dirty="0" smtClean="0"/>
          </a:p>
          <a:p>
            <a:pPr algn="just">
              <a:lnSpc>
                <a:spcPct val="160000"/>
              </a:lnSpc>
            </a:pPr>
            <a:endParaRPr lang="es-E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lnSpcReduction="10000"/>
          </a:bodyPr>
          <a:lstStyle/>
          <a:p>
            <a:pPr lvl="0" algn="just">
              <a:lnSpc>
                <a:spcPct val="150000"/>
              </a:lnSpc>
            </a:pPr>
            <a:r>
              <a:rPr lang="es-ES" dirty="0" smtClean="0"/>
              <a:t>Tumor Cerebral: En este caso no se está especificando la naturaleza del tumor, es decir, si es benigno, maligno o </a:t>
            </a:r>
            <a:r>
              <a:rPr lang="es-ES" dirty="0" err="1" smtClean="0"/>
              <a:t>metastásico</a:t>
            </a:r>
            <a:r>
              <a:rPr lang="es-ES" dirty="0" smtClean="0"/>
              <a:t>, además si está disponible se podría brindar información sobre la parte del cerebro que está afectada, ejemplo:  Tumor maligno primario del lóbulo frontal cerebral ó Neoplasia maligna primaria del lóbulo frontal cerebral.</a:t>
            </a:r>
          </a:p>
          <a:p>
            <a:pPr algn="just">
              <a:lnSpc>
                <a:spcPct val="150000"/>
              </a:lnSpc>
            </a:pPr>
            <a:endParaRPr lang="es-ES" dirty="0"/>
          </a:p>
        </p:txBody>
      </p:sp>
      <p:sp>
        <p:nvSpPr>
          <p:cNvPr id="3" name="2 Título"/>
          <p:cNvSpPr>
            <a:spLocks noGrp="1"/>
          </p:cNvSpPr>
          <p:nvPr>
            <p:ph type="title"/>
          </p:nvPr>
        </p:nvSpPr>
        <p:spPr/>
        <p:txBody>
          <a:bodyPr>
            <a:normAutofit fontScale="90000"/>
          </a:bodyPr>
          <a:lstStyle/>
          <a:p>
            <a:pPr algn="just"/>
            <a:r>
              <a:rPr lang="es-ES" sz="2200" dirty="0" smtClean="0">
                <a:latin typeface="Arial" pitchFamily="34" charset="0"/>
                <a:cs typeface="Arial" pitchFamily="34" charset="0"/>
              </a:rPr>
              <a:t>Podríamos citar algunos ejemplos de enfermedades que se certifican sin llegar a especificarse completamente, teniéndose en muchos de los casos los elementos para brindarlos:</a:t>
            </a:r>
            <a:r>
              <a:rPr lang="es-ES" dirty="0" smtClean="0">
                <a:latin typeface="Arial" pitchFamily="34" charset="0"/>
                <a:cs typeface="Arial" pitchFamily="34" charset="0"/>
              </a:rPr>
              <a:t/>
            </a:r>
            <a:br>
              <a:rPr lang="es-ES" dirty="0" smtClean="0">
                <a:latin typeface="Arial" pitchFamily="34" charset="0"/>
                <a:cs typeface="Arial" pitchFamily="34" charset="0"/>
              </a:rPr>
            </a:br>
            <a:endParaRPr lang="es-E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214290"/>
            <a:ext cx="8229600" cy="5793001"/>
          </a:xfrm>
        </p:spPr>
        <p:txBody>
          <a:bodyPr>
            <a:normAutofit fontScale="92500" lnSpcReduction="20000"/>
          </a:bodyPr>
          <a:lstStyle/>
          <a:p>
            <a:pPr lvl="0" algn="just">
              <a:lnSpc>
                <a:spcPct val="160000"/>
              </a:lnSpc>
            </a:pPr>
            <a:r>
              <a:rPr lang="es-ES" dirty="0" smtClean="0"/>
              <a:t>Neoplasia de colon: Aunque por consenso en nuestro país se asume el término neoplasia como sinónimo de tumor maligno, en el estricto sentido de la terminología médica no se está indicando, lo que ya introduce elementos de arbitrariedad.  Además si se dispone a partir de estudios complementarios o </a:t>
            </a:r>
            <a:r>
              <a:rPr lang="es-ES" dirty="0" err="1" smtClean="0"/>
              <a:t>necrópsicos</a:t>
            </a:r>
            <a:r>
              <a:rPr lang="es-ES" dirty="0" smtClean="0"/>
              <a:t>, pudiera especificarse el  sitio del intestino  grueso afectado, ejemplo: Neoplasia maligna primaria del colon descendente.</a:t>
            </a:r>
          </a:p>
          <a:p>
            <a:pPr algn="just">
              <a:lnSpc>
                <a:spcPct val="160000"/>
              </a:lnSpc>
            </a:pPr>
            <a:endParaRPr lang="es-E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500034" y="214290"/>
            <a:ext cx="8229600" cy="6215106"/>
          </a:xfrm>
        </p:spPr>
        <p:txBody>
          <a:bodyPr>
            <a:noAutofit/>
          </a:bodyPr>
          <a:lstStyle/>
          <a:p>
            <a:pPr lvl="0" algn="just">
              <a:lnSpc>
                <a:spcPct val="160000"/>
              </a:lnSpc>
            </a:pPr>
            <a:r>
              <a:rPr lang="es-ES" sz="2000" dirty="0" smtClean="0"/>
              <a:t>Diabetes </a:t>
            </a:r>
            <a:r>
              <a:rPr lang="es-ES" sz="2000" dirty="0" err="1" smtClean="0"/>
              <a:t>Mellitus</a:t>
            </a:r>
            <a:r>
              <a:rPr lang="es-ES" sz="2000" dirty="0" smtClean="0"/>
              <a:t>: Cuando en un Certificado Médico de Defunción se menciona esta enfermedad como causa básica, debe aparecer en la secuencia aquella complicación o complicaciones de la misma que condujeron a la muerte.  Además deberá especificarse si se trataba de diabetes </a:t>
            </a:r>
            <a:r>
              <a:rPr lang="es-ES" sz="2000" dirty="0" err="1" smtClean="0"/>
              <a:t>mellitus</a:t>
            </a:r>
            <a:r>
              <a:rPr lang="es-ES" sz="2000" dirty="0" smtClean="0"/>
              <a:t> tipo I, tipo II o de otro tipo.</a:t>
            </a:r>
          </a:p>
          <a:p>
            <a:pPr lvl="0" algn="just">
              <a:lnSpc>
                <a:spcPct val="160000"/>
              </a:lnSpc>
            </a:pPr>
            <a:r>
              <a:rPr lang="es-ES" sz="2000" dirty="0" smtClean="0"/>
              <a:t> </a:t>
            </a:r>
            <a:r>
              <a:rPr lang="es-ES" sz="2000" dirty="0" smtClean="0"/>
              <a:t>Malformaciones </a:t>
            </a:r>
            <a:r>
              <a:rPr lang="es-ES" sz="2000" dirty="0" smtClean="0"/>
              <a:t>y otras anomalías: En estos casos es de suma importancia aclarar si se trata de enfermedades congénitas o adquiridas y dar la mayor cantidad de elementos sobre su localización y naturaleza.  Ejemplo: Estenosis congénita de la válvula tricúspide.</a:t>
            </a:r>
          </a:p>
          <a:p>
            <a:endParaRPr lang="es-ES" sz="2000" dirty="0" smtClean="0"/>
          </a:p>
          <a:p>
            <a:endParaRPr lang="es-E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785794"/>
            <a:ext cx="8229600" cy="5221497"/>
          </a:xfrm>
        </p:spPr>
        <p:txBody>
          <a:bodyPr>
            <a:normAutofit/>
          </a:bodyPr>
          <a:lstStyle/>
          <a:p>
            <a:pPr lvl="0" algn="just">
              <a:lnSpc>
                <a:spcPct val="150000"/>
              </a:lnSpc>
            </a:pPr>
            <a:r>
              <a:rPr lang="es-ES" sz="2400" dirty="0" smtClean="0"/>
              <a:t>Accidente Vascular Encefálico (AVE): En estos casos es de mucha utilidad especificar si se trata de un evento hemorrágico o isquémico y en caso de ser isquémico, si se trata de una trombosis o de una embolia.  Si se tienen los elementos, se podría informar el área afectada, lo que aumentaría la especificación del diagnóstico.  Ejemplo: Infarto cerebral </a:t>
            </a:r>
            <a:r>
              <a:rPr lang="es-ES" sz="2400" dirty="0" err="1" smtClean="0"/>
              <a:t>trombótico</a:t>
            </a:r>
            <a:r>
              <a:rPr lang="es-ES" sz="2400" dirty="0" smtClean="0"/>
              <a:t> de arterias cerebrales.</a:t>
            </a:r>
          </a:p>
          <a:p>
            <a:pPr algn="just">
              <a:lnSpc>
                <a:spcPct val="150000"/>
              </a:lnSpc>
            </a:pPr>
            <a:endParaRPr lang="es-E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lstStyle/>
          <a:p>
            <a:pPr lvl="0" algn="just">
              <a:lnSpc>
                <a:spcPct val="150000"/>
              </a:lnSpc>
            </a:pPr>
            <a:r>
              <a:rPr lang="es-ES" dirty="0" smtClean="0"/>
              <a:t>Bronconeumonía en edades avanzadas: Pocas veces es la causa que inició el proceso sino la causa directa o intermedia de la muerte y generalmente es debida a procesos crónicos o patologías de importancia que previamente padecía el paciente.</a:t>
            </a:r>
          </a:p>
          <a:p>
            <a:pPr algn="just">
              <a:lnSpc>
                <a:spcPct val="150000"/>
              </a:lnSpc>
            </a:pPr>
            <a:endParaRPr lang="es-ES" dirty="0"/>
          </a:p>
        </p:txBody>
      </p:sp>
      <p:sp>
        <p:nvSpPr>
          <p:cNvPr id="3" name="2 Título"/>
          <p:cNvSpPr>
            <a:spLocks noGrp="1"/>
          </p:cNvSpPr>
          <p:nvPr>
            <p:ph type="title"/>
          </p:nvPr>
        </p:nvSpPr>
        <p:spPr/>
        <p:txBody>
          <a:bodyPr>
            <a:noAutofit/>
          </a:bodyPr>
          <a:lstStyle/>
          <a:p>
            <a:r>
              <a:rPr lang="es-ES" sz="1800" dirty="0" smtClean="0"/>
              <a:t>En muchas ocasiones el médico coloca en el lugar de la causa básica de la muerte  una entidad que no suele ser la causa que inicia el </a:t>
            </a:r>
            <a:r>
              <a:rPr lang="es-ES" sz="1800" dirty="0" smtClean="0"/>
              <a:t>proceso.</a:t>
            </a:r>
            <a:r>
              <a:rPr lang="es-ES" sz="1800" dirty="0" smtClean="0"/>
              <a:t> A continuación le relacionamos a modo de ejemplo algunas entidades que a menudo se certifican de esta forma:</a:t>
            </a:r>
            <a:r>
              <a:rPr lang="es-ES" sz="2400" dirty="0" smtClean="0"/>
              <a:t/>
            </a:r>
            <a:br>
              <a:rPr lang="es-ES" sz="2400" dirty="0" smtClean="0"/>
            </a:br>
            <a:endParaRPr lang="es-ES" sz="24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28596" y="214290"/>
            <a:ext cx="8229600" cy="6293067"/>
          </a:xfrm>
        </p:spPr>
        <p:txBody>
          <a:bodyPr>
            <a:normAutofit fontScale="62500" lnSpcReduction="20000"/>
          </a:bodyPr>
          <a:lstStyle/>
          <a:p>
            <a:pPr algn="just">
              <a:lnSpc>
                <a:spcPct val="170000"/>
              </a:lnSpc>
            </a:pPr>
            <a:r>
              <a:rPr lang="es-ES" sz="3200" dirty="0" smtClean="0"/>
              <a:t>Bronconeumonía hipostática, </a:t>
            </a:r>
            <a:r>
              <a:rPr lang="es-ES" sz="3200" dirty="0" err="1" smtClean="0"/>
              <a:t>Tromboembolismo</a:t>
            </a:r>
            <a:r>
              <a:rPr lang="es-ES" sz="3200" dirty="0" smtClean="0"/>
              <a:t> pulmonar, escaras de decúbito, hemorragias, insuficiencia de órganos: No resultan “buenas” causas básicas de muerte ya que denotan por sí mismas la existencia de alguna patología previa que las origina.  Por ejemplo, alguna enfermedad que provoque inmovilización, patologías quirúrgicas, tumores, </a:t>
            </a:r>
            <a:r>
              <a:rPr lang="es-ES" sz="3200" dirty="0" err="1" smtClean="0"/>
              <a:t>etc</a:t>
            </a:r>
            <a:endParaRPr lang="es-ES" sz="3200" dirty="0" smtClean="0"/>
          </a:p>
          <a:p>
            <a:pPr lvl="0" algn="just">
              <a:lnSpc>
                <a:spcPct val="170000"/>
              </a:lnSpc>
            </a:pPr>
            <a:r>
              <a:rPr lang="es-ES" sz="3200" dirty="0" err="1" smtClean="0"/>
              <a:t>Sepsis</a:t>
            </a:r>
            <a:r>
              <a:rPr lang="es-ES" sz="3200" dirty="0" smtClean="0"/>
              <a:t> generalizada: En muchos casos es posible identificar en el paciente un foco séptico primario a partir del cual se propaga y agrava la infección.  En ocasiones existe una patología de base que disminuye el nivel inmunológico y condiciona todo el proceso hacia la muerte. También en caso de infecciones, si se dispone, es de mucha utilidad especificar el germen patógeno involucrado.</a:t>
            </a:r>
          </a:p>
          <a:p>
            <a:endParaRPr lang="es-E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28596" y="214290"/>
            <a:ext cx="8229600" cy="6929462"/>
          </a:xfrm>
        </p:spPr>
        <p:txBody>
          <a:bodyPr>
            <a:noAutofit/>
          </a:bodyPr>
          <a:lstStyle/>
          <a:p>
            <a:pPr lvl="0" algn="just">
              <a:lnSpc>
                <a:spcPct val="160000"/>
              </a:lnSpc>
            </a:pPr>
            <a:r>
              <a:rPr lang="es-ES" sz="2000" dirty="0" smtClean="0"/>
              <a:t>Arteriosclerosis generalizada: Cuando se anota esta entidad como causa básica, deberá anotarse entre ella y la causa directa, si dispone, las localizaciones más precisas tales como arterioesclerosis cerebral, </a:t>
            </a:r>
            <a:r>
              <a:rPr lang="es-ES" sz="2000" dirty="0" err="1" smtClean="0"/>
              <a:t>cardioesclerosis</a:t>
            </a:r>
            <a:r>
              <a:rPr lang="es-ES" sz="2000" dirty="0" smtClean="0"/>
              <a:t>, </a:t>
            </a:r>
            <a:r>
              <a:rPr lang="es-ES" sz="2000" dirty="0" err="1" smtClean="0"/>
              <a:t>nefroangioesclerosis</a:t>
            </a:r>
            <a:r>
              <a:rPr lang="es-ES" sz="2000" dirty="0" smtClean="0"/>
              <a:t>, etc.</a:t>
            </a:r>
          </a:p>
          <a:p>
            <a:pPr lvl="0" algn="just">
              <a:lnSpc>
                <a:spcPct val="160000"/>
              </a:lnSpc>
            </a:pPr>
            <a:r>
              <a:rPr lang="es-ES" sz="2000" dirty="0" smtClean="0"/>
              <a:t>Afecciones triviales: Existen muchas entidades en las que resulta muy poco probable que por sí solas ocasionen la muerte.  Si la secuencia de causas que conllevan a la muerte se origina en una patología con estas características, deberá especificarse en las líneas sucesivas las complicaciones, reacciones adversas o iatrogenias que provocaran que esta entidad tomara un curso mortal.</a:t>
            </a:r>
          </a:p>
          <a:p>
            <a:endParaRPr lang="es-ES" sz="1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57158" y="428604"/>
            <a:ext cx="8229600" cy="5793001"/>
          </a:xfrm>
        </p:spPr>
        <p:txBody>
          <a:bodyPr>
            <a:noAutofit/>
          </a:bodyPr>
          <a:lstStyle/>
          <a:p>
            <a:pPr algn="just">
              <a:lnSpc>
                <a:spcPct val="150000"/>
              </a:lnSpc>
            </a:pPr>
            <a:r>
              <a:rPr lang="es-ES" sz="2400" dirty="0" smtClean="0"/>
              <a:t>En </a:t>
            </a:r>
            <a:r>
              <a:rPr lang="es-ES" sz="2400" dirty="0" smtClean="0"/>
              <a:t>todos los casos de muerte violenta o sospechosa de responsabilidad penal, se deberá informar de inmediato a la unidad policial para que la autoridad correspondiente inicie el proceso de investigación, en estos casos el Certificado Médico de Defunción deberá ser confeccionado por médicos legistas y de ser posible por dos de ellos, plasmando los nombres de cada uno, el número de registro profesional y la firma</a:t>
            </a:r>
            <a:endParaRPr lang="es-ES" sz="2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p:txBody>
          <a:bodyPr>
            <a:normAutofit fontScale="92500"/>
          </a:bodyPr>
          <a:lstStyle/>
          <a:p>
            <a:pPr>
              <a:buNone/>
            </a:pPr>
            <a:endParaRPr lang="es-ES" dirty="0" smtClean="0"/>
          </a:p>
          <a:p>
            <a:pPr algn="just">
              <a:lnSpc>
                <a:spcPct val="150000"/>
              </a:lnSpc>
            </a:pPr>
            <a:r>
              <a:rPr lang="es-ES" dirty="0" smtClean="0"/>
              <a:t>En Cuba, la atención brindada por los médicos es sin dudas de alta calidad, dado por el interés y dedicación que cada uno presta a su superación para conocer todo lo relacionado con el diagnóstico, el tratamiento y la etiopatogenia de las enfermedades que padecen sus </a:t>
            </a:r>
            <a:r>
              <a:rPr lang="es-ES" dirty="0" smtClean="0"/>
              <a:t>pacientes</a:t>
            </a:r>
            <a:endParaRPr lang="es-ES" dirty="0" smtClean="0"/>
          </a:p>
          <a:p>
            <a:endParaRPr lang="es-E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57158" y="1000108"/>
            <a:ext cx="8229600" cy="5072098"/>
          </a:xfrm>
        </p:spPr>
        <p:txBody>
          <a:bodyPr>
            <a:noAutofit/>
          </a:bodyPr>
          <a:lstStyle/>
          <a:p>
            <a:pPr algn="just">
              <a:lnSpc>
                <a:spcPct val="170000"/>
              </a:lnSpc>
            </a:pPr>
            <a:r>
              <a:rPr lang="es-ES" sz="1800" dirty="0" smtClean="0"/>
              <a:t>La discusión colectiva de las muertes por la Comisión de Discusión de Fallecidos en cada unidad es un ejercicio provechoso desde el punto de vista académico, científico y asistencial ya que contando con todos los elementos de la historia clínica del fallecido, los exámenes complementarios y los resultados de la anatomía patológica, se realiza un análisis profundo sobre la evolución que tuvo el paciente, los diagnósticos diferenciales que se manejaron, la efectividad de los tratamientos impuestos, la calidad de la atención médica brindada y se arriba a conclusiones sobre la causa de muerte del paciente. A partir de este ejercicio se confeccionará el modelo 18-41-01 Reporte de Discusión de Fallecido</a:t>
            </a:r>
            <a:endParaRPr lang="es-ES" sz="1800" dirty="0"/>
          </a:p>
        </p:txBody>
      </p:sp>
      <p:sp>
        <p:nvSpPr>
          <p:cNvPr id="3" name="2 Título"/>
          <p:cNvSpPr>
            <a:spLocks noGrp="1"/>
          </p:cNvSpPr>
          <p:nvPr>
            <p:ph type="title"/>
          </p:nvPr>
        </p:nvSpPr>
        <p:spPr>
          <a:xfrm>
            <a:off x="457200" y="357166"/>
            <a:ext cx="8229600" cy="1060472"/>
          </a:xfrm>
        </p:spPr>
        <p:txBody>
          <a:bodyPr>
            <a:normAutofit fontScale="90000"/>
          </a:bodyPr>
          <a:lstStyle/>
          <a:p>
            <a:r>
              <a:rPr lang="es-ES" sz="2700" dirty="0" smtClean="0"/>
              <a:t>REPORTE DE DISCUSIÓN DE FALLECIDO Y REPAROS AL CERTIFICADO MÉDICO DE DEFUNCIÓN</a:t>
            </a:r>
            <a:r>
              <a:rPr lang="es-ES" dirty="0" smtClean="0"/>
              <a:t/>
            </a:r>
            <a:br>
              <a:rPr lang="es-ES" dirty="0" smtClean="0"/>
            </a:br>
            <a:endParaRPr lang="es-E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0" y="1"/>
            <a:ext cx="8929718" cy="4071941"/>
          </a:xfrm>
        </p:spPr>
        <p:txBody>
          <a:bodyPr>
            <a:noAutofit/>
          </a:bodyPr>
          <a:lstStyle/>
          <a:p>
            <a:pPr algn="just">
              <a:lnSpc>
                <a:spcPct val="160000"/>
              </a:lnSpc>
            </a:pPr>
            <a:r>
              <a:rPr lang="es-ES" sz="2400" dirty="0" smtClean="0"/>
              <a:t>Un requerimiento que debe cumplirse siempre que sea posible es que la respuesta a la solicitud de reparo sea realizada y firmada por el médico que confeccionó el certificado de defunción aún cuando en la formulación de la respuesta participen otros facultativos. Esto se exige con el objetivo de que el médico que asistió a la muerte del paciente y por tanto con conocimientos acerca de las patologías del mismo sea el que ratifique o modifique las causas certificadas por él, y en segundo lugar para que le sirva de aprendizaje si incurrió en algún error a la hora de realizar la certificación</a:t>
            </a:r>
            <a:endParaRPr lang="es-ES" sz="24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Título"/>
          <p:cNvSpPr>
            <a:spLocks noGrp="1"/>
          </p:cNvSpPr>
          <p:nvPr>
            <p:ph type="title"/>
          </p:nvPr>
        </p:nvSpPr>
        <p:spPr>
          <a:xfrm>
            <a:off x="500034" y="2428868"/>
            <a:ext cx="8229600" cy="1143000"/>
          </a:xfrm>
        </p:spPr>
        <p:txBody>
          <a:bodyPr/>
          <a:lstStyle/>
          <a:p>
            <a:pPr algn="ctr"/>
            <a:r>
              <a:rPr lang="es-ES" dirty="0" smtClean="0"/>
              <a:t>Ejercicios de comprobación</a:t>
            </a:r>
            <a:endParaRPr lang="es-E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pPr algn="ctr"/>
            <a:r>
              <a:rPr lang="es-ES" i="1" u="sng" dirty="0" smtClean="0"/>
              <a:t>Muchas Gracias</a:t>
            </a:r>
            <a:endParaRPr lang="es-ES" i="1" u="sn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28596" y="571480"/>
            <a:ext cx="8258204" cy="5435811"/>
          </a:xfrm>
        </p:spPr>
        <p:txBody>
          <a:bodyPr>
            <a:normAutofit fontScale="85000" lnSpcReduction="10000"/>
          </a:bodyPr>
          <a:lstStyle/>
          <a:p>
            <a:pPr algn="just">
              <a:lnSpc>
                <a:spcPct val="150000"/>
              </a:lnSpc>
            </a:pPr>
            <a:r>
              <a:rPr lang="es-ES" dirty="0" smtClean="0"/>
              <a:t>La anotación de eventos de salud por el personal médico se basa en la necesidad de sus conocimientos para un registro de calidad, difícilmente sustituible. Ejemplo de ello es el llenado del certificado médico de defunción, </a:t>
            </a:r>
            <a:r>
              <a:rPr lang="es-ES" sz="3100" dirty="0" smtClean="0"/>
              <a:t>documento</a:t>
            </a:r>
            <a:r>
              <a:rPr lang="es-ES" dirty="0" smtClean="0"/>
              <a:t> que sirve como registro primario para los sistemas de información estadística de mortalidad. La mortalidad de una población y sus características se conoce en nuestros tiempos, casi totalmente, a partir de lo que el médico anota en el certificado médico de defunción.</a:t>
            </a:r>
          </a:p>
          <a:p>
            <a:endParaRPr lang="es-E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57158" y="214290"/>
            <a:ext cx="8643998" cy="6072230"/>
          </a:xfrm>
        </p:spPr>
        <p:txBody>
          <a:bodyPr>
            <a:normAutofit fontScale="85000" lnSpcReduction="20000"/>
          </a:bodyPr>
          <a:lstStyle/>
          <a:p>
            <a:pPr algn="just">
              <a:lnSpc>
                <a:spcPct val="150000"/>
              </a:lnSpc>
            </a:pPr>
            <a:r>
              <a:rPr lang="es-ES" sz="3000" dirty="0" smtClean="0"/>
              <a:t>El Certificado Médico de Defunción es además el documento jurídico que avala el fallecimiento y los derechos civiles que de ello se derivan.</a:t>
            </a:r>
          </a:p>
          <a:p>
            <a:pPr algn="just">
              <a:lnSpc>
                <a:spcPct val="150000"/>
              </a:lnSpc>
            </a:pPr>
            <a:r>
              <a:rPr lang="es-ES" sz="3000" dirty="0" smtClean="0"/>
              <a:t>Nuestro país consta de un potente Sistema de Información Estadístico de Mortalidad, que provee información estadística confiable pero susceptible de ser mejorado en sus distintas etapas, fundamentalmente en la captación del dato primario a partir de mejorar el llenado de su registro primario, el Certificado Médico de Defunción.</a:t>
            </a:r>
          </a:p>
          <a:p>
            <a:endParaRPr lang="es-E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1214422"/>
            <a:ext cx="8229600" cy="4792869"/>
          </a:xfrm>
        </p:spPr>
        <p:txBody>
          <a:bodyPr>
            <a:normAutofit fontScale="85000" lnSpcReduction="20000"/>
          </a:bodyPr>
          <a:lstStyle/>
          <a:p>
            <a:pPr lvl="0" algn="just">
              <a:lnSpc>
                <a:spcPct val="150000"/>
              </a:lnSpc>
            </a:pPr>
            <a:r>
              <a:rPr lang="es-MX" sz="2800" dirty="0" smtClean="0"/>
              <a:t>Certificación médica incompleta (la secuencia no comienza en la real causa básica).</a:t>
            </a:r>
            <a:endParaRPr lang="es-ES" sz="2800" dirty="0" smtClean="0"/>
          </a:p>
          <a:p>
            <a:pPr lvl="0" algn="just">
              <a:lnSpc>
                <a:spcPct val="150000"/>
              </a:lnSpc>
            </a:pPr>
            <a:r>
              <a:rPr lang="es-MX" sz="2800" dirty="0" smtClean="0"/>
              <a:t>Discordancia entre la causa certificada y el resultado posterior de la discusión clínico </a:t>
            </a:r>
            <a:r>
              <a:rPr lang="es-MX" sz="2800" dirty="0" smtClean="0"/>
              <a:t>patológica</a:t>
            </a:r>
            <a:endParaRPr lang="es-ES" sz="2800" dirty="0" smtClean="0"/>
          </a:p>
          <a:p>
            <a:pPr lvl="0" algn="just">
              <a:lnSpc>
                <a:spcPct val="150000"/>
              </a:lnSpc>
            </a:pPr>
            <a:r>
              <a:rPr lang="es-MX" sz="2800" dirty="0" err="1" smtClean="0"/>
              <a:t>Sobrerregistro</a:t>
            </a:r>
            <a:r>
              <a:rPr lang="es-MX" sz="2800" dirty="0" smtClean="0"/>
              <a:t> de la neumonía.</a:t>
            </a:r>
            <a:endParaRPr lang="es-ES" sz="2800" dirty="0" smtClean="0"/>
          </a:p>
          <a:p>
            <a:pPr lvl="0" algn="just">
              <a:lnSpc>
                <a:spcPct val="150000"/>
              </a:lnSpc>
            </a:pPr>
            <a:r>
              <a:rPr lang="es-MX" sz="2800" dirty="0" err="1" smtClean="0"/>
              <a:t>Subregistro</a:t>
            </a:r>
            <a:r>
              <a:rPr lang="es-MX" sz="2800" dirty="0" smtClean="0"/>
              <a:t> de entidades tales como enfermedades isquémicas del corazón, bronquitis, enfisema y asma y la enfermedad </a:t>
            </a:r>
            <a:r>
              <a:rPr lang="es-MX" sz="2800" dirty="0" err="1" smtClean="0"/>
              <a:t>cerebrovascular</a:t>
            </a:r>
            <a:endParaRPr lang="es-ES" sz="2800" dirty="0" smtClean="0"/>
          </a:p>
          <a:p>
            <a:pPr algn="just">
              <a:lnSpc>
                <a:spcPct val="150000"/>
              </a:lnSpc>
            </a:pPr>
            <a:endParaRPr lang="es-ES" sz="2800" dirty="0" smtClean="0"/>
          </a:p>
          <a:p>
            <a:endParaRPr lang="es-ES" dirty="0"/>
          </a:p>
        </p:txBody>
      </p:sp>
      <p:sp>
        <p:nvSpPr>
          <p:cNvPr id="3" name="2 Título"/>
          <p:cNvSpPr>
            <a:spLocks noGrp="1"/>
          </p:cNvSpPr>
          <p:nvPr>
            <p:ph type="title"/>
          </p:nvPr>
        </p:nvSpPr>
        <p:spPr/>
        <p:txBody>
          <a:bodyPr>
            <a:normAutofit/>
          </a:bodyPr>
          <a:lstStyle/>
          <a:p>
            <a:r>
              <a:rPr lang="es-ES" sz="3600" dirty="0" smtClean="0"/>
              <a:t>Errores más frecuentes detectados:</a:t>
            </a:r>
            <a:endParaRPr lang="es-ES"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357158" y="1714488"/>
            <a:ext cx="8286808" cy="2857520"/>
          </a:xfrm>
        </p:spPr>
        <p:txBody>
          <a:bodyPr>
            <a:noAutofit/>
          </a:bodyPr>
          <a:lstStyle/>
          <a:p>
            <a:pPr lvl="0" algn="just">
              <a:lnSpc>
                <a:spcPct val="150000"/>
              </a:lnSpc>
            </a:pPr>
            <a:r>
              <a:rPr lang="es-MX" sz="2400" dirty="0" smtClean="0"/>
              <a:t>Certificado Médico de Defunción (para fallecidos de 28 días y más) </a:t>
            </a:r>
            <a:r>
              <a:rPr lang="es-MX" sz="2400" dirty="0" err="1" smtClean="0"/>
              <a:t>Mod</a:t>
            </a:r>
            <a:r>
              <a:rPr lang="es-MX" sz="2400" dirty="0" smtClean="0"/>
              <a:t>. 8-111 (18-39-2)  </a:t>
            </a:r>
            <a:endParaRPr lang="es-ES" sz="2400" dirty="0" smtClean="0"/>
          </a:p>
          <a:p>
            <a:pPr lvl="0" algn="just">
              <a:lnSpc>
                <a:spcPct val="150000"/>
              </a:lnSpc>
            </a:pPr>
            <a:r>
              <a:rPr lang="es-MX" sz="2400" dirty="0" smtClean="0"/>
              <a:t>Certificado Médico de Defunción Neonatal (para fallecidos de 0 a 27 días) </a:t>
            </a:r>
            <a:r>
              <a:rPr lang="es-MX" sz="2400" dirty="0" err="1" smtClean="0"/>
              <a:t>Mod</a:t>
            </a:r>
            <a:r>
              <a:rPr lang="es-MX" sz="2400" dirty="0" smtClean="0"/>
              <a:t>. 8-110 (18-38) </a:t>
            </a:r>
            <a:endParaRPr lang="es-ES" sz="2400" dirty="0" smtClean="0"/>
          </a:p>
          <a:p>
            <a:pPr lvl="0" algn="just">
              <a:lnSpc>
                <a:spcPct val="150000"/>
              </a:lnSpc>
            </a:pPr>
            <a:r>
              <a:rPr lang="es-MX" sz="2400" dirty="0" smtClean="0"/>
              <a:t>Certificado Médico de Defunción Fetal (para defunciones de 500 gramos y más ó 22 semanas y más de gestación) </a:t>
            </a:r>
            <a:r>
              <a:rPr lang="es-MX" sz="2400" dirty="0" err="1" smtClean="0"/>
              <a:t>Mod</a:t>
            </a:r>
            <a:r>
              <a:rPr lang="es-MX" sz="2400" dirty="0" smtClean="0"/>
              <a:t>. 8-110 (18-38-2) </a:t>
            </a:r>
            <a:endParaRPr lang="es-ES" sz="2400" dirty="0" smtClean="0"/>
          </a:p>
          <a:p>
            <a:pPr algn="just">
              <a:lnSpc>
                <a:spcPct val="150000"/>
              </a:lnSpc>
            </a:pPr>
            <a:endParaRPr lang="es-ES" sz="2400" dirty="0"/>
          </a:p>
        </p:txBody>
      </p:sp>
      <p:sp>
        <p:nvSpPr>
          <p:cNvPr id="3" name="2 Título"/>
          <p:cNvSpPr>
            <a:spLocks noGrp="1"/>
          </p:cNvSpPr>
          <p:nvPr>
            <p:ph type="title"/>
          </p:nvPr>
        </p:nvSpPr>
        <p:spPr/>
        <p:txBody>
          <a:bodyPr>
            <a:normAutofit fontScale="90000"/>
          </a:bodyPr>
          <a:lstStyle/>
          <a:p>
            <a:r>
              <a:rPr lang="es-MX" sz="2700" dirty="0" smtClean="0"/>
              <a:t>TIPOS DE CERTIFICADOS MÉDICOS DE DEFUNCIÓN ACTUALMENTE VIGENTES EN </a:t>
            </a:r>
            <a:r>
              <a:rPr lang="es-MX" sz="2700" dirty="0" smtClean="0"/>
              <a:t>CUBA:</a:t>
            </a:r>
            <a:r>
              <a:rPr lang="es-ES" dirty="0" smtClean="0"/>
              <a:t/>
            </a:r>
            <a:br>
              <a:rPr lang="es-ES" dirty="0" smtClean="0"/>
            </a:br>
            <a:endParaRPr lang="es-E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857232"/>
            <a:ext cx="8229600" cy="5150059"/>
          </a:xfrm>
        </p:spPr>
        <p:txBody>
          <a:bodyPr>
            <a:noAutofit/>
          </a:bodyPr>
          <a:lstStyle/>
          <a:p>
            <a:pPr algn="just">
              <a:lnSpc>
                <a:spcPct val="150000"/>
              </a:lnSpc>
            </a:pPr>
            <a:r>
              <a:rPr lang="es-MX" sz="2800" dirty="0" smtClean="0"/>
              <a:t>Uno de los indicadores de mayor importancia que se obtiene a partir de los Certificados Médicos de Defunción es la mortalidad según causas, es por ello que dedicaremos mayor espacio a la explicación de cómo llenar esta sección sobre la certificación de las causas, siendo ello el objetivo principal de</a:t>
            </a:r>
            <a:r>
              <a:rPr lang="es-MX" sz="2800" b="1" dirty="0" smtClean="0"/>
              <a:t> </a:t>
            </a:r>
            <a:r>
              <a:rPr lang="es-MX" sz="2800" dirty="0" smtClean="0"/>
              <a:t>este curso. </a:t>
            </a:r>
            <a:endParaRPr lang="es-ES" sz="2800" dirty="0" smtClean="0"/>
          </a:p>
          <a:p>
            <a:pPr algn="just">
              <a:lnSpc>
                <a:spcPct val="150000"/>
              </a:lnSpc>
            </a:pPr>
            <a:endParaRPr lang="es-ES" sz="28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428604"/>
            <a:ext cx="8401080" cy="6215106"/>
          </a:xfrm>
        </p:spPr>
        <p:txBody>
          <a:bodyPr>
            <a:noAutofit/>
          </a:bodyPr>
          <a:lstStyle/>
          <a:p>
            <a:pPr algn="just">
              <a:lnSpc>
                <a:spcPct val="170000"/>
              </a:lnSpc>
            </a:pPr>
            <a:r>
              <a:rPr lang="es-MX" sz="2000" dirty="0" smtClean="0"/>
              <a:t>Las causas de defunción se definen como todas aquellas enfermedades, estados morbosos o lesiones que produjeron la muerte o contribuyeron a ella, y las circunstancias del accidente o de la violencia que produjo dichas lesiones. El propósito de esta definición es asegurar que se registrará toda la información pertinente y que el certificador no seleccionará algunas afecciones para registrarlas y rechazar otras. La definición no incluye síntomas ni modos de morir, tales como paro cardíaco o insuficiencia respiratoria, cuando son el resultado final de un proceso de </a:t>
            </a:r>
            <a:r>
              <a:rPr lang="es-MX" sz="2000" dirty="0" smtClean="0"/>
              <a:t>enfermedad</a:t>
            </a:r>
            <a:endParaRPr lang="es-ES" sz="2000" dirty="0" smtClean="0"/>
          </a:p>
          <a:p>
            <a:endParaRPr lang="es-ES"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contenido"/>
          <p:cNvSpPr>
            <a:spLocks noGrp="1"/>
          </p:cNvSpPr>
          <p:nvPr>
            <p:ph idx="1"/>
          </p:nvPr>
        </p:nvSpPr>
        <p:spPr>
          <a:xfrm>
            <a:off x="457200" y="857232"/>
            <a:ext cx="8229600" cy="5150059"/>
          </a:xfrm>
        </p:spPr>
        <p:txBody>
          <a:bodyPr>
            <a:noAutofit/>
          </a:bodyPr>
          <a:lstStyle/>
          <a:p>
            <a:pPr algn="just">
              <a:lnSpc>
                <a:spcPct val="150000"/>
              </a:lnSpc>
            </a:pPr>
            <a:r>
              <a:rPr lang="es-MX" sz="3200" dirty="0" smtClean="0"/>
              <a:t>El reflejar correctamente esta causa y la secuencia de causas que le suceden es la base para un proceso estadístico exitoso y una adecuada información del personal de la salud sobre de qué muere la población sobre la que trabajan.</a:t>
            </a:r>
            <a:endParaRPr lang="es-ES" sz="3200" dirty="0" smtClean="0"/>
          </a:p>
          <a:p>
            <a:pPr algn="just">
              <a:lnSpc>
                <a:spcPct val="150000"/>
              </a:lnSpc>
            </a:pPr>
            <a:endParaRPr lang="es-ES" sz="32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rencia">
  <a:themeElements>
    <a:clrScheme name="Concurrencia">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urrencia">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rencia">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52</TotalTime>
  <Words>1653</Words>
  <Application>Microsoft Office PowerPoint</Application>
  <PresentationFormat>Presentación en pantalla (4:3)</PresentationFormat>
  <Paragraphs>38</Paragraphs>
  <Slides>23</Slides>
  <Notes>0</Notes>
  <HiddenSlides>0</HiddenSlides>
  <MMClips>0</MMClips>
  <ScaleCrop>false</ScaleCrop>
  <HeadingPairs>
    <vt:vector size="4" baseType="variant">
      <vt:variant>
        <vt:lpstr>Tema</vt:lpstr>
      </vt:variant>
      <vt:variant>
        <vt:i4>1</vt:i4>
      </vt:variant>
      <vt:variant>
        <vt:lpstr>Títulos de diapositiva</vt:lpstr>
      </vt:variant>
      <vt:variant>
        <vt:i4>23</vt:i4>
      </vt:variant>
    </vt:vector>
  </HeadingPairs>
  <TitlesOfParts>
    <vt:vector size="24" baseType="lpstr">
      <vt:lpstr>Concurrencia</vt:lpstr>
      <vt:lpstr>Certificado de defunción</vt:lpstr>
      <vt:lpstr>Diapositiva 2</vt:lpstr>
      <vt:lpstr>Diapositiva 3</vt:lpstr>
      <vt:lpstr>Diapositiva 4</vt:lpstr>
      <vt:lpstr>Errores más frecuentes detectados:</vt:lpstr>
      <vt:lpstr>TIPOS DE CERTIFICADOS MÉDICOS DE DEFUNCIÓN ACTUALMENTE VIGENTES EN CUBA: </vt:lpstr>
      <vt:lpstr>Diapositiva 7</vt:lpstr>
      <vt:lpstr>Diapositiva 8</vt:lpstr>
      <vt:lpstr>Diapositiva 9</vt:lpstr>
      <vt:lpstr>Diapositiva 10</vt:lpstr>
      <vt:lpstr>Diapositiva 11</vt:lpstr>
      <vt:lpstr>Podríamos citar algunos ejemplos de enfermedades que se certifican sin llegar a especificarse completamente, teniéndose en muchos de los casos los elementos para brindarlos: </vt:lpstr>
      <vt:lpstr>Diapositiva 13</vt:lpstr>
      <vt:lpstr>Diapositiva 14</vt:lpstr>
      <vt:lpstr>Diapositiva 15</vt:lpstr>
      <vt:lpstr>En muchas ocasiones el médico coloca en el lugar de la causa básica de la muerte  una entidad que no suele ser la causa que inicia el proceso. A continuación le relacionamos a modo de ejemplo algunas entidades que a menudo se certifican de esta forma: </vt:lpstr>
      <vt:lpstr>Diapositiva 17</vt:lpstr>
      <vt:lpstr>Diapositiva 18</vt:lpstr>
      <vt:lpstr>Diapositiva 19</vt:lpstr>
      <vt:lpstr>REPORTE DE DISCUSIÓN DE FALLECIDO Y REPAROS AL CERTIFICADO MÉDICO DE DEFUNCIÓN </vt:lpstr>
      <vt:lpstr>Diapositiva 21</vt:lpstr>
      <vt:lpstr>Ejercicios de comprobación</vt:lpstr>
      <vt:lpstr>Muchas Gracias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Certificado de defunción</dc:title>
  <dc:creator>noriel</dc:creator>
  <cp:lastModifiedBy>noriel</cp:lastModifiedBy>
  <cp:revision>6</cp:revision>
  <dcterms:created xsi:type="dcterms:W3CDTF">2018-01-10T17:39:08Z</dcterms:created>
  <dcterms:modified xsi:type="dcterms:W3CDTF">2018-01-10T18:31:55Z</dcterms:modified>
</cp:coreProperties>
</file>