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1"/>
  </p:notesMasterIdLst>
  <p:sldIdLst>
    <p:sldId id="257" r:id="rId2"/>
    <p:sldId id="403" r:id="rId3"/>
    <p:sldId id="409" r:id="rId4"/>
    <p:sldId id="536" r:id="rId5"/>
    <p:sldId id="537" r:id="rId6"/>
    <p:sldId id="535" r:id="rId7"/>
    <p:sldId id="538" r:id="rId8"/>
    <p:sldId id="539" r:id="rId9"/>
    <p:sldId id="540" r:id="rId10"/>
    <p:sldId id="542" r:id="rId11"/>
    <p:sldId id="544" r:id="rId12"/>
    <p:sldId id="545" r:id="rId13"/>
    <p:sldId id="546" r:id="rId14"/>
    <p:sldId id="679" r:id="rId15"/>
    <p:sldId id="678" r:id="rId16"/>
    <p:sldId id="340" r:id="rId17"/>
    <p:sldId id="307" r:id="rId18"/>
    <p:sldId id="534" r:id="rId19"/>
    <p:sldId id="297" r:id="rId20"/>
    <p:sldId id="582" r:id="rId21"/>
    <p:sldId id="583" r:id="rId22"/>
    <p:sldId id="680" r:id="rId23"/>
    <p:sldId id="681" r:id="rId24"/>
    <p:sldId id="547" r:id="rId25"/>
    <p:sldId id="548" r:id="rId26"/>
    <p:sldId id="570" r:id="rId27"/>
    <p:sldId id="571" r:id="rId28"/>
    <p:sldId id="573" r:id="rId29"/>
    <p:sldId id="266" r:id="rId30"/>
    <p:sldId id="294" r:id="rId31"/>
    <p:sldId id="298" r:id="rId32"/>
    <p:sldId id="264" r:id="rId33"/>
    <p:sldId id="288" r:id="rId34"/>
    <p:sldId id="259" r:id="rId35"/>
    <p:sldId id="262" r:id="rId36"/>
    <p:sldId id="261" r:id="rId37"/>
    <p:sldId id="285" r:id="rId38"/>
    <p:sldId id="286" r:id="rId39"/>
    <p:sldId id="284" r:id="rId40"/>
    <p:sldId id="275" r:id="rId41"/>
    <p:sldId id="276" r:id="rId42"/>
    <p:sldId id="292" r:id="rId43"/>
    <p:sldId id="260" r:id="rId44"/>
    <p:sldId id="270" r:id="rId45"/>
    <p:sldId id="278" r:id="rId46"/>
    <p:sldId id="282" r:id="rId47"/>
    <p:sldId id="279" r:id="rId48"/>
    <p:sldId id="280" r:id="rId49"/>
    <p:sldId id="271" r:id="rId50"/>
    <p:sldId id="289" r:id="rId51"/>
    <p:sldId id="291" r:id="rId52"/>
    <p:sldId id="290" r:id="rId53"/>
    <p:sldId id="585" r:id="rId54"/>
    <p:sldId id="586" r:id="rId55"/>
    <p:sldId id="587" r:id="rId56"/>
    <p:sldId id="581" r:id="rId57"/>
    <p:sldId id="518" r:id="rId58"/>
    <p:sldId id="299" r:id="rId59"/>
    <p:sldId id="296" r:id="rId6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diagrams/_rels/data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5" Type="http://schemas.openxmlformats.org/officeDocument/2006/relationships/image" Target="../media/image93.png"/><Relationship Id="rId4" Type="http://schemas.openxmlformats.org/officeDocument/2006/relationships/image" Target="../media/image92.png"/></Relationships>
</file>

<file path=ppt/diagrams/_rels/data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s>
</file>

<file path=ppt/diagrams/_rels/data6.xml.rels><?xml version="1.0" encoding="UTF-8" standalone="yes"?>
<Relationships xmlns="http://schemas.openxmlformats.org/package/2006/relationships"><Relationship Id="rId1" Type="http://schemas.openxmlformats.org/officeDocument/2006/relationships/image" Target="../media/image122.png"/></Relationships>
</file>

<file path=ppt/diagrams/_rels/data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image" Target="../media/image135.png"/></Relationships>
</file>

<file path=ppt/diagrams/_rels/data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image" Target="../media/image140.png"/><Relationship Id="rId4" Type="http://schemas.openxmlformats.org/officeDocument/2006/relationships/image" Target="../media/image14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5" Type="http://schemas.openxmlformats.org/officeDocument/2006/relationships/image" Target="../media/image93.png"/><Relationship Id="rId4" Type="http://schemas.openxmlformats.org/officeDocument/2006/relationships/image" Target="../media/image9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2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image" Target="../media/image13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image" Target="../media/image140.png"/><Relationship Id="rId4" Type="http://schemas.openxmlformats.org/officeDocument/2006/relationships/image" Target="../media/image1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E1B7F5-DB50-4793-A3EC-2CC9C104AF7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MX"/>
        </a:p>
      </dgm:t>
    </dgm:pt>
    <dgm:pt modelId="{CE5A208B-A66E-4A27-8AD0-2BFACF5ACC42}">
      <dgm:prSet phldrT="[Texto]" custT="1"/>
      <dgm:spPr>
        <a:xfrm>
          <a:off x="355696" y="1583879"/>
          <a:ext cx="5057269" cy="2147453"/>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gm:spPr>
      <dgm:t>
        <a:bodyPr/>
        <a:lstStyle/>
        <a:p>
          <a:pPr algn="just"/>
          <a:r>
            <a:rPr lang="es-MX" sz="2000" b="1" dirty="0">
              <a:solidFill>
                <a:schemeClr val="bg1"/>
              </a:solidFill>
              <a:latin typeface="Calibri"/>
              <a:ea typeface="+mn-ea"/>
              <a:cs typeface="+mn-cs"/>
            </a:rPr>
            <a:t>La función principal de la sala es proporcionar  un ambiente con estímulos sensoriales  para agudizar los sentidos primarios, el vestibular y la propiocepción. </a:t>
          </a:r>
        </a:p>
        <a:p>
          <a:pPr algn="l"/>
          <a:r>
            <a:rPr lang="es-MX" sz="1300" dirty="0">
              <a:solidFill>
                <a:schemeClr val="bg1"/>
              </a:solidFill>
              <a:latin typeface="Calibri"/>
              <a:ea typeface="+mn-ea"/>
              <a:cs typeface="+mn-cs"/>
            </a:rPr>
            <a:t> </a:t>
          </a:r>
          <a:r>
            <a:rPr lang="es-MX" sz="2000" b="1" dirty="0">
              <a:solidFill>
                <a:schemeClr val="bg1"/>
              </a:solidFill>
              <a:latin typeface="Calibri"/>
              <a:ea typeface="+mn-ea"/>
              <a:cs typeface="+mn-cs"/>
            </a:rPr>
            <a:t>Existen tres tipos de sala con objetivos diferentes:</a:t>
          </a:r>
          <a:endParaRPr lang="es-MX" sz="1700" dirty="0">
            <a:solidFill>
              <a:schemeClr val="bg1"/>
            </a:solidFill>
            <a:latin typeface="Calibri"/>
            <a:ea typeface="+mn-ea"/>
            <a:cs typeface="+mn-cs"/>
          </a:endParaRPr>
        </a:p>
      </dgm:t>
    </dgm:pt>
    <dgm:pt modelId="{7B5C3D11-CB21-4283-B244-1213A449AE65}" type="parTrans" cxnId="{4314ED23-3871-4B6E-B714-EC87D1A12B37}">
      <dgm:prSet/>
      <dgm:spPr/>
      <dgm:t>
        <a:bodyPr/>
        <a:lstStyle/>
        <a:p>
          <a:endParaRPr lang="es-MX"/>
        </a:p>
      </dgm:t>
    </dgm:pt>
    <dgm:pt modelId="{43AC916C-FB32-4A00-9D96-251FC3CBB2F9}" type="sibTrans" cxnId="{4314ED23-3871-4B6E-B714-EC87D1A12B37}">
      <dgm:prSet/>
      <dgm:spPr/>
      <dgm:t>
        <a:bodyPr/>
        <a:lstStyle/>
        <a:p>
          <a:endParaRPr lang="es-MX"/>
        </a:p>
      </dgm:t>
    </dgm:pt>
    <dgm:pt modelId="{B5A8B5B2-136E-40CA-A59D-2E3F6B73F833}">
      <dgm:prSet phldrT="[Texto]" custT="1"/>
      <dgm:spPr>
        <a:xfrm>
          <a:off x="355696" y="1583879"/>
          <a:ext cx="5057269" cy="2147453"/>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gm:spPr>
      <dgm:t>
        <a:bodyPr/>
        <a:lstStyle/>
        <a:p>
          <a:pPr algn="l"/>
          <a:r>
            <a:rPr lang="es-MX" sz="2000" b="1" dirty="0">
              <a:solidFill>
                <a:schemeClr val="bg1"/>
              </a:solidFill>
              <a:latin typeface="Calibri"/>
              <a:ea typeface="+mn-ea"/>
              <a:cs typeface="+mn-cs"/>
            </a:rPr>
            <a:t>Sala blanca</a:t>
          </a:r>
        </a:p>
      </dgm:t>
    </dgm:pt>
    <dgm:pt modelId="{8F61AE89-1CBE-4E3A-8160-EADB9E0F26B0}" type="parTrans" cxnId="{9533757C-246B-423F-8853-336E8489DD75}">
      <dgm:prSet/>
      <dgm:spPr/>
      <dgm:t>
        <a:bodyPr/>
        <a:lstStyle/>
        <a:p>
          <a:endParaRPr lang="es-MX"/>
        </a:p>
      </dgm:t>
    </dgm:pt>
    <dgm:pt modelId="{4A13ED34-A51D-4F49-8C16-55AC94C363D1}" type="sibTrans" cxnId="{9533757C-246B-423F-8853-336E8489DD75}">
      <dgm:prSet/>
      <dgm:spPr/>
      <dgm:t>
        <a:bodyPr/>
        <a:lstStyle/>
        <a:p>
          <a:endParaRPr lang="es-MX"/>
        </a:p>
      </dgm:t>
    </dgm:pt>
    <dgm:pt modelId="{D02EE521-FD73-44E7-BF19-94F9690EA2DE}">
      <dgm:prSet phldrT="[Texto]" custT="1"/>
      <dgm:spPr>
        <a:xfrm>
          <a:off x="480293" y="3976058"/>
          <a:ext cx="4923559" cy="987034"/>
        </a:xfrm>
        <a:prstGeom prst="roundRect">
          <a:avLst>
            <a:gd name="adj" fmla="val 10000"/>
          </a:avLst>
        </a:prstGeom>
        <a:solidFill>
          <a:schemeClr val="accent1">
            <a:lumMod val="75000"/>
          </a:schemeClr>
        </a:solidFill>
        <a:ln w="25400" cap="flat" cmpd="sng" algn="ctr">
          <a:solidFill>
            <a:sysClr val="window" lastClr="FFFFFF">
              <a:hueOff val="0"/>
              <a:satOff val="0"/>
              <a:lumOff val="0"/>
              <a:alphaOff val="0"/>
            </a:sysClr>
          </a:solidFill>
          <a:prstDash val="solid"/>
        </a:ln>
        <a:effectLst/>
      </dgm:spPr>
      <dgm:t>
        <a:bodyPr/>
        <a:lstStyle/>
        <a:p>
          <a:r>
            <a:rPr lang="es-MX" sz="1700" b="1" dirty="0">
              <a:solidFill>
                <a:sysClr val="window" lastClr="FFFFFF"/>
              </a:solidFill>
              <a:latin typeface="Calibri"/>
              <a:ea typeface="+mn-ea"/>
              <a:cs typeface="+mn-cs"/>
            </a:rPr>
            <a:t>  </a:t>
          </a:r>
          <a:r>
            <a:rPr lang="es-MX" sz="2000" b="1" dirty="0">
              <a:solidFill>
                <a:sysClr val="window" lastClr="FFFFFF"/>
              </a:solidFill>
              <a:latin typeface="Calibri"/>
              <a:ea typeface="+mn-ea"/>
              <a:cs typeface="+mn-cs"/>
            </a:rPr>
            <a:t>Las salas no son espacios estandarizados</a:t>
          </a:r>
        </a:p>
      </dgm:t>
    </dgm:pt>
    <dgm:pt modelId="{A2F15860-3393-4EA7-8981-78C54BF144DB}" type="parTrans" cxnId="{BF1B7BF1-6A05-40A2-9F57-B8D9D45281C8}">
      <dgm:prSet/>
      <dgm:spPr/>
      <dgm:t>
        <a:bodyPr/>
        <a:lstStyle/>
        <a:p>
          <a:endParaRPr lang="es-MX"/>
        </a:p>
      </dgm:t>
    </dgm:pt>
    <dgm:pt modelId="{4100233D-B440-4C54-8870-6DE904B3F215}" type="sibTrans" cxnId="{BF1B7BF1-6A05-40A2-9F57-B8D9D45281C8}">
      <dgm:prSet/>
      <dgm:spPr/>
      <dgm:t>
        <a:bodyPr/>
        <a:lstStyle/>
        <a:p>
          <a:endParaRPr lang="es-MX"/>
        </a:p>
      </dgm:t>
    </dgm:pt>
    <dgm:pt modelId="{BE06AE5C-DC2C-4BE6-AA53-50320AA6AC96}">
      <dgm:prSet phldrT="[Texto]" custT="1"/>
      <dgm:spPr>
        <a:xfrm>
          <a:off x="480293" y="3976058"/>
          <a:ext cx="4923559" cy="987034"/>
        </a:xfrm>
        <a:prstGeom prst="roundRect">
          <a:avLst>
            <a:gd name="adj" fmla="val 10000"/>
          </a:avLst>
        </a:prstGeom>
        <a:solidFill>
          <a:schemeClr val="accent1">
            <a:lumMod val="75000"/>
          </a:schemeClr>
        </a:solidFill>
        <a:ln w="25400" cap="flat" cmpd="sng" algn="ctr">
          <a:solidFill>
            <a:sysClr val="window" lastClr="FFFFFF">
              <a:hueOff val="0"/>
              <a:satOff val="0"/>
              <a:lumOff val="0"/>
              <a:alphaOff val="0"/>
            </a:sysClr>
          </a:solidFill>
          <a:prstDash val="solid"/>
        </a:ln>
        <a:effectLst/>
      </dgm:spPr>
      <dgm:t>
        <a:bodyPr/>
        <a:lstStyle/>
        <a:p>
          <a:r>
            <a:rPr lang="es-MX" sz="1800" b="1" dirty="0">
              <a:solidFill>
                <a:sysClr val="window" lastClr="FFFFFF"/>
              </a:solidFill>
              <a:latin typeface="Calibri"/>
              <a:ea typeface="+mn-ea"/>
              <a:cs typeface="+mn-cs"/>
            </a:rPr>
            <a:t>No son todas iguales ni llevan los mismos elementos</a:t>
          </a:r>
        </a:p>
      </dgm:t>
    </dgm:pt>
    <dgm:pt modelId="{F67CFE71-701E-4968-B93E-743343393958}" type="parTrans" cxnId="{0B7F6746-0BE8-4015-8E0C-15BC9597EB96}">
      <dgm:prSet/>
      <dgm:spPr/>
      <dgm:t>
        <a:bodyPr/>
        <a:lstStyle/>
        <a:p>
          <a:endParaRPr lang="es-MX"/>
        </a:p>
      </dgm:t>
    </dgm:pt>
    <dgm:pt modelId="{6FDC76F1-E9AF-4DD6-B2D7-3FFC65C3F5FD}" type="sibTrans" cxnId="{0B7F6746-0BE8-4015-8E0C-15BC9597EB96}">
      <dgm:prSet/>
      <dgm:spPr/>
      <dgm:t>
        <a:bodyPr/>
        <a:lstStyle/>
        <a:p>
          <a:endParaRPr lang="es-MX"/>
        </a:p>
      </dgm:t>
    </dgm:pt>
    <dgm:pt modelId="{567F3E55-44A4-49B2-80A4-F8328BB5B15A}">
      <dgm:prSet phldrT="[Texto]" custT="1"/>
      <dgm:spPr>
        <a:xfrm>
          <a:off x="480293" y="3976058"/>
          <a:ext cx="4923559" cy="987034"/>
        </a:xfrm>
        <a:prstGeom prst="roundRect">
          <a:avLst>
            <a:gd name="adj" fmla="val 10000"/>
          </a:avLst>
        </a:prstGeom>
        <a:solidFill>
          <a:schemeClr val="accent1">
            <a:lumMod val="75000"/>
          </a:schemeClr>
        </a:solidFill>
        <a:ln w="25400" cap="flat" cmpd="sng" algn="ctr">
          <a:solidFill>
            <a:sysClr val="window" lastClr="FFFFFF">
              <a:hueOff val="0"/>
              <a:satOff val="0"/>
              <a:lumOff val="0"/>
              <a:alphaOff val="0"/>
            </a:sysClr>
          </a:solidFill>
          <a:prstDash val="solid"/>
        </a:ln>
        <a:effectLst/>
      </dgm:spPr>
      <dgm:t>
        <a:bodyPr/>
        <a:lstStyle/>
        <a:p>
          <a:r>
            <a:rPr lang="es-MX" sz="1800" b="1" dirty="0">
              <a:solidFill>
                <a:sysClr val="window" lastClr="FFFFFF"/>
              </a:solidFill>
              <a:latin typeface="Calibri"/>
              <a:ea typeface="+mn-ea"/>
              <a:cs typeface="+mn-cs"/>
            </a:rPr>
            <a:t>Elementos: olfativos, táctiles, visuales y auditivos.</a:t>
          </a:r>
        </a:p>
      </dgm:t>
    </dgm:pt>
    <dgm:pt modelId="{BBD66AC3-0600-4B98-BA83-9C5401390F75}" type="parTrans" cxnId="{B04D19BD-D6B4-4EE5-94B8-3DF934535643}">
      <dgm:prSet/>
      <dgm:spPr/>
      <dgm:t>
        <a:bodyPr/>
        <a:lstStyle/>
        <a:p>
          <a:endParaRPr lang="es-MX"/>
        </a:p>
      </dgm:t>
    </dgm:pt>
    <dgm:pt modelId="{0F0C2272-520E-4A4B-9BB5-462039546CA8}" type="sibTrans" cxnId="{B04D19BD-D6B4-4EE5-94B8-3DF934535643}">
      <dgm:prSet/>
      <dgm:spPr/>
      <dgm:t>
        <a:bodyPr/>
        <a:lstStyle/>
        <a:p>
          <a:endParaRPr lang="es-MX"/>
        </a:p>
      </dgm:t>
    </dgm:pt>
    <dgm:pt modelId="{BC4D9D75-86B4-435E-8471-786D4ED03E4D}">
      <dgm:prSet custT="1"/>
      <dgm:spPr>
        <a:xfrm>
          <a:off x="0" y="0"/>
          <a:ext cx="5543550" cy="1318524"/>
        </a:xfrm>
        <a:prstGeom prst="roundRect">
          <a:avLst>
            <a:gd name="adj" fmla="val 10000"/>
          </a:avLst>
        </a:prstGeom>
        <a:solidFill>
          <a:schemeClr val="accent4"/>
        </a:solidFill>
        <a:ln w="25400" cap="flat" cmpd="sng" algn="ctr">
          <a:solidFill>
            <a:sysClr val="window" lastClr="FFFFFF">
              <a:hueOff val="0"/>
              <a:satOff val="0"/>
              <a:lumOff val="0"/>
              <a:alphaOff val="0"/>
            </a:sysClr>
          </a:solidFill>
          <a:prstDash val="solid"/>
        </a:ln>
        <a:effectLst/>
      </dgm:spPr>
      <dgm:t>
        <a:bodyPr/>
        <a:lstStyle/>
        <a:p>
          <a:pPr algn="just"/>
          <a:r>
            <a:rPr lang="es-MX" sz="2000" b="1" dirty="0">
              <a:solidFill>
                <a:schemeClr val="tx1"/>
              </a:solidFill>
              <a:latin typeface="Calibri"/>
              <a:ea typeface="+mn-ea"/>
              <a:cs typeface="+mn-cs"/>
            </a:rPr>
            <a:t>El término Snoezelen es un neologismo que    proviene de las palabras en holandés “snuffelen”(explorar) y “deezelen” (relajarse) </a:t>
          </a:r>
        </a:p>
      </dgm:t>
    </dgm:pt>
    <dgm:pt modelId="{C5F1FD02-AD30-4E8E-B5F9-A499D695E791}" type="parTrans" cxnId="{4D20B5DD-43CB-46E5-873F-DEAC6B1D1AF6}">
      <dgm:prSet/>
      <dgm:spPr/>
      <dgm:t>
        <a:bodyPr/>
        <a:lstStyle/>
        <a:p>
          <a:endParaRPr lang="es-MX"/>
        </a:p>
      </dgm:t>
    </dgm:pt>
    <dgm:pt modelId="{5BB7DEB6-95EB-4408-B97C-9FF82BCE5CAC}" type="sibTrans" cxnId="{4D20B5DD-43CB-46E5-873F-DEAC6B1D1AF6}">
      <dgm:prSet/>
      <dgm:spPr/>
      <dgm:t>
        <a:bodyPr/>
        <a:lstStyle/>
        <a:p>
          <a:endParaRPr lang="es-MX"/>
        </a:p>
      </dgm:t>
    </dgm:pt>
    <dgm:pt modelId="{176115E8-93CC-4359-BA10-A82D7AD92103}">
      <dgm:prSet/>
      <dgm:spPr>
        <a:xfrm>
          <a:off x="480293" y="3976058"/>
          <a:ext cx="4923559" cy="987034"/>
        </a:xfrm>
        <a:prstGeom prst="roundRect">
          <a:avLst>
            <a:gd name="adj" fmla="val 10000"/>
          </a:avLst>
        </a:prstGeom>
        <a:solidFill>
          <a:schemeClr val="accent1">
            <a:lumMod val="75000"/>
          </a:schemeClr>
        </a:solidFill>
        <a:ln w="25400" cap="flat" cmpd="sng" algn="ctr">
          <a:solidFill>
            <a:sysClr val="window" lastClr="FFFFFF">
              <a:hueOff val="0"/>
              <a:satOff val="0"/>
              <a:lumOff val="0"/>
              <a:alphaOff val="0"/>
            </a:sysClr>
          </a:solidFill>
          <a:prstDash val="solid"/>
        </a:ln>
        <a:effectLst/>
      </dgm:spPr>
      <dgm:t>
        <a:bodyPr/>
        <a:lstStyle/>
        <a:p>
          <a:endParaRPr lang="es-MX" sz="1300" dirty="0">
            <a:solidFill>
              <a:sysClr val="window" lastClr="FFFFFF"/>
            </a:solidFill>
            <a:latin typeface="Calibri"/>
            <a:ea typeface="+mn-ea"/>
            <a:cs typeface="+mn-cs"/>
          </a:endParaRPr>
        </a:p>
      </dgm:t>
    </dgm:pt>
    <dgm:pt modelId="{6EFFA900-4674-467D-A917-C3C7771C6CBF}" type="parTrans" cxnId="{322B6498-FD88-42FC-9F95-CE5A20B8764C}">
      <dgm:prSet/>
      <dgm:spPr/>
      <dgm:t>
        <a:bodyPr/>
        <a:lstStyle/>
        <a:p>
          <a:endParaRPr lang="es-MX"/>
        </a:p>
      </dgm:t>
    </dgm:pt>
    <dgm:pt modelId="{8E7EBA61-F19F-4BDB-8B6E-179C8B7616B4}" type="sibTrans" cxnId="{322B6498-FD88-42FC-9F95-CE5A20B8764C}">
      <dgm:prSet/>
      <dgm:spPr/>
      <dgm:t>
        <a:bodyPr/>
        <a:lstStyle/>
        <a:p>
          <a:endParaRPr lang="es-MX"/>
        </a:p>
      </dgm:t>
    </dgm:pt>
    <dgm:pt modelId="{19F21454-5C8A-4B9E-953D-9B30FE06F789}">
      <dgm:prSet custT="1"/>
      <dgm:spPr>
        <a:xfrm>
          <a:off x="355696" y="1583879"/>
          <a:ext cx="5057269" cy="2147453"/>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gm:spPr>
      <dgm:t>
        <a:bodyPr/>
        <a:lstStyle/>
        <a:p>
          <a:pPr algn="l"/>
          <a:r>
            <a:rPr lang="es-MX" sz="2000" b="1" dirty="0">
              <a:solidFill>
                <a:schemeClr val="bg1"/>
              </a:solidFill>
              <a:latin typeface="Calibri"/>
              <a:ea typeface="+mn-ea"/>
              <a:cs typeface="+mn-cs"/>
            </a:rPr>
            <a:t>Sala negra</a:t>
          </a:r>
        </a:p>
      </dgm:t>
    </dgm:pt>
    <dgm:pt modelId="{4938341B-7D1F-4F94-9B6E-E2EE4ACED575}" type="parTrans" cxnId="{FF387C47-BA98-4E77-BC5E-C9E2ACFA8AFC}">
      <dgm:prSet/>
      <dgm:spPr/>
      <dgm:t>
        <a:bodyPr/>
        <a:lstStyle/>
        <a:p>
          <a:endParaRPr lang="es-MX"/>
        </a:p>
      </dgm:t>
    </dgm:pt>
    <dgm:pt modelId="{032DF82B-6F79-4011-BD3F-441C6211BD4F}" type="sibTrans" cxnId="{FF387C47-BA98-4E77-BC5E-C9E2ACFA8AFC}">
      <dgm:prSet/>
      <dgm:spPr/>
      <dgm:t>
        <a:bodyPr/>
        <a:lstStyle/>
        <a:p>
          <a:endParaRPr lang="es-MX"/>
        </a:p>
      </dgm:t>
    </dgm:pt>
    <dgm:pt modelId="{5C25C723-1115-45AA-B873-132C8E0B6D75}">
      <dgm:prSet custT="1"/>
      <dgm:spPr>
        <a:xfrm>
          <a:off x="355696" y="1583879"/>
          <a:ext cx="5057269" cy="2147453"/>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gm:spPr>
      <dgm:t>
        <a:bodyPr/>
        <a:lstStyle/>
        <a:p>
          <a:pPr algn="l"/>
          <a:r>
            <a:rPr lang="es-MX" sz="2000" b="1" dirty="0">
              <a:solidFill>
                <a:schemeClr val="bg1"/>
              </a:solidFill>
              <a:latin typeface="Calibri"/>
              <a:ea typeface="+mn-ea"/>
              <a:cs typeface="+mn-cs"/>
            </a:rPr>
            <a:t>Sala aventura</a:t>
          </a:r>
        </a:p>
      </dgm:t>
    </dgm:pt>
    <dgm:pt modelId="{87EF0839-A33F-4C8E-8771-4E0D42E9F391}" type="parTrans" cxnId="{2D6FAFC9-982F-4124-9416-DC65F0BF7E26}">
      <dgm:prSet/>
      <dgm:spPr/>
      <dgm:t>
        <a:bodyPr/>
        <a:lstStyle/>
        <a:p>
          <a:endParaRPr lang="es-MX"/>
        </a:p>
      </dgm:t>
    </dgm:pt>
    <dgm:pt modelId="{DE1EF46D-5F19-4515-AE56-F73A7BA36265}" type="sibTrans" cxnId="{2D6FAFC9-982F-4124-9416-DC65F0BF7E26}">
      <dgm:prSet/>
      <dgm:spPr/>
      <dgm:t>
        <a:bodyPr/>
        <a:lstStyle/>
        <a:p>
          <a:endParaRPr lang="es-MX"/>
        </a:p>
      </dgm:t>
    </dgm:pt>
    <dgm:pt modelId="{53C9FD3F-83D4-4E3C-AB47-8C7B3790C966}">
      <dgm:prSet/>
      <dgm:spPr>
        <a:xfrm>
          <a:off x="355696" y="1583879"/>
          <a:ext cx="5057269" cy="2147453"/>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gm:spPr>
      <dgm:t>
        <a:bodyPr/>
        <a:lstStyle/>
        <a:p>
          <a:pPr algn="l"/>
          <a:endParaRPr lang="es-MX" sz="1300" dirty="0">
            <a:solidFill>
              <a:sysClr val="window" lastClr="FFFFFF"/>
            </a:solidFill>
            <a:latin typeface="Calibri"/>
            <a:ea typeface="+mn-ea"/>
            <a:cs typeface="+mn-cs"/>
          </a:endParaRPr>
        </a:p>
      </dgm:t>
    </dgm:pt>
    <dgm:pt modelId="{D49A255C-9B8F-482B-93C8-DB5744C2CCB8}" type="parTrans" cxnId="{2FA2A224-2EB4-419B-BEEF-65AD8A3BCF71}">
      <dgm:prSet/>
      <dgm:spPr/>
      <dgm:t>
        <a:bodyPr/>
        <a:lstStyle/>
        <a:p>
          <a:endParaRPr lang="es-MX"/>
        </a:p>
      </dgm:t>
    </dgm:pt>
    <dgm:pt modelId="{A1400892-B618-49D2-B833-5DD463C6B44D}" type="sibTrans" cxnId="{2FA2A224-2EB4-419B-BEEF-65AD8A3BCF71}">
      <dgm:prSet/>
      <dgm:spPr/>
      <dgm:t>
        <a:bodyPr/>
        <a:lstStyle/>
        <a:p>
          <a:endParaRPr lang="es-MX"/>
        </a:p>
      </dgm:t>
    </dgm:pt>
    <dgm:pt modelId="{95FE1E18-3EDA-4196-B4D0-39B469044346}" type="pres">
      <dgm:prSet presAssocID="{5DE1B7F5-DB50-4793-A3EC-2CC9C104AF71}" presName="linear" presStyleCnt="0">
        <dgm:presLayoutVars>
          <dgm:dir/>
          <dgm:resizeHandles val="exact"/>
        </dgm:presLayoutVars>
      </dgm:prSet>
      <dgm:spPr/>
    </dgm:pt>
    <dgm:pt modelId="{86FC36F5-B651-48AE-9DE8-D885B83E99B2}" type="pres">
      <dgm:prSet presAssocID="{BC4D9D75-86B4-435E-8471-786D4ED03E4D}" presName="comp" presStyleCnt="0"/>
      <dgm:spPr/>
    </dgm:pt>
    <dgm:pt modelId="{597F8B6E-B39D-4220-B9D0-F8839A402416}" type="pres">
      <dgm:prSet presAssocID="{BC4D9D75-86B4-435E-8471-786D4ED03E4D}" presName="box" presStyleLbl="node1" presStyleIdx="0" presStyleCnt="3" custLinFactNeighborX="-6581" custLinFactNeighborY="-3089"/>
      <dgm:spPr/>
    </dgm:pt>
    <dgm:pt modelId="{0F233EB0-618E-4DE9-9178-0709E0BB9C49}" type="pres">
      <dgm:prSet presAssocID="{BC4D9D75-86B4-435E-8471-786D4ED03E4D}" presName="img" presStyleLbl="fgImgPlace1" presStyleIdx="0" presStyleCnt="3" custScaleY="191683" custLinFactNeighborX="-72803" custLinFactNeighborY="-5003"/>
      <dgm:spPr>
        <a:xfrm>
          <a:off x="22866" y="0"/>
          <a:ext cx="1108710" cy="1373047"/>
        </a:xfrm>
        <a:prstGeom prst="roundRect">
          <a:avLst>
            <a:gd name="adj" fmla="val 10000"/>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pt>
    <dgm:pt modelId="{768F2E3F-B0B6-4783-B548-0E7764D81CD1}" type="pres">
      <dgm:prSet presAssocID="{BC4D9D75-86B4-435E-8471-786D4ED03E4D}" presName="text" presStyleLbl="node1" presStyleIdx="0" presStyleCnt="3">
        <dgm:presLayoutVars>
          <dgm:bulletEnabled val="1"/>
        </dgm:presLayoutVars>
      </dgm:prSet>
      <dgm:spPr/>
    </dgm:pt>
    <dgm:pt modelId="{58E12E41-D43A-467E-90FF-7BD682C58ADA}" type="pres">
      <dgm:prSet presAssocID="{5BB7DEB6-95EB-4408-B97C-9FF82BCE5CAC}" presName="spacer" presStyleCnt="0"/>
      <dgm:spPr/>
    </dgm:pt>
    <dgm:pt modelId="{47D87CE7-4B42-4457-884B-4FACBA07EFB7}" type="pres">
      <dgm:prSet presAssocID="{CE5A208B-A66E-4A27-8AD0-2BFACF5ACC42}" presName="comp" presStyleCnt="0"/>
      <dgm:spPr/>
    </dgm:pt>
    <dgm:pt modelId="{D887EF29-3D27-43ED-811F-0FB2ABFF8112}" type="pres">
      <dgm:prSet presAssocID="{CE5A208B-A66E-4A27-8AD0-2BFACF5ACC42}" presName="box" presStyleLbl="node1" presStyleIdx="1" presStyleCnt="3" custScaleX="87812" custScaleY="341629" custLinFactNeighborX="1932" custLinFactNeighborY="-23092"/>
      <dgm:spPr/>
    </dgm:pt>
    <dgm:pt modelId="{B9177D69-38C1-4DC5-AA4F-B16799D32F8B}" type="pres">
      <dgm:prSet presAssocID="{CE5A208B-A66E-4A27-8AD0-2BFACF5ACC42}" presName="img" presStyleLbl="fgImgPlace1" presStyleIdx="1" presStyleCnt="3" custScaleX="120533" custScaleY="383659" custLinFactNeighborX="-9152" custLinFactNeighborY="-33753"/>
      <dgm:spPr>
        <a:xfrm>
          <a:off x="130583" y="1504900"/>
          <a:ext cx="1336361" cy="2305413"/>
        </a:xfrm>
        <a:prstGeom prst="roundRect">
          <a:avLst>
            <a:gd name="adj" fmla="val 10000"/>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pt>
    <dgm:pt modelId="{0A1367D9-4AD3-4867-B704-E12D43D3EF95}" type="pres">
      <dgm:prSet presAssocID="{CE5A208B-A66E-4A27-8AD0-2BFACF5ACC42}" presName="text" presStyleLbl="node1" presStyleIdx="1" presStyleCnt="3">
        <dgm:presLayoutVars>
          <dgm:bulletEnabled val="1"/>
        </dgm:presLayoutVars>
      </dgm:prSet>
      <dgm:spPr/>
    </dgm:pt>
    <dgm:pt modelId="{2201355F-2B15-4413-918D-90680D9ECA03}" type="pres">
      <dgm:prSet presAssocID="{43AC916C-FB32-4A00-9D96-251FC3CBB2F9}" presName="spacer" presStyleCnt="0"/>
      <dgm:spPr/>
    </dgm:pt>
    <dgm:pt modelId="{B8012863-9296-4385-B534-DFAED756A697}" type="pres">
      <dgm:prSet presAssocID="{D02EE521-FD73-44E7-BF19-94F9690EA2DE}" presName="comp" presStyleCnt="0"/>
      <dgm:spPr/>
    </dgm:pt>
    <dgm:pt modelId="{AE571591-8D1D-4810-861A-BDE071E65556}" type="pres">
      <dgm:prSet presAssocID="{D02EE521-FD73-44E7-BF19-94F9690EA2DE}" presName="box" presStyleLbl="node1" presStyleIdx="2" presStyleCnt="3" custScaleX="89033" custScaleY="190187" custLinFactNeighborX="3547" custLinFactNeighborY="-3558"/>
      <dgm:spPr/>
    </dgm:pt>
    <dgm:pt modelId="{622BE5E8-F770-46FD-85EE-94C96DCB2B46}" type="pres">
      <dgm:prSet presAssocID="{D02EE521-FD73-44E7-BF19-94F9690EA2DE}" presName="img" presStyleLbl="fgImgPlace1" presStyleIdx="2" presStyleCnt="3" custScaleX="129004" custScaleY="246168" custLinFactNeighborX="15359" custLinFactNeighborY="-17890"/>
      <dgm:spPr>
        <a:xfrm>
          <a:off x="139697" y="3942165"/>
          <a:ext cx="1433617" cy="1054819"/>
        </a:xfrm>
        <a:prstGeom prst="roundRect">
          <a:avLst>
            <a:gd name="adj" fmla="val 10000"/>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pt>
    <dgm:pt modelId="{C2A480A9-2103-4A4A-8400-5FE86EF38A7B}" type="pres">
      <dgm:prSet presAssocID="{D02EE521-FD73-44E7-BF19-94F9690EA2DE}" presName="text" presStyleLbl="node1" presStyleIdx="2" presStyleCnt="3">
        <dgm:presLayoutVars>
          <dgm:bulletEnabled val="1"/>
        </dgm:presLayoutVars>
      </dgm:prSet>
      <dgm:spPr/>
    </dgm:pt>
  </dgm:ptLst>
  <dgm:cxnLst>
    <dgm:cxn modelId="{19E10813-940E-401A-B7C7-1547BF208907}" type="presOf" srcId="{B5A8B5B2-136E-40CA-A59D-2E3F6B73F833}" destId="{D887EF29-3D27-43ED-811F-0FB2ABFF8112}" srcOrd="0" destOrd="1" presId="urn:microsoft.com/office/officeart/2005/8/layout/vList4"/>
    <dgm:cxn modelId="{A3B85E1B-49FE-4161-91EF-7C84807425A9}" type="presOf" srcId="{176115E8-93CC-4359-BA10-A82D7AD92103}" destId="{AE571591-8D1D-4810-861A-BDE071E65556}" srcOrd="0" destOrd="3" presId="urn:microsoft.com/office/officeart/2005/8/layout/vList4"/>
    <dgm:cxn modelId="{F2B0AE1E-3EB5-4D34-AE4C-008411681D93}" type="presOf" srcId="{5C25C723-1115-45AA-B873-132C8E0B6D75}" destId="{0A1367D9-4AD3-4867-B704-E12D43D3EF95}" srcOrd="1" destOrd="3" presId="urn:microsoft.com/office/officeart/2005/8/layout/vList4"/>
    <dgm:cxn modelId="{4314ED23-3871-4B6E-B714-EC87D1A12B37}" srcId="{5DE1B7F5-DB50-4793-A3EC-2CC9C104AF71}" destId="{CE5A208B-A66E-4A27-8AD0-2BFACF5ACC42}" srcOrd="1" destOrd="0" parTransId="{7B5C3D11-CB21-4283-B244-1213A449AE65}" sibTransId="{43AC916C-FB32-4A00-9D96-251FC3CBB2F9}"/>
    <dgm:cxn modelId="{2FA2A224-2EB4-419B-BEEF-65AD8A3BCF71}" srcId="{CE5A208B-A66E-4A27-8AD0-2BFACF5ACC42}" destId="{53C9FD3F-83D4-4E3C-AB47-8C7B3790C966}" srcOrd="3" destOrd="0" parTransId="{D49A255C-9B8F-482B-93C8-DB5744C2CCB8}" sibTransId="{A1400892-B618-49D2-B833-5DD463C6B44D}"/>
    <dgm:cxn modelId="{24782A37-65E3-4035-B30E-B9F145849BE6}" type="presOf" srcId="{CE5A208B-A66E-4A27-8AD0-2BFACF5ACC42}" destId="{0A1367D9-4AD3-4867-B704-E12D43D3EF95}" srcOrd="1" destOrd="0" presId="urn:microsoft.com/office/officeart/2005/8/layout/vList4"/>
    <dgm:cxn modelId="{64409D3D-FFF5-438A-98F7-C6E25D55FE1A}" type="presOf" srcId="{CE5A208B-A66E-4A27-8AD0-2BFACF5ACC42}" destId="{D887EF29-3D27-43ED-811F-0FB2ABFF8112}" srcOrd="0" destOrd="0" presId="urn:microsoft.com/office/officeart/2005/8/layout/vList4"/>
    <dgm:cxn modelId="{373C8E5C-5341-4A59-942C-DB88901FAD9E}" type="presOf" srcId="{D02EE521-FD73-44E7-BF19-94F9690EA2DE}" destId="{AE571591-8D1D-4810-861A-BDE071E65556}" srcOrd="0" destOrd="0" presId="urn:microsoft.com/office/officeart/2005/8/layout/vList4"/>
    <dgm:cxn modelId="{2C968861-FF65-4121-8FE0-30179E0F4C2A}" type="presOf" srcId="{B5A8B5B2-136E-40CA-A59D-2E3F6B73F833}" destId="{0A1367D9-4AD3-4867-B704-E12D43D3EF95}" srcOrd="1" destOrd="1" presId="urn:microsoft.com/office/officeart/2005/8/layout/vList4"/>
    <dgm:cxn modelId="{86B04444-FFB8-4356-B8BA-923165278A53}" type="presOf" srcId="{53C9FD3F-83D4-4E3C-AB47-8C7B3790C966}" destId="{0A1367D9-4AD3-4867-B704-E12D43D3EF95}" srcOrd="1" destOrd="4" presId="urn:microsoft.com/office/officeart/2005/8/layout/vList4"/>
    <dgm:cxn modelId="{506B5344-9CDD-4667-8827-227A3C23177F}" type="presOf" srcId="{19F21454-5C8A-4B9E-953D-9B30FE06F789}" destId="{D887EF29-3D27-43ED-811F-0FB2ABFF8112}" srcOrd="0" destOrd="2" presId="urn:microsoft.com/office/officeart/2005/8/layout/vList4"/>
    <dgm:cxn modelId="{0B7F6746-0BE8-4015-8E0C-15BC9597EB96}" srcId="{D02EE521-FD73-44E7-BF19-94F9690EA2DE}" destId="{BE06AE5C-DC2C-4BE6-AA53-50320AA6AC96}" srcOrd="0" destOrd="0" parTransId="{F67CFE71-701E-4968-B93E-743343393958}" sibTransId="{6FDC76F1-E9AF-4DD6-B2D7-3FFC65C3F5FD}"/>
    <dgm:cxn modelId="{FF387C47-BA98-4E77-BC5E-C9E2ACFA8AFC}" srcId="{CE5A208B-A66E-4A27-8AD0-2BFACF5ACC42}" destId="{19F21454-5C8A-4B9E-953D-9B30FE06F789}" srcOrd="1" destOrd="0" parTransId="{4938341B-7D1F-4F94-9B6E-E2EE4ACED575}" sibTransId="{032DF82B-6F79-4011-BD3F-441C6211BD4F}"/>
    <dgm:cxn modelId="{DE458E67-7A20-4DE7-984A-AF0D2F0A57C2}" type="presOf" srcId="{5DE1B7F5-DB50-4793-A3EC-2CC9C104AF71}" destId="{95FE1E18-3EDA-4196-B4D0-39B469044346}" srcOrd="0" destOrd="0" presId="urn:microsoft.com/office/officeart/2005/8/layout/vList4"/>
    <dgm:cxn modelId="{5B55A957-1A02-48A6-BE6B-F288227E90A6}" type="presOf" srcId="{BC4D9D75-86B4-435E-8471-786D4ED03E4D}" destId="{597F8B6E-B39D-4220-B9D0-F8839A402416}" srcOrd="0" destOrd="0" presId="urn:microsoft.com/office/officeart/2005/8/layout/vList4"/>
    <dgm:cxn modelId="{B1F88C59-D928-4DD1-AA69-E49778779939}" type="presOf" srcId="{BE06AE5C-DC2C-4BE6-AA53-50320AA6AC96}" destId="{C2A480A9-2103-4A4A-8400-5FE86EF38A7B}" srcOrd="1" destOrd="1" presId="urn:microsoft.com/office/officeart/2005/8/layout/vList4"/>
    <dgm:cxn modelId="{9533757C-246B-423F-8853-336E8489DD75}" srcId="{CE5A208B-A66E-4A27-8AD0-2BFACF5ACC42}" destId="{B5A8B5B2-136E-40CA-A59D-2E3F6B73F833}" srcOrd="0" destOrd="0" parTransId="{8F61AE89-1CBE-4E3A-8160-EADB9E0F26B0}" sibTransId="{4A13ED34-A51D-4F49-8C16-55AC94C363D1}"/>
    <dgm:cxn modelId="{67F0B084-13A1-4317-8494-801B60F84B8A}" type="presOf" srcId="{176115E8-93CC-4359-BA10-A82D7AD92103}" destId="{C2A480A9-2103-4A4A-8400-5FE86EF38A7B}" srcOrd="1" destOrd="3" presId="urn:microsoft.com/office/officeart/2005/8/layout/vList4"/>
    <dgm:cxn modelId="{A5F69A90-6FD7-4A51-8A5F-871DD1BB9960}" type="presOf" srcId="{5C25C723-1115-45AA-B873-132C8E0B6D75}" destId="{D887EF29-3D27-43ED-811F-0FB2ABFF8112}" srcOrd="0" destOrd="3" presId="urn:microsoft.com/office/officeart/2005/8/layout/vList4"/>
    <dgm:cxn modelId="{322B6498-FD88-42FC-9F95-CE5A20B8764C}" srcId="{D02EE521-FD73-44E7-BF19-94F9690EA2DE}" destId="{176115E8-93CC-4359-BA10-A82D7AD92103}" srcOrd="2" destOrd="0" parTransId="{6EFFA900-4674-467D-A917-C3C7771C6CBF}" sibTransId="{8E7EBA61-F19F-4BDB-8B6E-179C8B7616B4}"/>
    <dgm:cxn modelId="{9E706EA2-F4F7-4E5F-B7D0-AEC5ED776F39}" type="presOf" srcId="{BC4D9D75-86B4-435E-8471-786D4ED03E4D}" destId="{768F2E3F-B0B6-4783-B548-0E7764D81CD1}" srcOrd="1" destOrd="0" presId="urn:microsoft.com/office/officeart/2005/8/layout/vList4"/>
    <dgm:cxn modelId="{DC9F55AD-FB5B-484F-90E8-8118752732CE}" type="presOf" srcId="{D02EE521-FD73-44E7-BF19-94F9690EA2DE}" destId="{C2A480A9-2103-4A4A-8400-5FE86EF38A7B}" srcOrd="1" destOrd="0" presId="urn:microsoft.com/office/officeart/2005/8/layout/vList4"/>
    <dgm:cxn modelId="{B04D19BD-D6B4-4EE5-94B8-3DF934535643}" srcId="{D02EE521-FD73-44E7-BF19-94F9690EA2DE}" destId="{567F3E55-44A4-49B2-80A4-F8328BB5B15A}" srcOrd="1" destOrd="0" parTransId="{BBD66AC3-0600-4B98-BA83-9C5401390F75}" sibTransId="{0F0C2272-520E-4A4B-9BB5-462039546CA8}"/>
    <dgm:cxn modelId="{2D6FAFC9-982F-4124-9416-DC65F0BF7E26}" srcId="{CE5A208B-A66E-4A27-8AD0-2BFACF5ACC42}" destId="{5C25C723-1115-45AA-B873-132C8E0B6D75}" srcOrd="2" destOrd="0" parTransId="{87EF0839-A33F-4C8E-8771-4E0D42E9F391}" sibTransId="{DE1EF46D-5F19-4515-AE56-F73A7BA36265}"/>
    <dgm:cxn modelId="{4D20B5DD-43CB-46E5-873F-DEAC6B1D1AF6}" srcId="{5DE1B7F5-DB50-4793-A3EC-2CC9C104AF71}" destId="{BC4D9D75-86B4-435E-8471-786D4ED03E4D}" srcOrd="0" destOrd="0" parTransId="{C5F1FD02-AD30-4E8E-B5F9-A499D695E791}" sibTransId="{5BB7DEB6-95EB-4408-B97C-9FF82BCE5CAC}"/>
    <dgm:cxn modelId="{F74EB7DE-DCF2-48A4-9384-44EEEA8EEA8D}" type="presOf" srcId="{19F21454-5C8A-4B9E-953D-9B30FE06F789}" destId="{0A1367D9-4AD3-4867-B704-E12D43D3EF95}" srcOrd="1" destOrd="2" presId="urn:microsoft.com/office/officeart/2005/8/layout/vList4"/>
    <dgm:cxn modelId="{2456DCE0-9584-4F51-BC0D-9C06D7D83D02}" type="presOf" srcId="{BE06AE5C-DC2C-4BE6-AA53-50320AA6AC96}" destId="{AE571591-8D1D-4810-861A-BDE071E65556}" srcOrd="0" destOrd="1" presId="urn:microsoft.com/office/officeart/2005/8/layout/vList4"/>
    <dgm:cxn modelId="{BF1B7BF1-6A05-40A2-9F57-B8D9D45281C8}" srcId="{5DE1B7F5-DB50-4793-A3EC-2CC9C104AF71}" destId="{D02EE521-FD73-44E7-BF19-94F9690EA2DE}" srcOrd="2" destOrd="0" parTransId="{A2F15860-3393-4EA7-8981-78C54BF144DB}" sibTransId="{4100233D-B440-4C54-8870-6DE904B3F215}"/>
    <dgm:cxn modelId="{EC8B74F3-FD22-40D7-BD4F-04EE6FA1EF70}" type="presOf" srcId="{567F3E55-44A4-49B2-80A4-F8328BB5B15A}" destId="{AE571591-8D1D-4810-861A-BDE071E65556}" srcOrd="0" destOrd="2" presId="urn:microsoft.com/office/officeart/2005/8/layout/vList4"/>
    <dgm:cxn modelId="{9CA340F4-59BF-4889-8B42-A1F898D226B3}" type="presOf" srcId="{53C9FD3F-83D4-4E3C-AB47-8C7B3790C966}" destId="{D887EF29-3D27-43ED-811F-0FB2ABFF8112}" srcOrd="0" destOrd="4" presId="urn:microsoft.com/office/officeart/2005/8/layout/vList4"/>
    <dgm:cxn modelId="{2DDF02FC-577B-4A8F-84BF-AB4E85B1D36D}" type="presOf" srcId="{567F3E55-44A4-49B2-80A4-F8328BB5B15A}" destId="{C2A480A9-2103-4A4A-8400-5FE86EF38A7B}" srcOrd="1" destOrd="2" presId="urn:microsoft.com/office/officeart/2005/8/layout/vList4"/>
    <dgm:cxn modelId="{CB3F9138-BBAA-4D70-A9C4-10633AEA6806}" type="presParOf" srcId="{95FE1E18-3EDA-4196-B4D0-39B469044346}" destId="{86FC36F5-B651-48AE-9DE8-D885B83E99B2}" srcOrd="0" destOrd="0" presId="urn:microsoft.com/office/officeart/2005/8/layout/vList4"/>
    <dgm:cxn modelId="{E0E5B6CA-B638-41ED-860D-45624160BC47}" type="presParOf" srcId="{86FC36F5-B651-48AE-9DE8-D885B83E99B2}" destId="{597F8B6E-B39D-4220-B9D0-F8839A402416}" srcOrd="0" destOrd="0" presId="urn:microsoft.com/office/officeart/2005/8/layout/vList4"/>
    <dgm:cxn modelId="{C96084B0-3345-4D16-B5D5-361F15F6E0DB}" type="presParOf" srcId="{86FC36F5-B651-48AE-9DE8-D885B83E99B2}" destId="{0F233EB0-618E-4DE9-9178-0709E0BB9C49}" srcOrd="1" destOrd="0" presId="urn:microsoft.com/office/officeart/2005/8/layout/vList4"/>
    <dgm:cxn modelId="{9DCECEBC-70A8-48CA-994C-F20B1B023AED}" type="presParOf" srcId="{86FC36F5-B651-48AE-9DE8-D885B83E99B2}" destId="{768F2E3F-B0B6-4783-B548-0E7764D81CD1}" srcOrd="2" destOrd="0" presId="urn:microsoft.com/office/officeart/2005/8/layout/vList4"/>
    <dgm:cxn modelId="{8395B9B6-1430-4A97-B99C-A8751F965FE3}" type="presParOf" srcId="{95FE1E18-3EDA-4196-B4D0-39B469044346}" destId="{58E12E41-D43A-467E-90FF-7BD682C58ADA}" srcOrd="1" destOrd="0" presId="urn:microsoft.com/office/officeart/2005/8/layout/vList4"/>
    <dgm:cxn modelId="{EA387F8D-8240-4163-93F5-7900AA1C8A1E}" type="presParOf" srcId="{95FE1E18-3EDA-4196-B4D0-39B469044346}" destId="{47D87CE7-4B42-4457-884B-4FACBA07EFB7}" srcOrd="2" destOrd="0" presId="urn:microsoft.com/office/officeart/2005/8/layout/vList4"/>
    <dgm:cxn modelId="{E3F9F445-FF84-454F-B4D3-DB4E762A00F9}" type="presParOf" srcId="{47D87CE7-4B42-4457-884B-4FACBA07EFB7}" destId="{D887EF29-3D27-43ED-811F-0FB2ABFF8112}" srcOrd="0" destOrd="0" presId="urn:microsoft.com/office/officeart/2005/8/layout/vList4"/>
    <dgm:cxn modelId="{A4637F62-E20E-48B7-B446-E77564BF81FA}" type="presParOf" srcId="{47D87CE7-4B42-4457-884B-4FACBA07EFB7}" destId="{B9177D69-38C1-4DC5-AA4F-B16799D32F8B}" srcOrd="1" destOrd="0" presId="urn:microsoft.com/office/officeart/2005/8/layout/vList4"/>
    <dgm:cxn modelId="{B5260230-2B07-41AC-A16F-ADC5A9306AC2}" type="presParOf" srcId="{47D87CE7-4B42-4457-884B-4FACBA07EFB7}" destId="{0A1367D9-4AD3-4867-B704-E12D43D3EF95}" srcOrd="2" destOrd="0" presId="urn:microsoft.com/office/officeart/2005/8/layout/vList4"/>
    <dgm:cxn modelId="{03976941-FFD4-4319-9D40-A1752956F0F8}" type="presParOf" srcId="{95FE1E18-3EDA-4196-B4D0-39B469044346}" destId="{2201355F-2B15-4413-918D-90680D9ECA03}" srcOrd="3" destOrd="0" presId="urn:microsoft.com/office/officeart/2005/8/layout/vList4"/>
    <dgm:cxn modelId="{C04C9F26-2FB6-41B5-8D66-C64A054B2B7D}" type="presParOf" srcId="{95FE1E18-3EDA-4196-B4D0-39B469044346}" destId="{B8012863-9296-4385-B534-DFAED756A697}" srcOrd="4" destOrd="0" presId="urn:microsoft.com/office/officeart/2005/8/layout/vList4"/>
    <dgm:cxn modelId="{7D57F0AD-EB3D-42FC-908B-A2DE64120A7B}" type="presParOf" srcId="{B8012863-9296-4385-B534-DFAED756A697}" destId="{AE571591-8D1D-4810-861A-BDE071E65556}" srcOrd="0" destOrd="0" presId="urn:microsoft.com/office/officeart/2005/8/layout/vList4"/>
    <dgm:cxn modelId="{86162638-BB1A-4871-96FD-6DB5D819DD4C}" type="presParOf" srcId="{B8012863-9296-4385-B534-DFAED756A697}" destId="{622BE5E8-F770-46FD-85EE-94C96DCB2B46}" srcOrd="1" destOrd="0" presId="urn:microsoft.com/office/officeart/2005/8/layout/vList4"/>
    <dgm:cxn modelId="{CF4BE097-7FC5-4090-98A1-FCCF4CCAFEB7}" type="presParOf" srcId="{B8012863-9296-4385-B534-DFAED756A697}" destId="{C2A480A9-2103-4A4A-8400-5FE86EF38A7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DA8CCD-095F-40E0-9D4C-401C55282B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DB5F3908-15E4-4C1B-BACA-9B6972E5FDEF}">
      <dgm:prSet custT="1"/>
      <dgm:spPr>
        <a:xfrm>
          <a:off x="294616" y="65432"/>
          <a:ext cx="6325825" cy="1081080"/>
        </a:xfrm>
        <a:prstGeom prst="roundRect">
          <a:avLst/>
        </a:prstGeom>
        <a:solidFill>
          <a:srgbClr val="9BBB59">
            <a:lumMod val="50000"/>
          </a:srgbClr>
        </a:solidFill>
        <a:ln w="25400" cap="flat" cmpd="sng" algn="ctr">
          <a:solidFill>
            <a:sysClr val="window" lastClr="FFFFFF">
              <a:hueOff val="0"/>
              <a:satOff val="0"/>
              <a:lumOff val="0"/>
              <a:alphaOff val="0"/>
            </a:sysClr>
          </a:solidFill>
          <a:prstDash val="solid"/>
        </a:ln>
        <a:effectLst/>
      </dgm:spPr>
      <dgm:t>
        <a:bodyPr/>
        <a:lstStyle/>
        <a:p>
          <a:pPr rtl="0"/>
          <a:r>
            <a:rPr lang="es-ES" sz="3200" b="1" dirty="0">
              <a:solidFill>
                <a:sysClr val="window" lastClr="FFFFFF"/>
              </a:solidFill>
              <a:latin typeface="Calibri"/>
              <a:ea typeface="+mn-ea"/>
              <a:cs typeface="+mn-cs"/>
            </a:rPr>
            <a:t>                CON-TREX MJ </a:t>
          </a:r>
        </a:p>
        <a:p>
          <a:pPr rtl="0"/>
          <a:r>
            <a:rPr lang="es-ES" sz="2600" dirty="0">
              <a:solidFill>
                <a:sysClr val="window" lastClr="FFFFFF"/>
              </a:solidFill>
              <a:latin typeface="Calibri"/>
              <a:ea typeface="+mn-ea"/>
              <a:cs typeface="+mn-cs"/>
            </a:rPr>
            <a:t>        Equipo de articulación múltiple</a:t>
          </a:r>
        </a:p>
      </dgm:t>
    </dgm:pt>
    <dgm:pt modelId="{4F26FE85-E701-4E28-A294-5B31703C2873}" type="parTrans" cxnId="{CCF509B5-AF36-44B7-A9A3-1857E1E8CC12}">
      <dgm:prSet/>
      <dgm:spPr/>
      <dgm:t>
        <a:bodyPr/>
        <a:lstStyle/>
        <a:p>
          <a:endParaRPr lang="es-ES"/>
        </a:p>
      </dgm:t>
    </dgm:pt>
    <dgm:pt modelId="{8A31B73F-0526-4317-A708-A87BD52736D7}" type="sibTrans" cxnId="{CCF509B5-AF36-44B7-A9A3-1857E1E8CC12}">
      <dgm:prSet/>
      <dgm:spPr/>
      <dgm:t>
        <a:bodyPr/>
        <a:lstStyle/>
        <a:p>
          <a:endParaRPr lang="es-ES"/>
        </a:p>
      </dgm:t>
    </dgm:pt>
    <dgm:pt modelId="{FFD8B119-3C13-4766-A6D9-371E274CC433}">
      <dgm:prSet/>
      <dgm:spPr>
        <a:xfrm>
          <a:off x="0" y="1146512"/>
          <a:ext cx="6915058" cy="1072260"/>
        </a:xfrm>
        <a:prstGeom prst="rect">
          <a:avLst/>
        </a:prstGeom>
        <a:noFill/>
        <a:ln>
          <a:noFill/>
        </a:ln>
        <a:effectLst/>
      </dgm:spPr>
      <dgm:t>
        <a:bodyPr/>
        <a:lstStyle/>
        <a:p>
          <a:pPr rtl="0"/>
          <a:r>
            <a:rPr lang="es-ES" b="1" dirty="0">
              <a:solidFill>
                <a:sysClr val="windowText" lastClr="000000">
                  <a:hueOff val="0"/>
                  <a:satOff val="0"/>
                  <a:lumOff val="0"/>
                  <a:alphaOff val="0"/>
                </a:sysClr>
              </a:solidFill>
              <a:latin typeface="Calibri"/>
              <a:ea typeface="+mn-ea"/>
              <a:cs typeface="+mn-cs"/>
            </a:rPr>
            <a:t>CON-TREX TP     </a:t>
          </a:r>
          <a:r>
            <a:rPr lang="es-ES" dirty="0">
              <a:solidFill>
                <a:sysClr val="windowText" lastClr="000000">
                  <a:hueOff val="0"/>
                  <a:satOff val="0"/>
                  <a:lumOff val="0"/>
                  <a:alphaOff val="0"/>
                </a:sysClr>
              </a:solidFill>
              <a:latin typeface="Calibri"/>
              <a:ea typeface="+mn-ea"/>
              <a:cs typeface="+mn-cs"/>
            </a:rPr>
            <a:t>Equipo para tronco</a:t>
          </a:r>
          <a:r>
            <a:rPr lang="es-ES" b="1" dirty="0">
              <a:solidFill>
                <a:sysClr val="windowText" lastClr="000000">
                  <a:hueOff val="0"/>
                  <a:satOff val="0"/>
                  <a:lumOff val="0"/>
                  <a:alphaOff val="0"/>
                </a:sysClr>
              </a:solidFill>
              <a:latin typeface="Calibri"/>
              <a:ea typeface="+mn-ea"/>
              <a:cs typeface="+mn-cs"/>
            </a:rPr>
            <a:t> </a:t>
          </a:r>
          <a:endParaRPr lang="es-ES" dirty="0">
            <a:solidFill>
              <a:sysClr val="windowText" lastClr="000000">
                <a:hueOff val="0"/>
                <a:satOff val="0"/>
                <a:lumOff val="0"/>
                <a:alphaOff val="0"/>
              </a:sysClr>
            </a:solidFill>
            <a:latin typeface="Calibri"/>
            <a:ea typeface="+mn-ea"/>
            <a:cs typeface="+mn-cs"/>
          </a:endParaRPr>
        </a:p>
      </dgm:t>
    </dgm:pt>
    <dgm:pt modelId="{FDCC681D-60A3-448A-995F-E83FCE0A5EDA}" type="parTrans" cxnId="{9DA638AE-62FB-4BA8-9BDE-F5882D8CD87F}">
      <dgm:prSet/>
      <dgm:spPr/>
      <dgm:t>
        <a:bodyPr/>
        <a:lstStyle/>
        <a:p>
          <a:endParaRPr lang="es-ES"/>
        </a:p>
      </dgm:t>
    </dgm:pt>
    <dgm:pt modelId="{A610E39A-2696-437C-BBCE-19A82E71A314}" type="sibTrans" cxnId="{9DA638AE-62FB-4BA8-9BDE-F5882D8CD87F}">
      <dgm:prSet/>
      <dgm:spPr/>
      <dgm:t>
        <a:bodyPr/>
        <a:lstStyle/>
        <a:p>
          <a:endParaRPr lang="es-ES"/>
        </a:p>
      </dgm:t>
    </dgm:pt>
    <dgm:pt modelId="{A144738B-FAC2-4D0F-9EF1-CFC4B0616376}">
      <dgm:prSet/>
      <dgm:spPr>
        <a:xfrm>
          <a:off x="0" y="1146512"/>
          <a:ext cx="6915058" cy="1072260"/>
        </a:xfrm>
        <a:prstGeom prst="rect">
          <a:avLst/>
        </a:prstGeom>
        <a:noFill/>
        <a:ln>
          <a:noFill/>
        </a:ln>
        <a:effectLst/>
      </dgm:spPr>
      <dgm:t>
        <a:bodyPr/>
        <a:lstStyle/>
        <a:p>
          <a:pPr rtl="0"/>
          <a:r>
            <a:rPr lang="es-ES" b="1" dirty="0">
              <a:solidFill>
                <a:sysClr val="windowText" lastClr="000000">
                  <a:hueOff val="0"/>
                  <a:satOff val="0"/>
                  <a:lumOff val="0"/>
                  <a:alphaOff val="0"/>
                </a:sysClr>
              </a:solidFill>
              <a:latin typeface="Calibri"/>
              <a:ea typeface="+mn-ea"/>
              <a:cs typeface="+mn-cs"/>
            </a:rPr>
            <a:t>CON-TREX LP     </a:t>
          </a:r>
          <a:r>
            <a:rPr lang="es-ES" dirty="0">
              <a:solidFill>
                <a:sysClr val="windowText" lastClr="000000">
                  <a:hueOff val="0"/>
                  <a:satOff val="0"/>
                  <a:lumOff val="0"/>
                  <a:alphaOff val="0"/>
                </a:sysClr>
              </a:solidFill>
              <a:latin typeface="Calibri"/>
              <a:ea typeface="+mn-ea"/>
              <a:cs typeface="+mn-cs"/>
            </a:rPr>
            <a:t>Equipo de prensa de piernas</a:t>
          </a:r>
        </a:p>
      </dgm:t>
    </dgm:pt>
    <dgm:pt modelId="{CEC028A6-98AC-4EDA-83A1-A219C2DA2C87}" type="parTrans" cxnId="{42D2506B-7AD7-48AE-B766-5FA5A7EDAB5C}">
      <dgm:prSet/>
      <dgm:spPr/>
      <dgm:t>
        <a:bodyPr/>
        <a:lstStyle/>
        <a:p>
          <a:endParaRPr lang="es-ES"/>
        </a:p>
      </dgm:t>
    </dgm:pt>
    <dgm:pt modelId="{1058749E-DD3E-4568-B5CC-E0649CAC6D22}" type="sibTrans" cxnId="{42D2506B-7AD7-48AE-B766-5FA5A7EDAB5C}">
      <dgm:prSet/>
      <dgm:spPr/>
      <dgm:t>
        <a:bodyPr/>
        <a:lstStyle/>
        <a:p>
          <a:endParaRPr lang="es-ES"/>
        </a:p>
      </dgm:t>
    </dgm:pt>
    <dgm:pt modelId="{C1A7D1E4-7952-4466-8C9E-D3C8F3333C79}">
      <dgm:prSet/>
      <dgm:spPr>
        <a:xfrm>
          <a:off x="0" y="1146512"/>
          <a:ext cx="6915058" cy="1072260"/>
        </a:xfrm>
        <a:prstGeom prst="rect">
          <a:avLst/>
        </a:prstGeom>
        <a:noFill/>
        <a:ln>
          <a:noFill/>
        </a:ln>
        <a:effectLst/>
      </dgm:spPr>
      <dgm:t>
        <a:bodyPr/>
        <a:lstStyle/>
        <a:p>
          <a:pPr rtl="0"/>
          <a:r>
            <a:rPr lang="es-ES" b="1" dirty="0">
              <a:solidFill>
                <a:sysClr val="windowText" lastClr="000000">
                  <a:hueOff val="0"/>
                  <a:satOff val="0"/>
                  <a:lumOff val="0"/>
                  <a:alphaOff val="0"/>
                </a:sysClr>
              </a:solidFill>
              <a:latin typeface="Calibri"/>
              <a:ea typeface="+mn-ea"/>
              <a:cs typeface="+mn-cs"/>
            </a:rPr>
            <a:t>CON-TREX WS</a:t>
          </a:r>
          <a:r>
            <a:rPr lang="es-ES" dirty="0">
              <a:solidFill>
                <a:sysClr val="windowText" lastClr="000000">
                  <a:hueOff val="0"/>
                  <a:satOff val="0"/>
                  <a:lumOff val="0"/>
                  <a:alphaOff val="0"/>
                </a:sysClr>
              </a:solidFill>
              <a:latin typeface="Calibri"/>
              <a:ea typeface="+mn-ea"/>
              <a:cs typeface="+mn-cs"/>
            </a:rPr>
            <a:t>   Equipo de simulación de trabajo</a:t>
          </a:r>
        </a:p>
      </dgm:t>
    </dgm:pt>
    <dgm:pt modelId="{5C6FBC92-B943-4F3E-BF5C-6ACCDAEE3AF4}" type="parTrans" cxnId="{6DC0075B-FD37-4D26-8E45-6825301ECB93}">
      <dgm:prSet/>
      <dgm:spPr/>
      <dgm:t>
        <a:bodyPr/>
        <a:lstStyle/>
        <a:p>
          <a:endParaRPr lang="es-ES"/>
        </a:p>
      </dgm:t>
    </dgm:pt>
    <dgm:pt modelId="{F5D6ED2C-D3A7-45D4-986B-90077050D0B2}" type="sibTrans" cxnId="{6DC0075B-FD37-4D26-8E45-6825301ECB93}">
      <dgm:prSet/>
      <dgm:spPr/>
      <dgm:t>
        <a:bodyPr/>
        <a:lstStyle/>
        <a:p>
          <a:endParaRPr lang="es-ES"/>
        </a:p>
      </dgm:t>
    </dgm:pt>
    <dgm:pt modelId="{7B757D64-3F0E-46CA-BBE4-DEEB5701DA92}" type="pres">
      <dgm:prSet presAssocID="{AEDA8CCD-095F-40E0-9D4C-401C55282BCC}" presName="linear" presStyleCnt="0">
        <dgm:presLayoutVars>
          <dgm:animLvl val="lvl"/>
          <dgm:resizeHandles val="exact"/>
        </dgm:presLayoutVars>
      </dgm:prSet>
      <dgm:spPr/>
    </dgm:pt>
    <dgm:pt modelId="{DC7F13FB-409E-4A25-9D9F-3BD33E9581B5}" type="pres">
      <dgm:prSet presAssocID="{DB5F3908-15E4-4C1B-BACA-9B6972E5FDEF}" presName="parentText" presStyleLbl="node1" presStyleIdx="0" presStyleCnt="1" custScaleX="92846" custScaleY="80512">
        <dgm:presLayoutVars>
          <dgm:chMax val="0"/>
          <dgm:bulletEnabled val="1"/>
        </dgm:presLayoutVars>
      </dgm:prSet>
      <dgm:spPr/>
    </dgm:pt>
    <dgm:pt modelId="{BE6CEEBB-317C-4D13-94D2-4D3BD493338E}" type="pres">
      <dgm:prSet presAssocID="{DB5F3908-15E4-4C1B-BACA-9B6972E5FDEF}" presName="childText" presStyleLbl="revTx" presStyleIdx="0" presStyleCnt="1">
        <dgm:presLayoutVars>
          <dgm:bulletEnabled val="1"/>
        </dgm:presLayoutVars>
      </dgm:prSet>
      <dgm:spPr/>
    </dgm:pt>
  </dgm:ptLst>
  <dgm:cxnLst>
    <dgm:cxn modelId="{5DE20B39-DDD8-4D42-B936-CF5C7D1C9F73}" type="presOf" srcId="{A144738B-FAC2-4D0F-9EF1-CFC4B0616376}" destId="{BE6CEEBB-317C-4D13-94D2-4D3BD493338E}" srcOrd="0" destOrd="1" presId="urn:microsoft.com/office/officeart/2005/8/layout/vList2"/>
    <dgm:cxn modelId="{6DC0075B-FD37-4D26-8E45-6825301ECB93}" srcId="{DB5F3908-15E4-4C1B-BACA-9B6972E5FDEF}" destId="{C1A7D1E4-7952-4466-8C9E-D3C8F3333C79}" srcOrd="2" destOrd="0" parTransId="{5C6FBC92-B943-4F3E-BF5C-6ACCDAEE3AF4}" sibTransId="{F5D6ED2C-D3A7-45D4-986B-90077050D0B2}"/>
    <dgm:cxn modelId="{42D2506B-7AD7-48AE-B766-5FA5A7EDAB5C}" srcId="{DB5F3908-15E4-4C1B-BACA-9B6972E5FDEF}" destId="{A144738B-FAC2-4D0F-9EF1-CFC4B0616376}" srcOrd="1" destOrd="0" parTransId="{CEC028A6-98AC-4EDA-83A1-A219C2DA2C87}" sibTransId="{1058749E-DD3E-4568-B5CC-E0649CAC6D22}"/>
    <dgm:cxn modelId="{65CE555A-9018-4301-A8D0-4DF43F020046}" type="presOf" srcId="{C1A7D1E4-7952-4466-8C9E-D3C8F3333C79}" destId="{BE6CEEBB-317C-4D13-94D2-4D3BD493338E}" srcOrd="0" destOrd="2" presId="urn:microsoft.com/office/officeart/2005/8/layout/vList2"/>
    <dgm:cxn modelId="{9DA638AE-62FB-4BA8-9BDE-F5882D8CD87F}" srcId="{DB5F3908-15E4-4C1B-BACA-9B6972E5FDEF}" destId="{FFD8B119-3C13-4766-A6D9-371E274CC433}" srcOrd="0" destOrd="0" parTransId="{FDCC681D-60A3-448A-995F-E83FCE0A5EDA}" sibTransId="{A610E39A-2696-437C-BBCE-19A82E71A314}"/>
    <dgm:cxn modelId="{8CEBAAB3-065F-452F-A408-9D571FBDBB66}" type="presOf" srcId="{FFD8B119-3C13-4766-A6D9-371E274CC433}" destId="{BE6CEEBB-317C-4D13-94D2-4D3BD493338E}" srcOrd="0" destOrd="0" presId="urn:microsoft.com/office/officeart/2005/8/layout/vList2"/>
    <dgm:cxn modelId="{CCF509B5-AF36-44B7-A9A3-1857E1E8CC12}" srcId="{AEDA8CCD-095F-40E0-9D4C-401C55282BCC}" destId="{DB5F3908-15E4-4C1B-BACA-9B6972E5FDEF}" srcOrd="0" destOrd="0" parTransId="{4F26FE85-E701-4E28-A294-5B31703C2873}" sibTransId="{8A31B73F-0526-4317-A708-A87BD52736D7}"/>
    <dgm:cxn modelId="{D1144FB7-0EC8-4791-8299-F1A60FA18940}" type="presOf" srcId="{AEDA8CCD-095F-40E0-9D4C-401C55282BCC}" destId="{7B757D64-3F0E-46CA-BBE4-DEEB5701DA92}" srcOrd="0" destOrd="0" presId="urn:microsoft.com/office/officeart/2005/8/layout/vList2"/>
    <dgm:cxn modelId="{599698DD-D349-41CC-8FEB-700E746359E4}" type="presOf" srcId="{DB5F3908-15E4-4C1B-BACA-9B6972E5FDEF}" destId="{DC7F13FB-409E-4A25-9D9F-3BD33E9581B5}" srcOrd="0" destOrd="0" presId="urn:microsoft.com/office/officeart/2005/8/layout/vList2"/>
    <dgm:cxn modelId="{5535E842-8BAF-4A94-99C5-32B4C1202895}" type="presParOf" srcId="{7B757D64-3F0E-46CA-BBE4-DEEB5701DA92}" destId="{DC7F13FB-409E-4A25-9D9F-3BD33E9581B5}" srcOrd="0" destOrd="0" presId="urn:microsoft.com/office/officeart/2005/8/layout/vList2"/>
    <dgm:cxn modelId="{766645E5-717E-4E0F-8A71-2EF876CC46B4}" type="presParOf" srcId="{7B757D64-3F0E-46CA-BBE4-DEEB5701DA92}" destId="{BE6CEEBB-317C-4D13-94D2-4D3BD493338E}" srcOrd="1" destOrd="0" presId="urn:microsoft.com/office/officeart/2005/8/layout/vList2"/>
  </dgm:cxnLst>
  <dgm:bg/>
  <dgm:whole>
    <a:ln w="38100">
      <a:solidFill>
        <a:srgbClr val="00B050"/>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D59EE9-A299-41C7-8FA0-14963DF17E3E}"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s-ES"/>
        </a:p>
      </dgm:t>
    </dgm:pt>
    <dgm:pt modelId="{AF2BBBC6-2186-4E34-A13F-EEDBE7D68AE9}">
      <dgm:prSet phldrT="[Texto]" custT="1"/>
      <dgm:spPr/>
      <dgm:t>
        <a:bodyPr/>
        <a:lstStyle/>
        <a:p>
          <a:r>
            <a:rPr lang="es-ES" sz="2000" b="1" dirty="0">
              <a:solidFill>
                <a:schemeClr val="tx2">
                  <a:lumMod val="50000"/>
                </a:schemeClr>
              </a:solidFill>
            </a:rPr>
            <a:t>Alteraciones en el balance entre agonistas/antagonistas del mismo lado</a:t>
          </a:r>
        </a:p>
      </dgm:t>
    </dgm:pt>
    <dgm:pt modelId="{73BDC127-9893-4A09-B9AC-6CBCDCD160E4}" type="parTrans" cxnId="{1F68E178-1BE9-429A-958C-9981B037A0FD}">
      <dgm:prSet/>
      <dgm:spPr/>
      <dgm:t>
        <a:bodyPr/>
        <a:lstStyle/>
        <a:p>
          <a:endParaRPr lang="es-ES"/>
        </a:p>
      </dgm:t>
    </dgm:pt>
    <dgm:pt modelId="{85425647-9DBE-4AAE-B690-A7A14A718E12}" type="sibTrans" cxnId="{1F68E178-1BE9-429A-958C-9981B037A0FD}">
      <dgm:prSet/>
      <dgm:spPr/>
      <dgm:t>
        <a:bodyPr/>
        <a:lstStyle/>
        <a:p>
          <a:endParaRPr lang="es-ES"/>
        </a:p>
      </dgm:t>
    </dgm:pt>
    <dgm:pt modelId="{1DD3F668-B7E0-416C-9588-7E55711533F1}">
      <dgm:prSet/>
      <dgm:spPr>
        <a:solidFill>
          <a:schemeClr val="accent3">
            <a:lumMod val="75000"/>
          </a:schemeClr>
        </a:solidFill>
      </dgm:spPr>
      <dgm:t>
        <a:bodyPr/>
        <a:lstStyle/>
        <a:p>
          <a:r>
            <a:rPr lang="es-ES" b="1" dirty="0">
              <a:solidFill>
                <a:schemeClr val="bg1"/>
              </a:solidFill>
            </a:rPr>
            <a:t>Debilidad general del músculo</a:t>
          </a:r>
          <a:endParaRPr lang="es-ES" dirty="0">
            <a:solidFill>
              <a:schemeClr val="tx1">
                <a:lumMod val="95000"/>
                <a:lumOff val="5000"/>
              </a:schemeClr>
            </a:solidFill>
          </a:endParaRPr>
        </a:p>
      </dgm:t>
    </dgm:pt>
    <dgm:pt modelId="{1044A6EA-C49D-4864-8733-D423732B9640}" type="parTrans" cxnId="{657E25C2-1160-4377-941C-BA92DD3A26CE}">
      <dgm:prSet/>
      <dgm:spPr/>
      <dgm:t>
        <a:bodyPr/>
        <a:lstStyle/>
        <a:p>
          <a:endParaRPr lang="es-ES"/>
        </a:p>
      </dgm:t>
    </dgm:pt>
    <dgm:pt modelId="{389A772C-E7A0-42C3-9E07-E332DE3756BB}" type="sibTrans" cxnId="{657E25C2-1160-4377-941C-BA92DD3A26CE}">
      <dgm:prSet/>
      <dgm:spPr/>
      <dgm:t>
        <a:bodyPr/>
        <a:lstStyle/>
        <a:p>
          <a:endParaRPr lang="es-ES"/>
        </a:p>
      </dgm:t>
    </dgm:pt>
    <dgm:pt modelId="{4FF82D76-7EFE-462B-899A-538622AABFCA}">
      <dgm:prSet/>
      <dgm:spPr>
        <a:solidFill>
          <a:schemeClr val="accent6">
            <a:lumMod val="75000"/>
          </a:schemeClr>
        </a:solidFill>
      </dgm:spPr>
      <dgm:t>
        <a:bodyPr/>
        <a:lstStyle/>
        <a:p>
          <a:r>
            <a:rPr lang="es-ES" b="1" dirty="0">
              <a:solidFill>
                <a:schemeClr val="bg1"/>
              </a:solidFill>
            </a:rPr>
            <a:t>Discrepancias bilaterales</a:t>
          </a:r>
        </a:p>
      </dgm:t>
    </dgm:pt>
    <dgm:pt modelId="{AA6E14B6-11E1-4FFF-88CF-E1D0EB4C011F}" type="parTrans" cxnId="{7D0D9F4B-68D8-4CA7-8E77-7A6131ACF10F}">
      <dgm:prSet/>
      <dgm:spPr/>
      <dgm:t>
        <a:bodyPr/>
        <a:lstStyle/>
        <a:p>
          <a:endParaRPr lang="es-ES"/>
        </a:p>
      </dgm:t>
    </dgm:pt>
    <dgm:pt modelId="{48A57AF5-910C-40F5-8177-D1FB00A3D16B}" type="sibTrans" cxnId="{7D0D9F4B-68D8-4CA7-8E77-7A6131ACF10F}">
      <dgm:prSet/>
      <dgm:spPr/>
      <dgm:t>
        <a:bodyPr/>
        <a:lstStyle/>
        <a:p>
          <a:endParaRPr lang="es-ES"/>
        </a:p>
      </dgm:t>
    </dgm:pt>
    <dgm:pt modelId="{0C6FCA55-9764-40CA-9CC7-581836850D21}">
      <dgm:prSet/>
      <dgm:spPr/>
      <dgm:t>
        <a:bodyPr/>
        <a:lstStyle/>
        <a:p>
          <a:r>
            <a:rPr lang="pt-BR" b="1" dirty="0">
              <a:solidFill>
                <a:schemeClr val="bg2">
                  <a:lumMod val="10000"/>
                </a:schemeClr>
              </a:solidFill>
            </a:rPr>
            <a:t>Zonas de debilidad o atrofia localizada</a:t>
          </a:r>
          <a:endParaRPr lang="es-ES" b="1" dirty="0">
            <a:solidFill>
              <a:schemeClr val="bg2">
                <a:lumMod val="10000"/>
              </a:schemeClr>
            </a:solidFill>
          </a:endParaRPr>
        </a:p>
      </dgm:t>
    </dgm:pt>
    <dgm:pt modelId="{3FE0715F-096E-4FFD-907C-072E2CABEAD0}" type="parTrans" cxnId="{CE616462-3A2E-481D-80AD-2DE746B404EA}">
      <dgm:prSet/>
      <dgm:spPr/>
      <dgm:t>
        <a:bodyPr/>
        <a:lstStyle/>
        <a:p>
          <a:endParaRPr lang="es-ES"/>
        </a:p>
      </dgm:t>
    </dgm:pt>
    <dgm:pt modelId="{B1FD6D88-7CE6-4D82-95CD-4134EC735A79}" type="sibTrans" cxnId="{CE616462-3A2E-481D-80AD-2DE746B404EA}">
      <dgm:prSet/>
      <dgm:spPr/>
      <dgm:t>
        <a:bodyPr/>
        <a:lstStyle/>
        <a:p>
          <a:endParaRPr lang="es-ES"/>
        </a:p>
      </dgm:t>
    </dgm:pt>
    <dgm:pt modelId="{368C55C9-B150-4AD7-875B-3314A8ED14A6}">
      <dgm:prSet/>
      <dgm:spPr>
        <a:solidFill>
          <a:schemeClr val="accent6">
            <a:lumMod val="50000"/>
          </a:schemeClr>
        </a:solidFill>
      </dgm:spPr>
      <dgm:t>
        <a:bodyPr/>
        <a:lstStyle/>
        <a:p>
          <a:r>
            <a:rPr lang="es-ES" b="1" dirty="0">
              <a:solidFill>
                <a:schemeClr val="bg1"/>
              </a:solidFill>
            </a:rPr>
            <a:t>Resistencia del grupo muscular</a:t>
          </a:r>
        </a:p>
      </dgm:t>
    </dgm:pt>
    <dgm:pt modelId="{82EE0596-3F35-44E3-B786-02A69EB0873E}" type="parTrans" cxnId="{DE4FE38F-1C6A-40D7-B9AB-0DF3C9C4AB3B}">
      <dgm:prSet/>
      <dgm:spPr/>
      <dgm:t>
        <a:bodyPr/>
        <a:lstStyle/>
        <a:p>
          <a:endParaRPr lang="es-ES"/>
        </a:p>
      </dgm:t>
    </dgm:pt>
    <dgm:pt modelId="{10EB4D32-4DFB-49C9-8C80-337F55B0B50E}" type="sibTrans" cxnId="{DE4FE38F-1C6A-40D7-B9AB-0DF3C9C4AB3B}">
      <dgm:prSet/>
      <dgm:spPr/>
      <dgm:t>
        <a:bodyPr/>
        <a:lstStyle/>
        <a:p>
          <a:endParaRPr lang="es-ES"/>
        </a:p>
      </dgm:t>
    </dgm:pt>
    <dgm:pt modelId="{31F05BEC-3597-442D-9E9A-2F650D5A90BD}" type="pres">
      <dgm:prSet presAssocID="{29D59EE9-A299-41C7-8FA0-14963DF17E3E}" presName="outerComposite" presStyleCnt="0">
        <dgm:presLayoutVars>
          <dgm:chMax val="5"/>
          <dgm:dir/>
          <dgm:resizeHandles val="exact"/>
        </dgm:presLayoutVars>
      </dgm:prSet>
      <dgm:spPr/>
    </dgm:pt>
    <dgm:pt modelId="{D2276B05-FECB-4556-86BB-7F8A615FDFD8}" type="pres">
      <dgm:prSet presAssocID="{29D59EE9-A299-41C7-8FA0-14963DF17E3E}" presName="dummyMaxCanvas" presStyleCnt="0">
        <dgm:presLayoutVars/>
      </dgm:prSet>
      <dgm:spPr/>
    </dgm:pt>
    <dgm:pt modelId="{EFF22B48-55E6-4013-9E18-C43F10A73F7E}" type="pres">
      <dgm:prSet presAssocID="{29D59EE9-A299-41C7-8FA0-14963DF17E3E}" presName="FiveNodes_1" presStyleLbl="node1" presStyleIdx="0" presStyleCnt="5" custScaleX="129870" custScaleY="127577" custLinFactNeighborX="11799" custLinFactNeighborY="6894">
        <dgm:presLayoutVars>
          <dgm:bulletEnabled val="1"/>
        </dgm:presLayoutVars>
      </dgm:prSet>
      <dgm:spPr/>
    </dgm:pt>
    <dgm:pt modelId="{D8915DEA-1D1D-421B-BFC2-45BC5673CCE7}" type="pres">
      <dgm:prSet presAssocID="{29D59EE9-A299-41C7-8FA0-14963DF17E3E}" presName="FiveNodes_2" presStyleLbl="node1" presStyleIdx="1" presStyleCnt="5" custScaleX="129870" custLinFactNeighborX="0" custLinFactNeighborY="11834">
        <dgm:presLayoutVars>
          <dgm:bulletEnabled val="1"/>
        </dgm:presLayoutVars>
      </dgm:prSet>
      <dgm:spPr/>
    </dgm:pt>
    <dgm:pt modelId="{0ACA211D-D450-4A7A-A31A-E6966FB8E8A3}" type="pres">
      <dgm:prSet presAssocID="{29D59EE9-A299-41C7-8FA0-14963DF17E3E}" presName="FiveNodes_3" presStyleLbl="node1" presStyleIdx="2" presStyleCnt="5" custScaleX="96871" custLinFactNeighborX="4205" custLinFactNeighborY="1706">
        <dgm:presLayoutVars>
          <dgm:bulletEnabled val="1"/>
        </dgm:presLayoutVars>
      </dgm:prSet>
      <dgm:spPr/>
    </dgm:pt>
    <dgm:pt modelId="{E36906BC-DF91-41B2-AA81-EF728CFDE2FB}" type="pres">
      <dgm:prSet presAssocID="{29D59EE9-A299-41C7-8FA0-14963DF17E3E}" presName="FiveNodes_4" presStyleLbl="node1" presStyleIdx="3" presStyleCnt="5" custScaleX="75194">
        <dgm:presLayoutVars>
          <dgm:bulletEnabled val="1"/>
        </dgm:presLayoutVars>
      </dgm:prSet>
      <dgm:spPr/>
    </dgm:pt>
    <dgm:pt modelId="{42ECD4EC-31C3-40D9-B160-AEB4AD63B8A2}" type="pres">
      <dgm:prSet presAssocID="{29D59EE9-A299-41C7-8FA0-14963DF17E3E}" presName="FiveNodes_5" presStyleLbl="node1" presStyleIdx="4" presStyleCnt="5" custScaleX="80847">
        <dgm:presLayoutVars>
          <dgm:bulletEnabled val="1"/>
        </dgm:presLayoutVars>
      </dgm:prSet>
      <dgm:spPr/>
    </dgm:pt>
    <dgm:pt modelId="{359C1236-5469-4A40-B89B-1859256EB0BA}" type="pres">
      <dgm:prSet presAssocID="{29D59EE9-A299-41C7-8FA0-14963DF17E3E}" presName="FiveConn_1-2" presStyleLbl="fgAccFollowNode1" presStyleIdx="0" presStyleCnt="4">
        <dgm:presLayoutVars>
          <dgm:bulletEnabled val="1"/>
        </dgm:presLayoutVars>
      </dgm:prSet>
      <dgm:spPr/>
    </dgm:pt>
    <dgm:pt modelId="{E2C59248-B719-424C-9872-1363EDCB39AF}" type="pres">
      <dgm:prSet presAssocID="{29D59EE9-A299-41C7-8FA0-14963DF17E3E}" presName="FiveConn_2-3" presStyleLbl="fgAccFollowNode1" presStyleIdx="1" presStyleCnt="4">
        <dgm:presLayoutVars>
          <dgm:bulletEnabled val="1"/>
        </dgm:presLayoutVars>
      </dgm:prSet>
      <dgm:spPr/>
    </dgm:pt>
    <dgm:pt modelId="{27D029CA-5AD8-4B55-92E4-1E1C1E73FBD4}" type="pres">
      <dgm:prSet presAssocID="{29D59EE9-A299-41C7-8FA0-14963DF17E3E}" presName="FiveConn_3-4" presStyleLbl="fgAccFollowNode1" presStyleIdx="2" presStyleCnt="4">
        <dgm:presLayoutVars>
          <dgm:bulletEnabled val="1"/>
        </dgm:presLayoutVars>
      </dgm:prSet>
      <dgm:spPr/>
    </dgm:pt>
    <dgm:pt modelId="{2566CC97-3F04-4CF7-BF76-FF1F59035470}" type="pres">
      <dgm:prSet presAssocID="{29D59EE9-A299-41C7-8FA0-14963DF17E3E}" presName="FiveConn_4-5" presStyleLbl="fgAccFollowNode1" presStyleIdx="3" presStyleCnt="4">
        <dgm:presLayoutVars>
          <dgm:bulletEnabled val="1"/>
        </dgm:presLayoutVars>
      </dgm:prSet>
      <dgm:spPr/>
    </dgm:pt>
    <dgm:pt modelId="{4DC33342-741B-4B52-A9B8-F7DF4215F3BF}" type="pres">
      <dgm:prSet presAssocID="{29D59EE9-A299-41C7-8FA0-14963DF17E3E}" presName="FiveNodes_1_text" presStyleLbl="node1" presStyleIdx="4" presStyleCnt="5">
        <dgm:presLayoutVars>
          <dgm:bulletEnabled val="1"/>
        </dgm:presLayoutVars>
      </dgm:prSet>
      <dgm:spPr/>
    </dgm:pt>
    <dgm:pt modelId="{B9573121-773B-4DE8-947A-173B7B3CC8AE}" type="pres">
      <dgm:prSet presAssocID="{29D59EE9-A299-41C7-8FA0-14963DF17E3E}" presName="FiveNodes_2_text" presStyleLbl="node1" presStyleIdx="4" presStyleCnt="5">
        <dgm:presLayoutVars>
          <dgm:bulletEnabled val="1"/>
        </dgm:presLayoutVars>
      </dgm:prSet>
      <dgm:spPr/>
    </dgm:pt>
    <dgm:pt modelId="{DC9F9DF6-BAA9-42AE-93A5-5773410D81DF}" type="pres">
      <dgm:prSet presAssocID="{29D59EE9-A299-41C7-8FA0-14963DF17E3E}" presName="FiveNodes_3_text" presStyleLbl="node1" presStyleIdx="4" presStyleCnt="5">
        <dgm:presLayoutVars>
          <dgm:bulletEnabled val="1"/>
        </dgm:presLayoutVars>
      </dgm:prSet>
      <dgm:spPr/>
    </dgm:pt>
    <dgm:pt modelId="{515DE867-0558-4202-A58E-8339245BAED9}" type="pres">
      <dgm:prSet presAssocID="{29D59EE9-A299-41C7-8FA0-14963DF17E3E}" presName="FiveNodes_4_text" presStyleLbl="node1" presStyleIdx="4" presStyleCnt="5">
        <dgm:presLayoutVars>
          <dgm:bulletEnabled val="1"/>
        </dgm:presLayoutVars>
      </dgm:prSet>
      <dgm:spPr/>
    </dgm:pt>
    <dgm:pt modelId="{BB508CAD-3928-4709-9B18-0C7253CE14A2}" type="pres">
      <dgm:prSet presAssocID="{29D59EE9-A299-41C7-8FA0-14963DF17E3E}" presName="FiveNodes_5_text" presStyleLbl="node1" presStyleIdx="4" presStyleCnt="5">
        <dgm:presLayoutVars>
          <dgm:bulletEnabled val="1"/>
        </dgm:presLayoutVars>
      </dgm:prSet>
      <dgm:spPr/>
    </dgm:pt>
  </dgm:ptLst>
  <dgm:cxnLst>
    <dgm:cxn modelId="{DF8DFD13-2176-4763-8458-003ADCA2B715}" type="presOf" srcId="{368C55C9-B150-4AD7-875B-3314A8ED14A6}" destId="{42ECD4EC-31C3-40D9-B160-AEB4AD63B8A2}" srcOrd="0" destOrd="0" presId="urn:microsoft.com/office/officeart/2005/8/layout/vProcess5"/>
    <dgm:cxn modelId="{E0A2DD1D-D38A-40A5-BA54-2701045A239B}" type="presOf" srcId="{1DD3F668-B7E0-416C-9588-7E55711533F1}" destId="{DC9F9DF6-BAA9-42AE-93A5-5773410D81DF}" srcOrd="1" destOrd="0" presId="urn:microsoft.com/office/officeart/2005/8/layout/vProcess5"/>
    <dgm:cxn modelId="{514F251F-8A48-4190-8993-5FB5F1E25483}" type="presOf" srcId="{AF2BBBC6-2186-4E34-A13F-EEDBE7D68AE9}" destId="{EFF22B48-55E6-4013-9E18-C43F10A73F7E}" srcOrd="0" destOrd="0" presId="urn:microsoft.com/office/officeart/2005/8/layout/vProcess5"/>
    <dgm:cxn modelId="{EDFCF33B-787B-443B-91DF-2E0F9C5AE882}" type="presOf" srcId="{0C6FCA55-9764-40CA-9CC7-581836850D21}" destId="{D8915DEA-1D1D-421B-BFC2-45BC5673CCE7}" srcOrd="0" destOrd="0" presId="urn:microsoft.com/office/officeart/2005/8/layout/vProcess5"/>
    <dgm:cxn modelId="{CE616462-3A2E-481D-80AD-2DE746B404EA}" srcId="{29D59EE9-A299-41C7-8FA0-14963DF17E3E}" destId="{0C6FCA55-9764-40CA-9CC7-581836850D21}" srcOrd="1" destOrd="0" parTransId="{3FE0715F-096E-4FFD-907C-072E2CABEAD0}" sibTransId="{B1FD6D88-7CE6-4D82-95CD-4134EC735A79}"/>
    <dgm:cxn modelId="{7D0D9F4B-68D8-4CA7-8E77-7A6131ACF10F}" srcId="{29D59EE9-A299-41C7-8FA0-14963DF17E3E}" destId="{4FF82D76-7EFE-462B-899A-538622AABFCA}" srcOrd="3" destOrd="0" parTransId="{AA6E14B6-11E1-4FFF-88CF-E1D0EB4C011F}" sibTransId="{48A57AF5-910C-40F5-8177-D1FB00A3D16B}"/>
    <dgm:cxn modelId="{5A3FF274-952F-49E8-BE6D-25B41AA2DC21}" type="presOf" srcId="{4FF82D76-7EFE-462B-899A-538622AABFCA}" destId="{E36906BC-DF91-41B2-AA81-EF728CFDE2FB}" srcOrd="0" destOrd="0" presId="urn:microsoft.com/office/officeart/2005/8/layout/vProcess5"/>
    <dgm:cxn modelId="{1F68E178-1BE9-429A-958C-9981B037A0FD}" srcId="{29D59EE9-A299-41C7-8FA0-14963DF17E3E}" destId="{AF2BBBC6-2186-4E34-A13F-EEDBE7D68AE9}" srcOrd="0" destOrd="0" parTransId="{73BDC127-9893-4A09-B9AC-6CBCDCD160E4}" sibTransId="{85425647-9DBE-4AAE-B690-A7A14A718E12}"/>
    <dgm:cxn modelId="{7D900687-EB44-47A6-ACBF-59B90A9D8AA2}" type="presOf" srcId="{85425647-9DBE-4AAE-B690-A7A14A718E12}" destId="{359C1236-5469-4A40-B89B-1859256EB0BA}" srcOrd="0" destOrd="0" presId="urn:microsoft.com/office/officeart/2005/8/layout/vProcess5"/>
    <dgm:cxn modelId="{EDD0E888-8886-4768-9B6A-B8F6420B4E20}" type="presOf" srcId="{48A57AF5-910C-40F5-8177-D1FB00A3D16B}" destId="{2566CC97-3F04-4CF7-BF76-FF1F59035470}" srcOrd="0" destOrd="0" presId="urn:microsoft.com/office/officeart/2005/8/layout/vProcess5"/>
    <dgm:cxn modelId="{DE4FE38F-1C6A-40D7-B9AB-0DF3C9C4AB3B}" srcId="{29D59EE9-A299-41C7-8FA0-14963DF17E3E}" destId="{368C55C9-B150-4AD7-875B-3314A8ED14A6}" srcOrd="4" destOrd="0" parTransId="{82EE0596-3F35-44E3-B786-02A69EB0873E}" sibTransId="{10EB4D32-4DFB-49C9-8C80-337F55B0B50E}"/>
    <dgm:cxn modelId="{6F1FFC9D-BE51-44F4-9CEE-84945E5C9BB4}" type="presOf" srcId="{0C6FCA55-9764-40CA-9CC7-581836850D21}" destId="{B9573121-773B-4DE8-947A-173B7B3CC8AE}" srcOrd="1" destOrd="0" presId="urn:microsoft.com/office/officeart/2005/8/layout/vProcess5"/>
    <dgm:cxn modelId="{B67AC7A2-C072-4248-8436-FF522E113FF8}" type="presOf" srcId="{368C55C9-B150-4AD7-875B-3314A8ED14A6}" destId="{BB508CAD-3928-4709-9B18-0C7253CE14A2}" srcOrd="1" destOrd="0" presId="urn:microsoft.com/office/officeart/2005/8/layout/vProcess5"/>
    <dgm:cxn modelId="{F36A59B9-FB22-460C-A0B4-5B350035BD27}" type="presOf" srcId="{389A772C-E7A0-42C3-9E07-E332DE3756BB}" destId="{27D029CA-5AD8-4B55-92E4-1E1C1E73FBD4}" srcOrd="0" destOrd="0" presId="urn:microsoft.com/office/officeart/2005/8/layout/vProcess5"/>
    <dgm:cxn modelId="{A043D6BB-FBB0-4BE2-9763-0F3DF89D0BE4}" type="presOf" srcId="{4FF82D76-7EFE-462B-899A-538622AABFCA}" destId="{515DE867-0558-4202-A58E-8339245BAED9}" srcOrd="1" destOrd="0" presId="urn:microsoft.com/office/officeart/2005/8/layout/vProcess5"/>
    <dgm:cxn modelId="{7A5511BD-CC84-4370-A5E0-4E857E5FC422}" type="presOf" srcId="{1DD3F668-B7E0-416C-9588-7E55711533F1}" destId="{0ACA211D-D450-4A7A-A31A-E6966FB8E8A3}" srcOrd="0" destOrd="0" presId="urn:microsoft.com/office/officeart/2005/8/layout/vProcess5"/>
    <dgm:cxn modelId="{7F3FAFBF-AB94-479C-B510-500AB0521486}" type="presOf" srcId="{AF2BBBC6-2186-4E34-A13F-EEDBE7D68AE9}" destId="{4DC33342-741B-4B52-A9B8-F7DF4215F3BF}" srcOrd="1" destOrd="0" presId="urn:microsoft.com/office/officeart/2005/8/layout/vProcess5"/>
    <dgm:cxn modelId="{657E25C2-1160-4377-941C-BA92DD3A26CE}" srcId="{29D59EE9-A299-41C7-8FA0-14963DF17E3E}" destId="{1DD3F668-B7E0-416C-9588-7E55711533F1}" srcOrd="2" destOrd="0" parTransId="{1044A6EA-C49D-4864-8733-D423732B9640}" sibTransId="{389A772C-E7A0-42C3-9E07-E332DE3756BB}"/>
    <dgm:cxn modelId="{22FB4FEC-CD90-4E45-A94A-1FFDDE707917}" type="presOf" srcId="{B1FD6D88-7CE6-4D82-95CD-4134EC735A79}" destId="{E2C59248-B719-424C-9872-1363EDCB39AF}" srcOrd="0" destOrd="0" presId="urn:microsoft.com/office/officeart/2005/8/layout/vProcess5"/>
    <dgm:cxn modelId="{000373FD-1AA9-43F7-B594-814BEFD295D6}" type="presOf" srcId="{29D59EE9-A299-41C7-8FA0-14963DF17E3E}" destId="{31F05BEC-3597-442D-9E9A-2F650D5A90BD}" srcOrd="0" destOrd="0" presId="urn:microsoft.com/office/officeart/2005/8/layout/vProcess5"/>
    <dgm:cxn modelId="{B14A6BD9-6B7A-41DA-A8D5-063F87DDB51F}" type="presParOf" srcId="{31F05BEC-3597-442D-9E9A-2F650D5A90BD}" destId="{D2276B05-FECB-4556-86BB-7F8A615FDFD8}" srcOrd="0" destOrd="0" presId="urn:microsoft.com/office/officeart/2005/8/layout/vProcess5"/>
    <dgm:cxn modelId="{B3A32EAE-026D-492B-B70A-7BA42BDC5CFC}" type="presParOf" srcId="{31F05BEC-3597-442D-9E9A-2F650D5A90BD}" destId="{EFF22B48-55E6-4013-9E18-C43F10A73F7E}" srcOrd="1" destOrd="0" presId="urn:microsoft.com/office/officeart/2005/8/layout/vProcess5"/>
    <dgm:cxn modelId="{98D17EA7-0DE4-435D-9C93-BB1D50A9B70F}" type="presParOf" srcId="{31F05BEC-3597-442D-9E9A-2F650D5A90BD}" destId="{D8915DEA-1D1D-421B-BFC2-45BC5673CCE7}" srcOrd="2" destOrd="0" presId="urn:microsoft.com/office/officeart/2005/8/layout/vProcess5"/>
    <dgm:cxn modelId="{531F47A8-A58C-416F-9B1A-55D869462556}" type="presParOf" srcId="{31F05BEC-3597-442D-9E9A-2F650D5A90BD}" destId="{0ACA211D-D450-4A7A-A31A-E6966FB8E8A3}" srcOrd="3" destOrd="0" presId="urn:microsoft.com/office/officeart/2005/8/layout/vProcess5"/>
    <dgm:cxn modelId="{D9DA9B6D-A7A5-4E72-A285-4F3D87937FF8}" type="presParOf" srcId="{31F05BEC-3597-442D-9E9A-2F650D5A90BD}" destId="{E36906BC-DF91-41B2-AA81-EF728CFDE2FB}" srcOrd="4" destOrd="0" presId="urn:microsoft.com/office/officeart/2005/8/layout/vProcess5"/>
    <dgm:cxn modelId="{CDE01A51-807C-4DBF-A522-2E9B0F9FBBED}" type="presParOf" srcId="{31F05BEC-3597-442D-9E9A-2F650D5A90BD}" destId="{42ECD4EC-31C3-40D9-B160-AEB4AD63B8A2}" srcOrd="5" destOrd="0" presId="urn:microsoft.com/office/officeart/2005/8/layout/vProcess5"/>
    <dgm:cxn modelId="{32FE3639-91BF-4662-BD5E-B606CF09536B}" type="presParOf" srcId="{31F05BEC-3597-442D-9E9A-2F650D5A90BD}" destId="{359C1236-5469-4A40-B89B-1859256EB0BA}" srcOrd="6" destOrd="0" presId="urn:microsoft.com/office/officeart/2005/8/layout/vProcess5"/>
    <dgm:cxn modelId="{F2E7ADF8-9651-4528-80CF-BDCA85C731FE}" type="presParOf" srcId="{31F05BEC-3597-442D-9E9A-2F650D5A90BD}" destId="{E2C59248-B719-424C-9872-1363EDCB39AF}" srcOrd="7" destOrd="0" presId="urn:microsoft.com/office/officeart/2005/8/layout/vProcess5"/>
    <dgm:cxn modelId="{F7C697A2-B12C-4AFC-90E9-B794F97220DB}" type="presParOf" srcId="{31F05BEC-3597-442D-9E9A-2F650D5A90BD}" destId="{27D029CA-5AD8-4B55-92E4-1E1C1E73FBD4}" srcOrd="8" destOrd="0" presId="urn:microsoft.com/office/officeart/2005/8/layout/vProcess5"/>
    <dgm:cxn modelId="{2300000D-D891-4BCC-A10C-621BF6E3D192}" type="presParOf" srcId="{31F05BEC-3597-442D-9E9A-2F650D5A90BD}" destId="{2566CC97-3F04-4CF7-BF76-FF1F59035470}" srcOrd="9" destOrd="0" presId="urn:microsoft.com/office/officeart/2005/8/layout/vProcess5"/>
    <dgm:cxn modelId="{D8242A6B-6B3D-4BEF-9681-E0C4971F88F5}" type="presParOf" srcId="{31F05BEC-3597-442D-9E9A-2F650D5A90BD}" destId="{4DC33342-741B-4B52-A9B8-F7DF4215F3BF}" srcOrd="10" destOrd="0" presId="urn:microsoft.com/office/officeart/2005/8/layout/vProcess5"/>
    <dgm:cxn modelId="{2F50AA92-5968-47CE-952F-2B5019DA8A79}" type="presParOf" srcId="{31F05BEC-3597-442D-9E9A-2F650D5A90BD}" destId="{B9573121-773B-4DE8-947A-173B7B3CC8AE}" srcOrd="11" destOrd="0" presId="urn:microsoft.com/office/officeart/2005/8/layout/vProcess5"/>
    <dgm:cxn modelId="{F2631BE5-515A-4D01-A814-275341B9D9D6}" type="presParOf" srcId="{31F05BEC-3597-442D-9E9A-2F650D5A90BD}" destId="{DC9F9DF6-BAA9-42AE-93A5-5773410D81DF}" srcOrd="12" destOrd="0" presId="urn:microsoft.com/office/officeart/2005/8/layout/vProcess5"/>
    <dgm:cxn modelId="{EEF34C79-62CE-4CE3-9BD8-1819BCF6D886}" type="presParOf" srcId="{31F05BEC-3597-442D-9E9A-2F650D5A90BD}" destId="{515DE867-0558-4202-A58E-8339245BAED9}" srcOrd="13" destOrd="0" presId="urn:microsoft.com/office/officeart/2005/8/layout/vProcess5"/>
    <dgm:cxn modelId="{28E95563-DC01-4BCB-BFBD-06A571427108}" type="presParOf" srcId="{31F05BEC-3597-442D-9E9A-2F650D5A90BD}" destId="{BB508CAD-3928-4709-9B18-0C7253CE14A2}"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8B13EB-987E-49FD-B9E7-70AD667C6C38}"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s-ES"/>
        </a:p>
      </dgm:t>
    </dgm:pt>
    <dgm:pt modelId="{3D86BE39-4BB6-4617-94E4-D5C2550C6AED}">
      <dgm:prSet phldrT="[Texto]"/>
      <dgm:spPr/>
      <dgm:t>
        <a:bodyPr/>
        <a:lstStyle/>
        <a:p>
          <a:r>
            <a:rPr lang="es-ES" b="1" dirty="0"/>
            <a:t>El tipo de ejercicio </a:t>
          </a:r>
        </a:p>
        <a:p>
          <a:r>
            <a:rPr lang="es-ES" b="1" dirty="0"/>
            <a:t>(concéntrico, excéntrico o CPM)</a:t>
          </a:r>
        </a:p>
      </dgm:t>
    </dgm:pt>
    <dgm:pt modelId="{69F403D4-4F74-4F52-97AC-7F79EBEC5F50}" type="parTrans" cxnId="{942F13D6-198A-41DC-AD8F-F4E52C0D7257}">
      <dgm:prSet/>
      <dgm:spPr/>
      <dgm:t>
        <a:bodyPr/>
        <a:lstStyle/>
        <a:p>
          <a:endParaRPr lang="es-ES"/>
        </a:p>
      </dgm:t>
    </dgm:pt>
    <dgm:pt modelId="{D73245F7-302E-41DF-AC8B-EE5F9907A24E}" type="sibTrans" cxnId="{942F13D6-198A-41DC-AD8F-F4E52C0D7257}">
      <dgm:prSet/>
      <dgm:spPr/>
      <dgm:t>
        <a:bodyPr/>
        <a:lstStyle/>
        <a:p>
          <a:endParaRPr lang="es-ES"/>
        </a:p>
      </dgm:t>
    </dgm:pt>
    <dgm:pt modelId="{02AF6358-06FF-4FE5-A2B6-23A603A6F599}">
      <dgm:prSet phldrT="[Texto]"/>
      <dgm:spPr/>
      <dgm:t>
        <a:bodyPr/>
        <a:lstStyle/>
        <a:p>
          <a:r>
            <a:rPr lang="es-ES" b="1" dirty="0"/>
            <a:t>Las características globales del ejercicio (intensidad, repeticiones, pausas, sets, entre otros)</a:t>
          </a:r>
        </a:p>
      </dgm:t>
    </dgm:pt>
    <dgm:pt modelId="{95BD7CFF-7C79-4374-91AD-916F8606489F}" type="parTrans" cxnId="{2B22C1F2-6B35-4745-A7F6-2F34B23EFCB6}">
      <dgm:prSet/>
      <dgm:spPr/>
      <dgm:t>
        <a:bodyPr/>
        <a:lstStyle/>
        <a:p>
          <a:endParaRPr lang="es-ES"/>
        </a:p>
      </dgm:t>
    </dgm:pt>
    <dgm:pt modelId="{64CE5D16-6890-4C9A-B418-A16007395FE0}" type="sibTrans" cxnId="{2B22C1F2-6B35-4745-A7F6-2F34B23EFCB6}">
      <dgm:prSet/>
      <dgm:spPr/>
      <dgm:t>
        <a:bodyPr/>
        <a:lstStyle/>
        <a:p>
          <a:endParaRPr lang="es-ES"/>
        </a:p>
      </dgm:t>
    </dgm:pt>
    <dgm:pt modelId="{4333BB45-275D-4C44-84A9-C803110D4B87}">
      <dgm:prSet phldrT="[Texto]"/>
      <dgm:spPr/>
      <dgm:t>
        <a:bodyPr/>
        <a:lstStyle/>
        <a:p>
          <a:r>
            <a:rPr lang="es-ES" b="1" dirty="0"/>
            <a:t>La forma de realización</a:t>
          </a:r>
        </a:p>
      </dgm:t>
    </dgm:pt>
    <dgm:pt modelId="{CC3A7E37-F7C9-45CA-A674-5BD4C870D336}" type="parTrans" cxnId="{3E9BFAB9-B19D-42ED-89F1-38E58D065ABC}">
      <dgm:prSet/>
      <dgm:spPr/>
      <dgm:t>
        <a:bodyPr/>
        <a:lstStyle/>
        <a:p>
          <a:endParaRPr lang="es-ES"/>
        </a:p>
      </dgm:t>
    </dgm:pt>
    <dgm:pt modelId="{825C5C27-9914-4EDA-AEE9-6CEE9661626F}" type="sibTrans" cxnId="{3E9BFAB9-B19D-42ED-89F1-38E58D065ABC}">
      <dgm:prSet/>
      <dgm:spPr/>
      <dgm:t>
        <a:bodyPr/>
        <a:lstStyle/>
        <a:p>
          <a:endParaRPr lang="es-ES"/>
        </a:p>
      </dgm:t>
    </dgm:pt>
    <dgm:pt modelId="{5C44CCC3-B132-4DE6-B159-740262CBBAC5}">
      <dgm:prSet/>
      <dgm:spPr/>
      <dgm:t>
        <a:bodyPr/>
        <a:lstStyle/>
        <a:p>
          <a:r>
            <a:rPr lang="es-ES" dirty="0"/>
            <a:t>       </a:t>
          </a:r>
          <a:r>
            <a:rPr lang="es-ES" b="1" dirty="0"/>
            <a:t>El rango de movimiento</a:t>
          </a:r>
        </a:p>
      </dgm:t>
    </dgm:pt>
    <dgm:pt modelId="{0EF944D1-E714-4D62-AEB6-E298757B06B9}" type="parTrans" cxnId="{77C9347C-44A9-4884-BD21-51803D7DFE0E}">
      <dgm:prSet/>
      <dgm:spPr/>
      <dgm:t>
        <a:bodyPr/>
        <a:lstStyle/>
        <a:p>
          <a:endParaRPr lang="es-ES"/>
        </a:p>
      </dgm:t>
    </dgm:pt>
    <dgm:pt modelId="{A7390F80-2424-4A35-91A0-6AA544C6B221}" type="sibTrans" cxnId="{77C9347C-44A9-4884-BD21-51803D7DFE0E}">
      <dgm:prSet/>
      <dgm:spPr/>
      <dgm:t>
        <a:bodyPr/>
        <a:lstStyle/>
        <a:p>
          <a:endParaRPr lang="es-ES"/>
        </a:p>
      </dgm:t>
    </dgm:pt>
    <dgm:pt modelId="{6F61A06A-C1F5-462A-B2F3-51BDB2C560DD}">
      <dgm:prSet/>
      <dgm:spPr/>
      <dgm:t>
        <a:bodyPr/>
        <a:lstStyle/>
        <a:p>
          <a:r>
            <a:rPr lang="es-ES" b="1" dirty="0"/>
            <a:t>La velocidad de trabajo</a:t>
          </a:r>
        </a:p>
      </dgm:t>
    </dgm:pt>
    <dgm:pt modelId="{9E7DA1B0-EE02-4B80-8784-E2D182EE2284}" type="parTrans" cxnId="{01423F21-47B4-4242-B1EB-7B7A05D9A657}">
      <dgm:prSet/>
      <dgm:spPr/>
      <dgm:t>
        <a:bodyPr/>
        <a:lstStyle/>
        <a:p>
          <a:endParaRPr lang="es-ES"/>
        </a:p>
      </dgm:t>
    </dgm:pt>
    <dgm:pt modelId="{C8567F0C-373C-4458-8B16-61217291A2BF}" type="sibTrans" cxnId="{01423F21-47B4-4242-B1EB-7B7A05D9A657}">
      <dgm:prSet/>
      <dgm:spPr/>
      <dgm:t>
        <a:bodyPr/>
        <a:lstStyle/>
        <a:p>
          <a:endParaRPr lang="es-ES"/>
        </a:p>
      </dgm:t>
    </dgm:pt>
    <dgm:pt modelId="{748AB921-DC98-4CA4-91CC-9103B0F1AC87}" type="pres">
      <dgm:prSet presAssocID="{008B13EB-987E-49FD-B9E7-70AD667C6C38}" presName="Name0" presStyleCnt="0">
        <dgm:presLayoutVars>
          <dgm:chMax val="7"/>
          <dgm:chPref val="7"/>
          <dgm:dir/>
        </dgm:presLayoutVars>
      </dgm:prSet>
      <dgm:spPr/>
    </dgm:pt>
    <dgm:pt modelId="{566AE264-AE56-4F06-8158-BCF40B336BDB}" type="pres">
      <dgm:prSet presAssocID="{008B13EB-987E-49FD-B9E7-70AD667C6C38}" presName="Name1" presStyleCnt="0"/>
      <dgm:spPr/>
    </dgm:pt>
    <dgm:pt modelId="{ACD06F53-1BA2-41AF-B751-98876BEBBB43}" type="pres">
      <dgm:prSet presAssocID="{008B13EB-987E-49FD-B9E7-70AD667C6C38}" presName="cycle" presStyleCnt="0"/>
      <dgm:spPr/>
    </dgm:pt>
    <dgm:pt modelId="{F0C8224C-8100-4572-80D2-7F02B3317461}" type="pres">
      <dgm:prSet presAssocID="{008B13EB-987E-49FD-B9E7-70AD667C6C38}" presName="srcNode" presStyleLbl="node1" presStyleIdx="0" presStyleCnt="5"/>
      <dgm:spPr/>
    </dgm:pt>
    <dgm:pt modelId="{9362ED48-E6D7-4074-97EA-A83EEEC71C6D}" type="pres">
      <dgm:prSet presAssocID="{008B13EB-987E-49FD-B9E7-70AD667C6C38}" presName="conn" presStyleLbl="parChTrans1D2" presStyleIdx="0" presStyleCnt="1"/>
      <dgm:spPr/>
    </dgm:pt>
    <dgm:pt modelId="{C4A37E5C-13E7-43AB-B505-2C6B40954FC1}" type="pres">
      <dgm:prSet presAssocID="{008B13EB-987E-49FD-B9E7-70AD667C6C38}" presName="extraNode" presStyleLbl="node1" presStyleIdx="0" presStyleCnt="5"/>
      <dgm:spPr/>
    </dgm:pt>
    <dgm:pt modelId="{EFD9416E-C958-4F9B-8C8A-F4D7DD3F018A}" type="pres">
      <dgm:prSet presAssocID="{008B13EB-987E-49FD-B9E7-70AD667C6C38}" presName="dstNode" presStyleLbl="node1" presStyleIdx="0" presStyleCnt="5"/>
      <dgm:spPr/>
    </dgm:pt>
    <dgm:pt modelId="{E8510DAA-A208-40E5-A2C0-B10CCB064A27}" type="pres">
      <dgm:prSet presAssocID="{3D86BE39-4BB6-4617-94E4-D5C2550C6AED}" presName="text_1" presStyleLbl="node1" presStyleIdx="0" presStyleCnt="5" custScaleX="82597" custScaleY="169262" custLinFactNeighborX="-454" custLinFactNeighborY="-19248">
        <dgm:presLayoutVars>
          <dgm:bulletEnabled val="1"/>
        </dgm:presLayoutVars>
      </dgm:prSet>
      <dgm:spPr/>
    </dgm:pt>
    <dgm:pt modelId="{35CF1C45-33F4-46EC-B88A-55D3D3BD86D9}" type="pres">
      <dgm:prSet presAssocID="{3D86BE39-4BB6-4617-94E4-D5C2550C6AED}" presName="accent_1" presStyleCnt="0"/>
      <dgm:spPr/>
    </dgm:pt>
    <dgm:pt modelId="{B3CE8976-1348-49ED-A088-45A41313E058}" type="pres">
      <dgm:prSet presAssocID="{3D86BE39-4BB6-4617-94E4-D5C2550C6AED}" presName="accentRepeatNode" presStyleLbl="solidFgAcc1" presStyleIdx="0" presStyleCnt="5" custScaleY="144550" custLinFactNeighborX="25931" custLinFactNeighborY="-18528"/>
      <dgm:spPr>
        <a:blipFill rotWithShape="0">
          <a:blip xmlns:r="http://schemas.openxmlformats.org/officeDocument/2006/relationships" r:embed="rId1"/>
          <a:stretch>
            <a:fillRect/>
          </a:stretch>
        </a:blipFill>
      </dgm:spPr>
    </dgm:pt>
    <dgm:pt modelId="{E46F8A4C-9909-4C07-B8E6-158FCE9099E9}" type="pres">
      <dgm:prSet presAssocID="{6F61A06A-C1F5-462A-B2F3-51BDB2C560DD}" presName="text_2" presStyleLbl="node1" presStyleIdx="1" presStyleCnt="5" custScaleX="69382">
        <dgm:presLayoutVars>
          <dgm:bulletEnabled val="1"/>
        </dgm:presLayoutVars>
      </dgm:prSet>
      <dgm:spPr/>
    </dgm:pt>
    <dgm:pt modelId="{59599264-BBAB-4607-9901-70ABA247A655}" type="pres">
      <dgm:prSet presAssocID="{6F61A06A-C1F5-462A-B2F3-51BDB2C560DD}" presName="accent_2" presStyleCnt="0"/>
      <dgm:spPr/>
    </dgm:pt>
    <dgm:pt modelId="{A3524B0A-F7EA-47F0-9D96-5A8006893623}" type="pres">
      <dgm:prSet presAssocID="{6F61A06A-C1F5-462A-B2F3-51BDB2C560DD}" presName="accentRepeatNode" presStyleLbl="solidFgAcc1" presStyleIdx="1" presStyleCnt="5" custScaleX="165547" custScaleY="146196" custLinFactNeighborX="50057" custLinFactNeighborY="-3649"/>
      <dgm:spPr>
        <a:blipFill rotWithShape="0">
          <a:blip xmlns:r="http://schemas.openxmlformats.org/officeDocument/2006/relationships" r:embed="rId2"/>
          <a:stretch>
            <a:fillRect/>
          </a:stretch>
        </a:blipFill>
      </dgm:spPr>
    </dgm:pt>
    <dgm:pt modelId="{22B7C15E-2D14-422A-9D2E-A5849D5E33D9}" type="pres">
      <dgm:prSet presAssocID="{5C44CCC3-B132-4DE6-B159-740262CBBAC5}" presName="text_3" presStyleLbl="node1" presStyleIdx="2" presStyleCnt="5" custScaleX="64111" custLinFactNeighborX="9646" custLinFactNeighborY="-12953">
        <dgm:presLayoutVars>
          <dgm:bulletEnabled val="1"/>
        </dgm:presLayoutVars>
      </dgm:prSet>
      <dgm:spPr/>
    </dgm:pt>
    <dgm:pt modelId="{2DC47F58-FB8E-4B89-9596-EB1C1AB52CAE}" type="pres">
      <dgm:prSet presAssocID="{5C44CCC3-B132-4DE6-B159-740262CBBAC5}" presName="accent_3" presStyleCnt="0"/>
      <dgm:spPr/>
    </dgm:pt>
    <dgm:pt modelId="{C2E62C92-BD78-4B1F-AC2B-A7C82D5DDB46}" type="pres">
      <dgm:prSet presAssocID="{5C44CCC3-B132-4DE6-B159-740262CBBAC5}" presName="accentRepeatNode" presStyleLbl="solidFgAcc1" presStyleIdx="2" presStyleCnt="5" custScaleX="207789" custScaleY="115581" custLinFactNeighborX="76682" custLinFactNeighborY="7278"/>
      <dgm:spPr>
        <a:blipFill rotWithShape="0">
          <a:blip xmlns:r="http://schemas.openxmlformats.org/officeDocument/2006/relationships" r:embed="rId3"/>
          <a:stretch>
            <a:fillRect/>
          </a:stretch>
        </a:blipFill>
      </dgm:spPr>
    </dgm:pt>
    <dgm:pt modelId="{E7106798-0A5E-41B4-B3EE-EB7991880ED8}" type="pres">
      <dgm:prSet presAssocID="{02AF6358-06FF-4FE5-A2B6-23A603A6F599}" presName="text_4" presStyleLbl="node1" presStyleIdx="3" presStyleCnt="5" custScaleX="87506" custScaleY="165568" custLinFactNeighborX="2066" custLinFactNeighborY="10256">
        <dgm:presLayoutVars>
          <dgm:bulletEnabled val="1"/>
        </dgm:presLayoutVars>
      </dgm:prSet>
      <dgm:spPr/>
    </dgm:pt>
    <dgm:pt modelId="{0C38821B-3C5A-4593-AB42-A01BA4B6BD3D}" type="pres">
      <dgm:prSet presAssocID="{02AF6358-06FF-4FE5-A2B6-23A603A6F599}" presName="accent_4" presStyleCnt="0"/>
      <dgm:spPr/>
    </dgm:pt>
    <dgm:pt modelId="{184FE592-5E8D-4375-AA28-C9F978C53BD4}" type="pres">
      <dgm:prSet presAssocID="{02AF6358-06FF-4FE5-A2B6-23A603A6F599}" presName="accentRepeatNode" presStyleLbl="solidFgAcc1" presStyleIdx="3" presStyleCnt="5" custScaleX="132111" custScaleY="132202" custLinFactNeighborX="33546" custLinFactNeighborY="-6734"/>
      <dgm:spPr>
        <a:blipFill rotWithShape="0">
          <a:blip xmlns:r="http://schemas.openxmlformats.org/officeDocument/2006/relationships" r:embed="rId4"/>
          <a:stretch>
            <a:fillRect/>
          </a:stretch>
        </a:blipFill>
      </dgm:spPr>
    </dgm:pt>
    <dgm:pt modelId="{6CEE9097-B505-4A5C-8EF8-8D90DAB5AB13}" type="pres">
      <dgm:prSet presAssocID="{4333BB45-275D-4C44-84A9-C803110D4B87}" presName="text_5" presStyleLbl="node1" presStyleIdx="4" presStyleCnt="5" custScaleX="58835" custLinFactNeighborX="4236" custLinFactNeighborY="10379">
        <dgm:presLayoutVars>
          <dgm:bulletEnabled val="1"/>
        </dgm:presLayoutVars>
      </dgm:prSet>
      <dgm:spPr/>
    </dgm:pt>
    <dgm:pt modelId="{EE7CE26E-228F-445A-85E3-B4CD2ED134AF}" type="pres">
      <dgm:prSet presAssocID="{4333BB45-275D-4C44-84A9-C803110D4B87}" presName="accent_5" presStyleCnt="0"/>
      <dgm:spPr/>
    </dgm:pt>
    <dgm:pt modelId="{F443C0D2-010A-4D17-8AF5-65CEA1F61CE0}" type="pres">
      <dgm:prSet presAssocID="{4333BB45-275D-4C44-84A9-C803110D4B87}" presName="accentRepeatNode" presStyleLbl="solidFgAcc1" presStyleIdx="4" presStyleCnt="5" custScaleX="126223" custScaleY="168985" custLinFactX="13302" custLinFactNeighborX="100000" custLinFactNeighborY="8899"/>
      <dgm:spPr>
        <a:blipFill rotWithShape="0">
          <a:blip xmlns:r="http://schemas.openxmlformats.org/officeDocument/2006/relationships" r:embed="rId5"/>
          <a:stretch>
            <a:fillRect/>
          </a:stretch>
        </a:blipFill>
      </dgm:spPr>
    </dgm:pt>
  </dgm:ptLst>
  <dgm:cxnLst>
    <dgm:cxn modelId="{BAE07701-85A0-49F6-9361-C2C3B8ED7456}" type="presOf" srcId="{02AF6358-06FF-4FE5-A2B6-23A603A6F599}" destId="{E7106798-0A5E-41B4-B3EE-EB7991880ED8}" srcOrd="0" destOrd="0" presId="urn:microsoft.com/office/officeart/2008/layout/VerticalCurvedList"/>
    <dgm:cxn modelId="{D7C61802-EA7E-48F7-AC5A-6A05EE8445C3}" type="presOf" srcId="{6F61A06A-C1F5-462A-B2F3-51BDB2C560DD}" destId="{E46F8A4C-9909-4C07-B8E6-158FCE9099E9}" srcOrd="0" destOrd="0" presId="urn:microsoft.com/office/officeart/2008/layout/VerticalCurvedList"/>
    <dgm:cxn modelId="{01423F21-47B4-4242-B1EB-7B7A05D9A657}" srcId="{008B13EB-987E-49FD-B9E7-70AD667C6C38}" destId="{6F61A06A-C1F5-462A-B2F3-51BDB2C560DD}" srcOrd="1" destOrd="0" parTransId="{9E7DA1B0-EE02-4B80-8784-E2D182EE2284}" sibTransId="{C8567F0C-373C-4458-8B16-61217291A2BF}"/>
    <dgm:cxn modelId="{F9970D63-AB39-4480-9748-9E69D3D88A18}" type="presOf" srcId="{4333BB45-275D-4C44-84A9-C803110D4B87}" destId="{6CEE9097-B505-4A5C-8EF8-8D90DAB5AB13}" srcOrd="0" destOrd="0" presId="urn:microsoft.com/office/officeart/2008/layout/VerticalCurvedList"/>
    <dgm:cxn modelId="{E298CE52-89A7-4CF7-8A78-8DF57F60D9E7}" type="presOf" srcId="{5C44CCC3-B132-4DE6-B159-740262CBBAC5}" destId="{22B7C15E-2D14-422A-9D2E-A5849D5E33D9}" srcOrd="0" destOrd="0" presId="urn:microsoft.com/office/officeart/2008/layout/VerticalCurvedList"/>
    <dgm:cxn modelId="{77C9347C-44A9-4884-BD21-51803D7DFE0E}" srcId="{008B13EB-987E-49FD-B9E7-70AD667C6C38}" destId="{5C44CCC3-B132-4DE6-B159-740262CBBAC5}" srcOrd="2" destOrd="0" parTransId="{0EF944D1-E714-4D62-AEB6-E298757B06B9}" sibTransId="{A7390F80-2424-4A35-91A0-6AA544C6B221}"/>
    <dgm:cxn modelId="{2D07F794-7384-4106-88F4-FED1C0AFA2D1}" type="presOf" srcId="{3D86BE39-4BB6-4617-94E4-D5C2550C6AED}" destId="{E8510DAA-A208-40E5-A2C0-B10CCB064A27}" srcOrd="0" destOrd="0" presId="urn:microsoft.com/office/officeart/2008/layout/VerticalCurvedList"/>
    <dgm:cxn modelId="{3E9BFAB9-B19D-42ED-89F1-38E58D065ABC}" srcId="{008B13EB-987E-49FD-B9E7-70AD667C6C38}" destId="{4333BB45-275D-4C44-84A9-C803110D4B87}" srcOrd="4" destOrd="0" parTransId="{CC3A7E37-F7C9-45CA-A674-5BD4C870D336}" sibTransId="{825C5C27-9914-4EDA-AEE9-6CEE9661626F}"/>
    <dgm:cxn modelId="{353B0AD0-1AC6-46D3-BA0E-195ECAC9B989}" type="presOf" srcId="{D73245F7-302E-41DF-AC8B-EE5F9907A24E}" destId="{9362ED48-E6D7-4074-97EA-A83EEEC71C6D}" srcOrd="0" destOrd="0" presId="urn:microsoft.com/office/officeart/2008/layout/VerticalCurvedList"/>
    <dgm:cxn modelId="{942F13D6-198A-41DC-AD8F-F4E52C0D7257}" srcId="{008B13EB-987E-49FD-B9E7-70AD667C6C38}" destId="{3D86BE39-4BB6-4617-94E4-D5C2550C6AED}" srcOrd="0" destOrd="0" parTransId="{69F403D4-4F74-4F52-97AC-7F79EBEC5F50}" sibTransId="{D73245F7-302E-41DF-AC8B-EE5F9907A24E}"/>
    <dgm:cxn modelId="{2B11A7DF-6E43-4933-B253-3491EBBF8973}" type="presOf" srcId="{008B13EB-987E-49FD-B9E7-70AD667C6C38}" destId="{748AB921-DC98-4CA4-91CC-9103B0F1AC87}" srcOrd="0" destOrd="0" presId="urn:microsoft.com/office/officeart/2008/layout/VerticalCurvedList"/>
    <dgm:cxn modelId="{2B22C1F2-6B35-4745-A7F6-2F34B23EFCB6}" srcId="{008B13EB-987E-49FD-B9E7-70AD667C6C38}" destId="{02AF6358-06FF-4FE5-A2B6-23A603A6F599}" srcOrd="3" destOrd="0" parTransId="{95BD7CFF-7C79-4374-91AD-916F8606489F}" sibTransId="{64CE5D16-6890-4C9A-B418-A16007395FE0}"/>
    <dgm:cxn modelId="{83DE7C83-4B14-4813-B74E-742324110B14}" type="presParOf" srcId="{748AB921-DC98-4CA4-91CC-9103B0F1AC87}" destId="{566AE264-AE56-4F06-8158-BCF40B336BDB}" srcOrd="0" destOrd="0" presId="urn:microsoft.com/office/officeart/2008/layout/VerticalCurvedList"/>
    <dgm:cxn modelId="{1659A8AF-31F8-475C-8759-AC790FA27B2B}" type="presParOf" srcId="{566AE264-AE56-4F06-8158-BCF40B336BDB}" destId="{ACD06F53-1BA2-41AF-B751-98876BEBBB43}" srcOrd="0" destOrd="0" presId="urn:microsoft.com/office/officeart/2008/layout/VerticalCurvedList"/>
    <dgm:cxn modelId="{38D57D76-0D05-48CD-9340-5966731DBFB1}" type="presParOf" srcId="{ACD06F53-1BA2-41AF-B751-98876BEBBB43}" destId="{F0C8224C-8100-4572-80D2-7F02B3317461}" srcOrd="0" destOrd="0" presId="urn:microsoft.com/office/officeart/2008/layout/VerticalCurvedList"/>
    <dgm:cxn modelId="{06721EB7-2821-41D9-B43C-207F237562DF}" type="presParOf" srcId="{ACD06F53-1BA2-41AF-B751-98876BEBBB43}" destId="{9362ED48-E6D7-4074-97EA-A83EEEC71C6D}" srcOrd="1" destOrd="0" presId="urn:microsoft.com/office/officeart/2008/layout/VerticalCurvedList"/>
    <dgm:cxn modelId="{FF11D5E4-6C5F-4B61-BB92-CB684B35B49E}" type="presParOf" srcId="{ACD06F53-1BA2-41AF-B751-98876BEBBB43}" destId="{C4A37E5C-13E7-43AB-B505-2C6B40954FC1}" srcOrd="2" destOrd="0" presId="urn:microsoft.com/office/officeart/2008/layout/VerticalCurvedList"/>
    <dgm:cxn modelId="{DB5A41D5-912C-4C75-B159-981B865A730D}" type="presParOf" srcId="{ACD06F53-1BA2-41AF-B751-98876BEBBB43}" destId="{EFD9416E-C958-4F9B-8C8A-F4D7DD3F018A}" srcOrd="3" destOrd="0" presId="urn:microsoft.com/office/officeart/2008/layout/VerticalCurvedList"/>
    <dgm:cxn modelId="{476D8C6C-77E1-47B8-B020-622FC432FC30}" type="presParOf" srcId="{566AE264-AE56-4F06-8158-BCF40B336BDB}" destId="{E8510DAA-A208-40E5-A2C0-B10CCB064A27}" srcOrd="1" destOrd="0" presId="urn:microsoft.com/office/officeart/2008/layout/VerticalCurvedList"/>
    <dgm:cxn modelId="{7A40AC6D-FD33-4CAA-9411-9AE20F2A700E}" type="presParOf" srcId="{566AE264-AE56-4F06-8158-BCF40B336BDB}" destId="{35CF1C45-33F4-46EC-B88A-55D3D3BD86D9}" srcOrd="2" destOrd="0" presId="urn:microsoft.com/office/officeart/2008/layout/VerticalCurvedList"/>
    <dgm:cxn modelId="{24B2A851-69BF-4662-9B31-E924750DB427}" type="presParOf" srcId="{35CF1C45-33F4-46EC-B88A-55D3D3BD86D9}" destId="{B3CE8976-1348-49ED-A088-45A41313E058}" srcOrd="0" destOrd="0" presId="urn:microsoft.com/office/officeart/2008/layout/VerticalCurvedList"/>
    <dgm:cxn modelId="{C3E73428-A5D3-4F5F-86CC-628FC625A68F}" type="presParOf" srcId="{566AE264-AE56-4F06-8158-BCF40B336BDB}" destId="{E46F8A4C-9909-4C07-B8E6-158FCE9099E9}" srcOrd="3" destOrd="0" presId="urn:microsoft.com/office/officeart/2008/layout/VerticalCurvedList"/>
    <dgm:cxn modelId="{243F3803-098B-419B-996C-77D853B1452D}" type="presParOf" srcId="{566AE264-AE56-4F06-8158-BCF40B336BDB}" destId="{59599264-BBAB-4607-9901-70ABA247A655}" srcOrd="4" destOrd="0" presId="urn:microsoft.com/office/officeart/2008/layout/VerticalCurvedList"/>
    <dgm:cxn modelId="{B6C8B251-F45D-4851-A565-E62E531B0E89}" type="presParOf" srcId="{59599264-BBAB-4607-9901-70ABA247A655}" destId="{A3524B0A-F7EA-47F0-9D96-5A8006893623}" srcOrd="0" destOrd="0" presId="urn:microsoft.com/office/officeart/2008/layout/VerticalCurvedList"/>
    <dgm:cxn modelId="{94D613A6-D4BB-426A-AB79-669DFC2D51C0}" type="presParOf" srcId="{566AE264-AE56-4F06-8158-BCF40B336BDB}" destId="{22B7C15E-2D14-422A-9D2E-A5849D5E33D9}" srcOrd="5" destOrd="0" presId="urn:microsoft.com/office/officeart/2008/layout/VerticalCurvedList"/>
    <dgm:cxn modelId="{9E5BFAB0-6323-4892-9B1D-2E8C0226FEC4}" type="presParOf" srcId="{566AE264-AE56-4F06-8158-BCF40B336BDB}" destId="{2DC47F58-FB8E-4B89-9596-EB1C1AB52CAE}" srcOrd="6" destOrd="0" presId="urn:microsoft.com/office/officeart/2008/layout/VerticalCurvedList"/>
    <dgm:cxn modelId="{E1820461-35E5-4FF4-9232-4619714C990E}" type="presParOf" srcId="{2DC47F58-FB8E-4B89-9596-EB1C1AB52CAE}" destId="{C2E62C92-BD78-4B1F-AC2B-A7C82D5DDB46}" srcOrd="0" destOrd="0" presId="urn:microsoft.com/office/officeart/2008/layout/VerticalCurvedList"/>
    <dgm:cxn modelId="{0533200C-9FF9-4182-A5BA-E79EEEA8BCBE}" type="presParOf" srcId="{566AE264-AE56-4F06-8158-BCF40B336BDB}" destId="{E7106798-0A5E-41B4-B3EE-EB7991880ED8}" srcOrd="7" destOrd="0" presId="urn:microsoft.com/office/officeart/2008/layout/VerticalCurvedList"/>
    <dgm:cxn modelId="{6C964B1C-8AB8-46C0-81A0-409E292ED60C}" type="presParOf" srcId="{566AE264-AE56-4F06-8158-BCF40B336BDB}" destId="{0C38821B-3C5A-4593-AB42-A01BA4B6BD3D}" srcOrd="8" destOrd="0" presId="urn:microsoft.com/office/officeart/2008/layout/VerticalCurvedList"/>
    <dgm:cxn modelId="{BBDB3E6C-C614-45BC-BAA6-63B431C9BD3F}" type="presParOf" srcId="{0C38821B-3C5A-4593-AB42-A01BA4B6BD3D}" destId="{184FE592-5E8D-4375-AA28-C9F978C53BD4}" srcOrd="0" destOrd="0" presId="urn:microsoft.com/office/officeart/2008/layout/VerticalCurvedList"/>
    <dgm:cxn modelId="{6F39B911-E464-4A45-9E5E-ACB4E7A16385}" type="presParOf" srcId="{566AE264-AE56-4F06-8158-BCF40B336BDB}" destId="{6CEE9097-B505-4A5C-8EF8-8D90DAB5AB13}" srcOrd="9" destOrd="0" presId="urn:microsoft.com/office/officeart/2008/layout/VerticalCurvedList"/>
    <dgm:cxn modelId="{BC4138E8-4641-4634-9F71-3D869369C356}" type="presParOf" srcId="{566AE264-AE56-4F06-8158-BCF40B336BDB}" destId="{EE7CE26E-228F-445A-85E3-B4CD2ED134AF}" srcOrd="10" destOrd="0" presId="urn:microsoft.com/office/officeart/2008/layout/VerticalCurvedList"/>
    <dgm:cxn modelId="{423189EC-5C64-44A8-AE77-93BBD2DBF27F}" type="presParOf" srcId="{EE7CE26E-228F-445A-85E3-B4CD2ED134AF}" destId="{F443C0D2-010A-4D17-8AF5-65CEA1F61CE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D1D92B-1959-4814-8B11-897912C0E4C7}" type="doc">
      <dgm:prSet loTypeId="urn:microsoft.com/office/officeart/2005/8/layout/vList4#1" loCatId="list" qsTypeId="urn:microsoft.com/office/officeart/2005/8/quickstyle/3d1" qsCatId="3D" csTypeId="urn:microsoft.com/office/officeart/2005/8/colors/colorful5" csCatId="colorful" phldr="1"/>
      <dgm:spPr/>
      <dgm:t>
        <a:bodyPr/>
        <a:lstStyle/>
        <a:p>
          <a:endParaRPr lang="es-ES"/>
        </a:p>
      </dgm:t>
    </dgm:pt>
    <dgm:pt modelId="{DABD5456-D93A-44FC-BFD5-7D7DDB7D7D37}">
      <dgm:prSet phldrT="[Texto]" custT="1"/>
      <dgm:spPr/>
      <dgm:t>
        <a:bodyPr/>
        <a:lstStyle/>
        <a:p>
          <a:r>
            <a:rPr lang="es-ES" sz="3700" b="1" dirty="0"/>
            <a:t>     COBS</a:t>
          </a:r>
        </a:p>
        <a:p>
          <a:r>
            <a:rPr lang="es-ES" sz="3700" b="1" dirty="0"/>
            <a:t>    </a:t>
          </a:r>
          <a:r>
            <a:rPr lang="es-ES" sz="2800" b="1" dirty="0"/>
            <a:t>Coordinación</a:t>
          </a:r>
          <a:endParaRPr lang="es-ES" sz="3700" b="1" dirty="0"/>
        </a:p>
      </dgm:t>
    </dgm:pt>
    <dgm:pt modelId="{3986E673-9242-4721-AE70-D268BC888195}" type="parTrans" cxnId="{086D8B53-5C93-4529-9F95-10A6B42E96F0}">
      <dgm:prSet/>
      <dgm:spPr/>
      <dgm:t>
        <a:bodyPr/>
        <a:lstStyle/>
        <a:p>
          <a:endParaRPr lang="es-ES"/>
        </a:p>
      </dgm:t>
    </dgm:pt>
    <dgm:pt modelId="{4A8186C4-D978-458F-BF13-B0BB02AF3A3D}" type="sibTrans" cxnId="{086D8B53-5C93-4529-9F95-10A6B42E96F0}">
      <dgm:prSet/>
      <dgm:spPr/>
      <dgm:t>
        <a:bodyPr/>
        <a:lstStyle/>
        <a:p>
          <a:endParaRPr lang="es-ES"/>
        </a:p>
      </dgm:t>
    </dgm:pt>
    <dgm:pt modelId="{B09C3379-E1DA-428D-970E-A08F20E9D26C}">
      <dgm:prSet phldrT="[Texto]"/>
      <dgm:spPr/>
      <dgm:t>
        <a:bodyPr/>
        <a:lstStyle/>
        <a:p>
          <a:r>
            <a:rPr lang="es-ES" b="1" dirty="0"/>
            <a:t>     COBS</a:t>
          </a:r>
        </a:p>
      </dgm:t>
    </dgm:pt>
    <dgm:pt modelId="{81A69B37-64DF-4D3B-9C68-F44E3DC770CD}" type="parTrans" cxnId="{C452E5A5-7EBB-4280-9503-0D0CC7AC0A49}">
      <dgm:prSet/>
      <dgm:spPr/>
      <dgm:t>
        <a:bodyPr/>
        <a:lstStyle/>
        <a:p>
          <a:endParaRPr lang="es-ES"/>
        </a:p>
      </dgm:t>
    </dgm:pt>
    <dgm:pt modelId="{B32DDEFE-F6BA-4C6B-A2BE-F2F2C7B9DDBE}" type="sibTrans" cxnId="{C452E5A5-7EBB-4280-9503-0D0CC7AC0A49}">
      <dgm:prSet/>
      <dgm:spPr/>
      <dgm:t>
        <a:bodyPr/>
        <a:lstStyle/>
        <a:p>
          <a:endParaRPr lang="es-ES"/>
        </a:p>
      </dgm:t>
    </dgm:pt>
    <dgm:pt modelId="{93DEF6C5-F8DF-49B7-AAA2-DE9F4FDB1AB1}">
      <dgm:prSet phldrT="[Texto]"/>
      <dgm:spPr/>
      <dgm:t>
        <a:bodyPr/>
        <a:lstStyle/>
        <a:p>
          <a:r>
            <a:rPr lang="es-ES" b="1" dirty="0"/>
            <a:t>    Equilibrio</a:t>
          </a:r>
        </a:p>
      </dgm:t>
    </dgm:pt>
    <dgm:pt modelId="{2DA4256C-51F7-45DB-BEA7-19D9460C613C}" type="parTrans" cxnId="{861198BB-4C7C-4939-83F9-449BDC3A9FAE}">
      <dgm:prSet/>
      <dgm:spPr/>
      <dgm:t>
        <a:bodyPr/>
        <a:lstStyle/>
        <a:p>
          <a:endParaRPr lang="es-ES"/>
        </a:p>
      </dgm:t>
    </dgm:pt>
    <dgm:pt modelId="{0DE8FB67-ABE5-4D0A-B807-CF4C56F22ED6}" type="sibTrans" cxnId="{861198BB-4C7C-4939-83F9-449BDC3A9FAE}">
      <dgm:prSet/>
      <dgm:spPr/>
      <dgm:t>
        <a:bodyPr/>
        <a:lstStyle/>
        <a:p>
          <a:endParaRPr lang="es-ES"/>
        </a:p>
      </dgm:t>
    </dgm:pt>
    <dgm:pt modelId="{CF626D56-0294-47F2-9DDE-0A2FE75F1FC4}">
      <dgm:prSet phldrT="[Texto]"/>
      <dgm:spPr/>
      <dgm:t>
        <a:bodyPr/>
        <a:lstStyle/>
        <a:p>
          <a:r>
            <a:rPr lang="es-ES" b="1" dirty="0"/>
            <a:t>     COBS</a:t>
          </a:r>
        </a:p>
        <a:p>
          <a:r>
            <a:rPr lang="es-ES" b="1" dirty="0"/>
            <a:t>      Fuerza</a:t>
          </a:r>
          <a:r>
            <a:rPr lang="es-ES" dirty="0"/>
            <a:t> </a:t>
          </a:r>
          <a:endParaRPr lang="es-ES" b="1" dirty="0"/>
        </a:p>
      </dgm:t>
    </dgm:pt>
    <dgm:pt modelId="{7A0AB495-BFFB-40BC-B711-0AEC2DA79D61}" type="parTrans" cxnId="{48A2635E-C9E6-4E20-AF75-EE98E6FE39A1}">
      <dgm:prSet/>
      <dgm:spPr/>
      <dgm:t>
        <a:bodyPr/>
        <a:lstStyle/>
        <a:p>
          <a:endParaRPr lang="es-ES"/>
        </a:p>
      </dgm:t>
    </dgm:pt>
    <dgm:pt modelId="{1DAE5EF8-AB2B-4713-B42F-26557474FBB6}" type="sibTrans" cxnId="{48A2635E-C9E6-4E20-AF75-EE98E6FE39A1}">
      <dgm:prSet/>
      <dgm:spPr/>
      <dgm:t>
        <a:bodyPr/>
        <a:lstStyle/>
        <a:p>
          <a:endParaRPr lang="es-ES"/>
        </a:p>
      </dgm:t>
    </dgm:pt>
    <dgm:pt modelId="{E6E1069B-E2E2-43FB-A946-32CE1637BC9B}" type="pres">
      <dgm:prSet presAssocID="{3AD1D92B-1959-4814-8B11-897912C0E4C7}" presName="linear" presStyleCnt="0">
        <dgm:presLayoutVars>
          <dgm:dir/>
          <dgm:resizeHandles val="exact"/>
        </dgm:presLayoutVars>
      </dgm:prSet>
      <dgm:spPr/>
    </dgm:pt>
    <dgm:pt modelId="{280837FD-07FB-4CA7-A74E-990CBFBDFBB9}" type="pres">
      <dgm:prSet presAssocID="{DABD5456-D93A-44FC-BFD5-7D7DDB7D7D37}" presName="comp" presStyleCnt="0"/>
      <dgm:spPr/>
    </dgm:pt>
    <dgm:pt modelId="{54FFF483-F72E-47A6-A3D7-E9609E7EA6D4}" type="pres">
      <dgm:prSet presAssocID="{DABD5456-D93A-44FC-BFD5-7D7DDB7D7D37}" presName="box" presStyleLbl="node1" presStyleIdx="0" presStyleCnt="3" custLinFactNeighborX="11926"/>
      <dgm:spPr/>
    </dgm:pt>
    <dgm:pt modelId="{96C3DDB3-26DA-46D0-9DCE-43092A4B8E33}" type="pres">
      <dgm:prSet presAssocID="{DABD5456-D93A-44FC-BFD5-7D7DDB7D7D37}" presName="img" presStyleLbl="fgImgPlace1" presStyleIdx="0" presStyleCnt="3"/>
      <dgm:spPr>
        <a:blipFill rotWithShape="1">
          <a:blip xmlns:r="http://schemas.openxmlformats.org/officeDocument/2006/relationships" r:embed="rId1"/>
          <a:stretch>
            <a:fillRect/>
          </a:stretch>
        </a:blipFill>
      </dgm:spPr>
    </dgm:pt>
    <dgm:pt modelId="{F1562434-59EC-4C53-A9FF-68DE304A6B2F}" type="pres">
      <dgm:prSet presAssocID="{DABD5456-D93A-44FC-BFD5-7D7DDB7D7D37}" presName="text" presStyleLbl="node1" presStyleIdx="0" presStyleCnt="3">
        <dgm:presLayoutVars>
          <dgm:bulletEnabled val="1"/>
        </dgm:presLayoutVars>
      </dgm:prSet>
      <dgm:spPr/>
    </dgm:pt>
    <dgm:pt modelId="{BCA85B04-CB11-44E7-97AA-407157D1FDD7}" type="pres">
      <dgm:prSet presAssocID="{4A8186C4-D978-458F-BF13-B0BB02AF3A3D}" presName="spacer" presStyleCnt="0"/>
      <dgm:spPr/>
    </dgm:pt>
    <dgm:pt modelId="{B9B376CB-0250-4AE9-ACF9-C129CC4D5564}" type="pres">
      <dgm:prSet presAssocID="{B09C3379-E1DA-428D-970E-A08F20E9D26C}" presName="comp" presStyleCnt="0"/>
      <dgm:spPr/>
    </dgm:pt>
    <dgm:pt modelId="{F3D0FA20-50C9-4691-9951-41EAFC11F5EE}" type="pres">
      <dgm:prSet presAssocID="{B09C3379-E1DA-428D-970E-A08F20E9D26C}" presName="box" presStyleLbl="node1" presStyleIdx="1" presStyleCnt="3" custLinFactNeighborX="1094" custLinFactNeighborY="-1006"/>
      <dgm:spPr/>
    </dgm:pt>
    <dgm:pt modelId="{72B1C9B2-289D-4A5A-997A-5E50DC4C63C2}" type="pres">
      <dgm:prSet presAssocID="{B09C3379-E1DA-428D-970E-A08F20E9D26C}" presName="img" presStyleLbl="fgImgPlace1" presStyleIdx="1" presStyleCnt="3" custScaleX="133629" custLinFactNeighborX="13589" custLinFactNeighborY="3040"/>
      <dgm:spPr>
        <a:blipFill rotWithShape="1">
          <a:blip xmlns:r="http://schemas.openxmlformats.org/officeDocument/2006/relationships" r:embed="rId2"/>
          <a:stretch>
            <a:fillRect/>
          </a:stretch>
        </a:blipFill>
      </dgm:spPr>
    </dgm:pt>
    <dgm:pt modelId="{A135A18E-7AFC-41DB-BEB7-118A8B8581FB}" type="pres">
      <dgm:prSet presAssocID="{B09C3379-E1DA-428D-970E-A08F20E9D26C}" presName="text" presStyleLbl="node1" presStyleIdx="1" presStyleCnt="3">
        <dgm:presLayoutVars>
          <dgm:bulletEnabled val="1"/>
        </dgm:presLayoutVars>
      </dgm:prSet>
      <dgm:spPr/>
    </dgm:pt>
    <dgm:pt modelId="{7B1BEE6B-0DD5-4888-A348-2B8E7A81F125}" type="pres">
      <dgm:prSet presAssocID="{B32DDEFE-F6BA-4C6B-A2BE-F2F2C7B9DDBE}" presName="spacer" presStyleCnt="0"/>
      <dgm:spPr/>
    </dgm:pt>
    <dgm:pt modelId="{9652ADC9-99EA-4F6B-91A5-3482412952BF}" type="pres">
      <dgm:prSet presAssocID="{CF626D56-0294-47F2-9DDE-0A2FE75F1FC4}" presName="comp" presStyleCnt="0"/>
      <dgm:spPr/>
    </dgm:pt>
    <dgm:pt modelId="{8155BE72-4BC4-46BC-8A1F-923E385A40B5}" type="pres">
      <dgm:prSet presAssocID="{CF626D56-0294-47F2-9DDE-0A2FE75F1FC4}" presName="box" presStyleLbl="node1" presStyleIdx="2" presStyleCnt="3"/>
      <dgm:spPr/>
    </dgm:pt>
    <dgm:pt modelId="{D1B3E972-8AFE-4E08-AECB-6CF6D715628D}" type="pres">
      <dgm:prSet presAssocID="{CF626D56-0294-47F2-9DDE-0A2FE75F1FC4}" presName="img" presStyleLbl="fgImgPlace1" presStyleIdx="2" presStyleCnt="3"/>
      <dgm:spPr>
        <a:blipFill rotWithShape="1">
          <a:blip xmlns:r="http://schemas.openxmlformats.org/officeDocument/2006/relationships" r:embed="rId3"/>
          <a:stretch>
            <a:fillRect/>
          </a:stretch>
        </a:blipFill>
      </dgm:spPr>
    </dgm:pt>
    <dgm:pt modelId="{F9091605-B9CE-40F9-B12D-4DE67B3652C7}" type="pres">
      <dgm:prSet presAssocID="{CF626D56-0294-47F2-9DDE-0A2FE75F1FC4}" presName="text" presStyleLbl="node1" presStyleIdx="2" presStyleCnt="3">
        <dgm:presLayoutVars>
          <dgm:bulletEnabled val="1"/>
        </dgm:presLayoutVars>
      </dgm:prSet>
      <dgm:spPr/>
    </dgm:pt>
  </dgm:ptLst>
  <dgm:cxnLst>
    <dgm:cxn modelId="{8E4E2703-1581-4F2F-8FE4-685E12454487}" type="presOf" srcId="{CF626D56-0294-47F2-9DDE-0A2FE75F1FC4}" destId="{F9091605-B9CE-40F9-B12D-4DE67B3652C7}" srcOrd="1" destOrd="0" presId="urn:microsoft.com/office/officeart/2005/8/layout/vList4#1"/>
    <dgm:cxn modelId="{78CF222C-5142-4383-A5D4-44447D8A7164}" type="presOf" srcId="{B09C3379-E1DA-428D-970E-A08F20E9D26C}" destId="{A135A18E-7AFC-41DB-BEB7-118A8B8581FB}" srcOrd="1" destOrd="0" presId="urn:microsoft.com/office/officeart/2005/8/layout/vList4#1"/>
    <dgm:cxn modelId="{48A2635E-C9E6-4E20-AF75-EE98E6FE39A1}" srcId="{3AD1D92B-1959-4814-8B11-897912C0E4C7}" destId="{CF626D56-0294-47F2-9DDE-0A2FE75F1FC4}" srcOrd="2" destOrd="0" parTransId="{7A0AB495-BFFB-40BC-B711-0AEC2DA79D61}" sibTransId="{1DAE5EF8-AB2B-4713-B42F-26557474FBB6}"/>
    <dgm:cxn modelId="{086D8B53-5C93-4529-9F95-10A6B42E96F0}" srcId="{3AD1D92B-1959-4814-8B11-897912C0E4C7}" destId="{DABD5456-D93A-44FC-BFD5-7D7DDB7D7D37}" srcOrd="0" destOrd="0" parTransId="{3986E673-9242-4721-AE70-D268BC888195}" sibTransId="{4A8186C4-D978-458F-BF13-B0BB02AF3A3D}"/>
    <dgm:cxn modelId="{68BD5358-3AFE-49B2-88C8-20F21F50B7EC}" type="presOf" srcId="{B09C3379-E1DA-428D-970E-A08F20E9D26C}" destId="{F3D0FA20-50C9-4691-9951-41EAFC11F5EE}" srcOrd="0" destOrd="0" presId="urn:microsoft.com/office/officeart/2005/8/layout/vList4#1"/>
    <dgm:cxn modelId="{4BCD5678-637A-43C7-9CD1-CDF2C49B73A2}" type="presOf" srcId="{93DEF6C5-F8DF-49B7-AAA2-DE9F4FDB1AB1}" destId="{A135A18E-7AFC-41DB-BEB7-118A8B8581FB}" srcOrd="1" destOrd="1" presId="urn:microsoft.com/office/officeart/2005/8/layout/vList4#1"/>
    <dgm:cxn modelId="{A70CF588-7B71-4EBC-840D-4496A99EE17A}" type="presOf" srcId="{DABD5456-D93A-44FC-BFD5-7D7DDB7D7D37}" destId="{F1562434-59EC-4C53-A9FF-68DE304A6B2F}" srcOrd="1" destOrd="0" presId="urn:microsoft.com/office/officeart/2005/8/layout/vList4#1"/>
    <dgm:cxn modelId="{AC56E196-7C86-4F94-A8EB-EE5698B61BEE}" type="presOf" srcId="{CF626D56-0294-47F2-9DDE-0A2FE75F1FC4}" destId="{8155BE72-4BC4-46BC-8A1F-923E385A40B5}" srcOrd="0" destOrd="0" presId="urn:microsoft.com/office/officeart/2005/8/layout/vList4#1"/>
    <dgm:cxn modelId="{C452E5A5-7EBB-4280-9503-0D0CC7AC0A49}" srcId="{3AD1D92B-1959-4814-8B11-897912C0E4C7}" destId="{B09C3379-E1DA-428D-970E-A08F20E9D26C}" srcOrd="1" destOrd="0" parTransId="{81A69B37-64DF-4D3B-9C68-F44E3DC770CD}" sibTransId="{B32DDEFE-F6BA-4C6B-A2BE-F2F2C7B9DDBE}"/>
    <dgm:cxn modelId="{59A596B0-3C5D-4429-8556-B5267B0AD241}" type="presOf" srcId="{3AD1D92B-1959-4814-8B11-897912C0E4C7}" destId="{E6E1069B-E2E2-43FB-A946-32CE1637BC9B}" srcOrd="0" destOrd="0" presId="urn:microsoft.com/office/officeart/2005/8/layout/vList4#1"/>
    <dgm:cxn modelId="{861198BB-4C7C-4939-83F9-449BDC3A9FAE}" srcId="{B09C3379-E1DA-428D-970E-A08F20E9D26C}" destId="{93DEF6C5-F8DF-49B7-AAA2-DE9F4FDB1AB1}" srcOrd="0" destOrd="0" parTransId="{2DA4256C-51F7-45DB-BEA7-19D9460C613C}" sibTransId="{0DE8FB67-ABE5-4D0A-B807-CF4C56F22ED6}"/>
    <dgm:cxn modelId="{A637BEBE-1A88-4D09-AEB8-8AB99A46B000}" type="presOf" srcId="{93DEF6C5-F8DF-49B7-AAA2-DE9F4FDB1AB1}" destId="{F3D0FA20-50C9-4691-9951-41EAFC11F5EE}" srcOrd="0" destOrd="1" presId="urn:microsoft.com/office/officeart/2005/8/layout/vList4#1"/>
    <dgm:cxn modelId="{768476D4-F8A8-4192-9C1C-CE131303AEDB}" type="presOf" srcId="{DABD5456-D93A-44FC-BFD5-7D7DDB7D7D37}" destId="{54FFF483-F72E-47A6-A3D7-E9609E7EA6D4}" srcOrd="0" destOrd="0" presId="urn:microsoft.com/office/officeart/2005/8/layout/vList4#1"/>
    <dgm:cxn modelId="{53547306-26E7-486C-8DBC-CB1F093F716D}" type="presParOf" srcId="{E6E1069B-E2E2-43FB-A946-32CE1637BC9B}" destId="{280837FD-07FB-4CA7-A74E-990CBFBDFBB9}" srcOrd="0" destOrd="0" presId="urn:microsoft.com/office/officeart/2005/8/layout/vList4#1"/>
    <dgm:cxn modelId="{7365F45F-E29D-48AC-BC43-AAD22C8A7367}" type="presParOf" srcId="{280837FD-07FB-4CA7-A74E-990CBFBDFBB9}" destId="{54FFF483-F72E-47A6-A3D7-E9609E7EA6D4}" srcOrd="0" destOrd="0" presId="urn:microsoft.com/office/officeart/2005/8/layout/vList4#1"/>
    <dgm:cxn modelId="{EECF0B84-711B-43FB-88BB-19D44317B545}" type="presParOf" srcId="{280837FD-07FB-4CA7-A74E-990CBFBDFBB9}" destId="{96C3DDB3-26DA-46D0-9DCE-43092A4B8E33}" srcOrd="1" destOrd="0" presId="urn:microsoft.com/office/officeart/2005/8/layout/vList4#1"/>
    <dgm:cxn modelId="{AF51B82F-47F3-4CEB-9C50-2CBF97368DA4}" type="presParOf" srcId="{280837FD-07FB-4CA7-A74E-990CBFBDFBB9}" destId="{F1562434-59EC-4C53-A9FF-68DE304A6B2F}" srcOrd="2" destOrd="0" presId="urn:microsoft.com/office/officeart/2005/8/layout/vList4#1"/>
    <dgm:cxn modelId="{A6871277-15B4-4388-B2FF-671AAEF03A07}" type="presParOf" srcId="{E6E1069B-E2E2-43FB-A946-32CE1637BC9B}" destId="{BCA85B04-CB11-44E7-97AA-407157D1FDD7}" srcOrd="1" destOrd="0" presId="urn:microsoft.com/office/officeart/2005/8/layout/vList4#1"/>
    <dgm:cxn modelId="{12AB98C9-5E8F-4525-A144-677FECD4F80C}" type="presParOf" srcId="{E6E1069B-E2E2-43FB-A946-32CE1637BC9B}" destId="{B9B376CB-0250-4AE9-ACF9-C129CC4D5564}" srcOrd="2" destOrd="0" presId="urn:microsoft.com/office/officeart/2005/8/layout/vList4#1"/>
    <dgm:cxn modelId="{02E4011C-5659-4710-8ACD-36171A6E1F13}" type="presParOf" srcId="{B9B376CB-0250-4AE9-ACF9-C129CC4D5564}" destId="{F3D0FA20-50C9-4691-9951-41EAFC11F5EE}" srcOrd="0" destOrd="0" presId="urn:microsoft.com/office/officeart/2005/8/layout/vList4#1"/>
    <dgm:cxn modelId="{54569535-3A30-4CF0-84DB-4EA59EC10C1C}" type="presParOf" srcId="{B9B376CB-0250-4AE9-ACF9-C129CC4D5564}" destId="{72B1C9B2-289D-4A5A-997A-5E50DC4C63C2}" srcOrd="1" destOrd="0" presId="urn:microsoft.com/office/officeart/2005/8/layout/vList4#1"/>
    <dgm:cxn modelId="{AECB1F09-7D16-49A2-8EA9-F6128DC5B61B}" type="presParOf" srcId="{B9B376CB-0250-4AE9-ACF9-C129CC4D5564}" destId="{A135A18E-7AFC-41DB-BEB7-118A8B8581FB}" srcOrd="2" destOrd="0" presId="urn:microsoft.com/office/officeart/2005/8/layout/vList4#1"/>
    <dgm:cxn modelId="{CC5597B6-CB10-43C4-8FCA-D78BEC1E0EC0}" type="presParOf" srcId="{E6E1069B-E2E2-43FB-A946-32CE1637BC9B}" destId="{7B1BEE6B-0DD5-4888-A348-2B8E7A81F125}" srcOrd="3" destOrd="0" presId="urn:microsoft.com/office/officeart/2005/8/layout/vList4#1"/>
    <dgm:cxn modelId="{7471E8F6-0B74-47B7-8835-4528888EDA78}" type="presParOf" srcId="{E6E1069B-E2E2-43FB-A946-32CE1637BC9B}" destId="{9652ADC9-99EA-4F6B-91A5-3482412952BF}" srcOrd="4" destOrd="0" presId="urn:microsoft.com/office/officeart/2005/8/layout/vList4#1"/>
    <dgm:cxn modelId="{898545BD-274B-4E19-A5A1-073CE9053A93}" type="presParOf" srcId="{9652ADC9-99EA-4F6B-91A5-3482412952BF}" destId="{8155BE72-4BC4-46BC-8A1F-923E385A40B5}" srcOrd="0" destOrd="0" presId="urn:microsoft.com/office/officeart/2005/8/layout/vList4#1"/>
    <dgm:cxn modelId="{0F6AB2BC-DA94-4E9C-9C32-7063C329264C}" type="presParOf" srcId="{9652ADC9-99EA-4F6B-91A5-3482412952BF}" destId="{D1B3E972-8AFE-4E08-AECB-6CF6D715628D}" srcOrd="1" destOrd="0" presId="urn:microsoft.com/office/officeart/2005/8/layout/vList4#1"/>
    <dgm:cxn modelId="{26939D20-0255-413F-9743-0A6AD03A75E1}" type="presParOf" srcId="{9652ADC9-99EA-4F6B-91A5-3482412952BF}" destId="{F9091605-B9CE-40F9-B12D-4DE67B3652C7}"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05FE4C-75A5-4418-9DF1-5AE550724410}"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s-ES"/>
        </a:p>
      </dgm:t>
    </dgm:pt>
    <dgm:pt modelId="{FC7D0F7A-A330-42B8-829A-5A39EA819747}">
      <dgm:prSet/>
      <dgm:spPr>
        <a:solidFill>
          <a:schemeClr val="accent3">
            <a:lumMod val="50000"/>
          </a:schemeClr>
        </a:solidFill>
      </dgm:spPr>
      <dgm:t>
        <a:bodyPr/>
        <a:lstStyle/>
        <a:p>
          <a:pPr rtl="0"/>
          <a:r>
            <a:rPr lang="es-ES" b="1" dirty="0"/>
            <a:t>Moderno bipedestador dinámico</a:t>
          </a:r>
        </a:p>
        <a:p>
          <a:pPr rtl="0"/>
          <a:r>
            <a:rPr lang="es-ES" b="1" dirty="0"/>
            <a:t> ajustable al paciente</a:t>
          </a:r>
        </a:p>
      </dgm:t>
    </dgm:pt>
    <dgm:pt modelId="{CB68DF61-074C-46B1-9CB4-4404B12EE834}" type="parTrans" cxnId="{D2E0B290-E1BE-4847-ADD4-12ED033862B4}">
      <dgm:prSet/>
      <dgm:spPr/>
      <dgm:t>
        <a:bodyPr/>
        <a:lstStyle/>
        <a:p>
          <a:endParaRPr lang="es-ES"/>
        </a:p>
      </dgm:t>
    </dgm:pt>
    <dgm:pt modelId="{8F6BEC40-C167-4C9C-8001-F500452F885D}" type="sibTrans" cxnId="{D2E0B290-E1BE-4847-ADD4-12ED033862B4}">
      <dgm:prSet/>
      <dgm:spPr/>
      <dgm:t>
        <a:bodyPr/>
        <a:lstStyle/>
        <a:p>
          <a:endParaRPr lang="es-ES"/>
        </a:p>
      </dgm:t>
    </dgm:pt>
    <dgm:pt modelId="{1E7B8B0B-BD64-4D48-9D88-262680742341}">
      <dgm:prSet/>
      <dgm:spPr>
        <a:solidFill>
          <a:schemeClr val="accent3">
            <a:lumMod val="50000"/>
          </a:schemeClr>
        </a:solidFill>
      </dgm:spPr>
      <dgm:t>
        <a:bodyPr/>
        <a:lstStyle/>
        <a:p>
          <a:pPr rtl="0"/>
          <a:r>
            <a:rPr lang="es-ES" b="1" dirty="0"/>
            <a:t>Cuenta con un software atractivo para el desarrollo de las actividades. </a:t>
          </a:r>
        </a:p>
      </dgm:t>
    </dgm:pt>
    <dgm:pt modelId="{927D32A0-2606-4265-92CB-F864F3DCE878}" type="parTrans" cxnId="{5D4EFC59-E2D0-4847-AF33-65A5D53C330D}">
      <dgm:prSet/>
      <dgm:spPr/>
      <dgm:t>
        <a:bodyPr/>
        <a:lstStyle/>
        <a:p>
          <a:endParaRPr lang="es-ES"/>
        </a:p>
      </dgm:t>
    </dgm:pt>
    <dgm:pt modelId="{6D04200C-E16C-437A-9B8F-0A9240BCD25D}" type="sibTrans" cxnId="{5D4EFC59-E2D0-4847-AF33-65A5D53C330D}">
      <dgm:prSet/>
      <dgm:spPr/>
      <dgm:t>
        <a:bodyPr/>
        <a:lstStyle/>
        <a:p>
          <a:endParaRPr lang="es-ES"/>
        </a:p>
      </dgm:t>
    </dgm:pt>
    <dgm:pt modelId="{50F64613-DD91-4243-B31A-1A4D48CB40FE}" type="pres">
      <dgm:prSet presAssocID="{0B05FE4C-75A5-4418-9DF1-5AE550724410}" presName="layout" presStyleCnt="0">
        <dgm:presLayoutVars>
          <dgm:chMax/>
          <dgm:chPref/>
          <dgm:dir/>
          <dgm:animOne val="branch"/>
          <dgm:animLvl val="lvl"/>
          <dgm:resizeHandles/>
        </dgm:presLayoutVars>
      </dgm:prSet>
      <dgm:spPr/>
    </dgm:pt>
    <dgm:pt modelId="{98B39899-AE5B-4037-A755-45FFED6EEBF8}" type="pres">
      <dgm:prSet presAssocID="{FC7D0F7A-A330-42B8-829A-5A39EA819747}" presName="root" presStyleCnt="0">
        <dgm:presLayoutVars>
          <dgm:chMax/>
          <dgm:chPref val="4"/>
        </dgm:presLayoutVars>
      </dgm:prSet>
      <dgm:spPr/>
    </dgm:pt>
    <dgm:pt modelId="{BA9E684D-FC14-4501-B8F5-30BC5A5CC73F}" type="pres">
      <dgm:prSet presAssocID="{FC7D0F7A-A330-42B8-829A-5A39EA819747}" presName="rootComposite" presStyleCnt="0">
        <dgm:presLayoutVars/>
      </dgm:prSet>
      <dgm:spPr/>
    </dgm:pt>
    <dgm:pt modelId="{B90B27AE-755C-4157-853C-746E5689100C}" type="pres">
      <dgm:prSet presAssocID="{FC7D0F7A-A330-42B8-829A-5A39EA819747}" presName="rootText" presStyleLbl="node0" presStyleIdx="0" presStyleCnt="1" custScaleY="243294" custLinFactNeighborX="-7808" custLinFactNeighborY="-5320">
        <dgm:presLayoutVars>
          <dgm:chMax/>
          <dgm:chPref val="4"/>
        </dgm:presLayoutVars>
      </dgm:prSet>
      <dgm:spPr/>
    </dgm:pt>
    <dgm:pt modelId="{5BC1A579-BB97-4CE4-BFA8-CE0D070D3C16}" type="pres">
      <dgm:prSet presAssocID="{FC7D0F7A-A330-42B8-829A-5A39EA819747}" presName="childShape" presStyleCnt="0">
        <dgm:presLayoutVars>
          <dgm:chMax val="0"/>
          <dgm:chPref val="0"/>
        </dgm:presLayoutVars>
      </dgm:prSet>
      <dgm:spPr/>
    </dgm:pt>
    <dgm:pt modelId="{8C1370E4-584E-47C6-97B3-8964F3318C30}" type="pres">
      <dgm:prSet presAssocID="{1E7B8B0B-BD64-4D48-9D88-262680742341}" presName="childComposite" presStyleCnt="0">
        <dgm:presLayoutVars>
          <dgm:chMax val="0"/>
          <dgm:chPref val="0"/>
        </dgm:presLayoutVars>
      </dgm:prSet>
      <dgm:spPr/>
    </dgm:pt>
    <dgm:pt modelId="{1D6A8FD9-6E28-4E41-AFB9-663DE956E93A}" type="pres">
      <dgm:prSet presAssocID="{1E7B8B0B-BD64-4D48-9D88-262680742341}" presName="Image" presStyleLbl="node1" presStyleIdx="0" presStyleCnt="1" custScaleX="155813" custScaleY="201689" custLinFactNeighborX="-86430" custLinFactNeighborY="7633"/>
      <dgm:spPr>
        <a:blipFill rotWithShape="1">
          <a:blip xmlns:r="http://schemas.openxmlformats.org/officeDocument/2006/relationships" r:embed="rId1"/>
          <a:stretch>
            <a:fillRect/>
          </a:stretch>
        </a:blipFill>
      </dgm:spPr>
    </dgm:pt>
    <dgm:pt modelId="{24773803-2FB5-4FC1-A406-CB60358D426D}" type="pres">
      <dgm:prSet presAssocID="{1E7B8B0B-BD64-4D48-9D88-262680742341}" presName="childText" presStyleLbl="lnNode1" presStyleIdx="0" presStyleCnt="1" custScaleX="88563" custScaleY="163436" custLinFactNeighborX="-12267" custLinFactNeighborY="6048">
        <dgm:presLayoutVars>
          <dgm:chMax val="0"/>
          <dgm:chPref val="0"/>
          <dgm:bulletEnabled val="1"/>
        </dgm:presLayoutVars>
      </dgm:prSet>
      <dgm:spPr/>
    </dgm:pt>
  </dgm:ptLst>
  <dgm:cxnLst>
    <dgm:cxn modelId="{5D4EFC59-E2D0-4847-AF33-65A5D53C330D}" srcId="{FC7D0F7A-A330-42B8-829A-5A39EA819747}" destId="{1E7B8B0B-BD64-4D48-9D88-262680742341}" srcOrd="0" destOrd="0" parTransId="{927D32A0-2606-4265-92CB-F864F3DCE878}" sibTransId="{6D04200C-E16C-437A-9B8F-0A9240BCD25D}"/>
    <dgm:cxn modelId="{3597BD7F-7A4B-4149-B2DD-9FE350A1480A}" type="presOf" srcId="{FC7D0F7A-A330-42B8-829A-5A39EA819747}" destId="{B90B27AE-755C-4157-853C-746E5689100C}" srcOrd="0" destOrd="0" presId="urn:microsoft.com/office/officeart/2008/layout/PictureAccentList"/>
    <dgm:cxn modelId="{D2E0B290-E1BE-4847-ADD4-12ED033862B4}" srcId="{0B05FE4C-75A5-4418-9DF1-5AE550724410}" destId="{FC7D0F7A-A330-42B8-829A-5A39EA819747}" srcOrd="0" destOrd="0" parTransId="{CB68DF61-074C-46B1-9CB4-4404B12EE834}" sibTransId="{8F6BEC40-C167-4C9C-8001-F500452F885D}"/>
    <dgm:cxn modelId="{4B674CA2-6538-4015-AE28-0E5E8D8A6764}" type="presOf" srcId="{1E7B8B0B-BD64-4D48-9D88-262680742341}" destId="{24773803-2FB5-4FC1-A406-CB60358D426D}" srcOrd="0" destOrd="0" presId="urn:microsoft.com/office/officeart/2008/layout/PictureAccentList"/>
    <dgm:cxn modelId="{F985B8EC-55E3-40A0-9C48-6878939D9FC6}" type="presOf" srcId="{0B05FE4C-75A5-4418-9DF1-5AE550724410}" destId="{50F64613-DD91-4243-B31A-1A4D48CB40FE}" srcOrd="0" destOrd="0" presId="urn:microsoft.com/office/officeart/2008/layout/PictureAccentList"/>
    <dgm:cxn modelId="{99BF7BA5-A3BF-4D72-8E99-F35A5AA29FCF}" type="presParOf" srcId="{50F64613-DD91-4243-B31A-1A4D48CB40FE}" destId="{98B39899-AE5B-4037-A755-45FFED6EEBF8}" srcOrd="0" destOrd="0" presId="urn:microsoft.com/office/officeart/2008/layout/PictureAccentList"/>
    <dgm:cxn modelId="{85AC5992-9128-49A4-AFF5-BD67E4E73A3C}" type="presParOf" srcId="{98B39899-AE5B-4037-A755-45FFED6EEBF8}" destId="{BA9E684D-FC14-4501-B8F5-30BC5A5CC73F}" srcOrd="0" destOrd="0" presId="urn:microsoft.com/office/officeart/2008/layout/PictureAccentList"/>
    <dgm:cxn modelId="{FC1931C3-B59E-476B-9345-C838D7DD4BDA}" type="presParOf" srcId="{BA9E684D-FC14-4501-B8F5-30BC5A5CC73F}" destId="{B90B27AE-755C-4157-853C-746E5689100C}" srcOrd="0" destOrd="0" presId="urn:microsoft.com/office/officeart/2008/layout/PictureAccentList"/>
    <dgm:cxn modelId="{92878FE1-A3D8-46D8-BE3F-0D0B8BF275B5}" type="presParOf" srcId="{98B39899-AE5B-4037-A755-45FFED6EEBF8}" destId="{5BC1A579-BB97-4CE4-BFA8-CE0D070D3C16}" srcOrd="1" destOrd="0" presId="urn:microsoft.com/office/officeart/2008/layout/PictureAccentList"/>
    <dgm:cxn modelId="{6E83EF18-F2A2-4589-9606-DA459A135BC2}" type="presParOf" srcId="{5BC1A579-BB97-4CE4-BFA8-CE0D070D3C16}" destId="{8C1370E4-584E-47C6-97B3-8964F3318C30}" srcOrd="0" destOrd="0" presId="urn:microsoft.com/office/officeart/2008/layout/PictureAccentList"/>
    <dgm:cxn modelId="{DF3A3287-F3F2-4D63-8BA6-2C8E23AC08BB}" type="presParOf" srcId="{8C1370E4-584E-47C6-97B3-8964F3318C30}" destId="{1D6A8FD9-6E28-4E41-AFB9-663DE956E93A}" srcOrd="0" destOrd="0" presId="urn:microsoft.com/office/officeart/2008/layout/PictureAccentList"/>
    <dgm:cxn modelId="{6F9ECBD0-337D-4811-B0BD-7E0F4E07FFAB}" type="presParOf" srcId="{8C1370E4-584E-47C6-97B3-8964F3318C30}" destId="{24773803-2FB5-4FC1-A406-CB60358D426D}"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FFAB8D-0D2F-4BEA-B6BD-4767B2EAC54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9363D5AA-E2A7-4376-BD85-501BBAB4F28A}">
      <dgm:prSet custT="1"/>
      <dgm:spPr>
        <a:xfrm rot="10800000">
          <a:off x="298933" y="133001"/>
          <a:ext cx="8187108" cy="1835411"/>
        </a:xfrm>
        <a:solidFill>
          <a:schemeClr val="bg2">
            <a:lumMod val="75000"/>
          </a:schemeClr>
        </a:solidFill>
        <a:ln w="25400" cap="flat" cmpd="sng" algn="ctr">
          <a:solidFill>
            <a:sysClr val="window" lastClr="FFFFFF">
              <a:hueOff val="0"/>
              <a:satOff val="0"/>
              <a:lumOff val="0"/>
              <a:alphaOff val="0"/>
            </a:sysClr>
          </a:solidFill>
          <a:prstDash val="solid"/>
        </a:ln>
        <a:effectLst/>
      </dgm:spPr>
      <dgm:t>
        <a:bodyPr/>
        <a:lstStyle/>
        <a:p>
          <a:pPr rtl="0"/>
          <a:r>
            <a:rPr lang="es-ES" sz="2400" b="1" dirty="0">
              <a:solidFill>
                <a:schemeClr val="tx2">
                  <a:lumMod val="50000"/>
                </a:schemeClr>
              </a:solidFill>
              <a:latin typeface="Calibri"/>
              <a:ea typeface="+mn-ea"/>
              <a:cs typeface="+mn-cs"/>
            </a:rPr>
            <a:t>Permiten ejercitar movimientos a través de un motor que mueve suavemente los miembros de forma pasiva o activa, según la capacidad del paciente, mostrando en una pantalla los resultados de su actividad y especificando el lado derecho e izquierdo. </a:t>
          </a:r>
          <a:endParaRPr lang="es-ES" sz="2400" dirty="0">
            <a:solidFill>
              <a:schemeClr val="tx2">
                <a:lumMod val="50000"/>
              </a:schemeClr>
            </a:solidFill>
            <a:latin typeface="Calibri"/>
            <a:ea typeface="+mn-ea"/>
            <a:cs typeface="+mn-cs"/>
          </a:endParaRPr>
        </a:p>
      </dgm:t>
    </dgm:pt>
    <dgm:pt modelId="{BE5009CD-AC98-4FC1-ABB8-4A05E240C2CD}" type="parTrans" cxnId="{CC9C630D-8054-49B0-90F1-F82A13D66394}">
      <dgm:prSet/>
      <dgm:spPr/>
      <dgm:t>
        <a:bodyPr/>
        <a:lstStyle/>
        <a:p>
          <a:endParaRPr lang="es-ES"/>
        </a:p>
      </dgm:t>
    </dgm:pt>
    <dgm:pt modelId="{3225AED6-66C0-490A-B9A5-8A8D9249A18A}" type="sibTrans" cxnId="{CC9C630D-8054-49B0-90F1-F82A13D66394}">
      <dgm:prSet/>
      <dgm:spPr/>
      <dgm:t>
        <a:bodyPr/>
        <a:lstStyle/>
        <a:p>
          <a:endParaRPr lang="es-ES"/>
        </a:p>
      </dgm:t>
    </dgm:pt>
    <dgm:pt modelId="{1E3D486F-56F4-4F0E-8FB0-032387530D06}">
      <dgm:prSet custT="1"/>
      <dgm:spPr>
        <a:xfrm rot="10800000">
          <a:off x="298904" y="2066861"/>
          <a:ext cx="8187166" cy="1743129"/>
        </a:xfrm>
        <a:solidFill>
          <a:srgbClr val="9BBB59">
            <a:lumMod val="50000"/>
          </a:srgbClr>
        </a:solidFill>
        <a:ln w="25400" cap="flat" cmpd="sng" algn="ctr">
          <a:solidFill>
            <a:sysClr val="window" lastClr="FFFFFF">
              <a:hueOff val="0"/>
              <a:satOff val="0"/>
              <a:lumOff val="0"/>
              <a:alphaOff val="0"/>
            </a:sysClr>
          </a:solidFill>
          <a:prstDash val="solid"/>
        </a:ln>
        <a:effectLst/>
      </dgm:spPr>
      <dgm:t>
        <a:bodyPr/>
        <a:lstStyle/>
        <a:p>
          <a:pPr rtl="0"/>
          <a:r>
            <a:rPr lang="es-ES" sz="1700" b="1" dirty="0">
              <a:solidFill>
                <a:sysClr val="window" lastClr="FFFFFF"/>
              </a:solidFill>
              <a:latin typeface="Calibri"/>
              <a:ea typeface="+mn-ea"/>
              <a:cs typeface="+mn-cs"/>
            </a:rPr>
            <a:t> </a:t>
          </a:r>
          <a:r>
            <a:rPr lang="es-ES" sz="2000" b="1" dirty="0">
              <a:solidFill>
                <a:sysClr val="window" lastClr="FFFFFF"/>
              </a:solidFill>
              <a:latin typeface="Calibri"/>
              <a:ea typeface="+mn-ea"/>
              <a:cs typeface="+mn-cs"/>
            </a:rPr>
            <a:t>Regula la resistencia según el número de revoluciones que se fije y recoge e imprime  evaluación final de resultados obtenidos en cada paciente.</a:t>
          </a:r>
          <a:endParaRPr lang="es-ES" sz="2000" dirty="0">
            <a:solidFill>
              <a:sysClr val="window" lastClr="FFFFFF"/>
            </a:solidFill>
            <a:latin typeface="Calibri"/>
            <a:ea typeface="+mn-ea"/>
            <a:cs typeface="+mn-cs"/>
          </a:endParaRPr>
        </a:p>
      </dgm:t>
    </dgm:pt>
    <dgm:pt modelId="{8DEBBA48-F78D-4324-B3C7-4E881AD982CF}" type="parTrans" cxnId="{D3921881-370F-430B-8A07-630C8FF63A5C}">
      <dgm:prSet/>
      <dgm:spPr/>
      <dgm:t>
        <a:bodyPr/>
        <a:lstStyle/>
        <a:p>
          <a:endParaRPr lang="es-ES"/>
        </a:p>
      </dgm:t>
    </dgm:pt>
    <dgm:pt modelId="{BBFAB847-C53F-4A46-9921-741BB8CAD9C5}" type="sibTrans" cxnId="{D3921881-370F-430B-8A07-630C8FF63A5C}">
      <dgm:prSet/>
      <dgm:spPr/>
      <dgm:t>
        <a:bodyPr/>
        <a:lstStyle/>
        <a:p>
          <a:endParaRPr lang="es-ES"/>
        </a:p>
      </dgm:t>
    </dgm:pt>
    <dgm:pt modelId="{472ED291-43B8-427A-8121-D45CF569369C}">
      <dgm:prSet/>
      <dgm:spPr>
        <a:xfrm rot="10800000">
          <a:off x="994016" y="4173056"/>
          <a:ext cx="7327631" cy="1403435"/>
        </a:xfrm>
        <a:solidFill>
          <a:srgbClr val="9BBB59">
            <a:lumMod val="50000"/>
          </a:srgbClr>
        </a:solidFill>
        <a:ln w="25400" cap="flat" cmpd="sng" algn="ctr">
          <a:solidFill>
            <a:sysClr val="window" lastClr="FFFFFF">
              <a:hueOff val="0"/>
              <a:satOff val="0"/>
              <a:lumOff val="0"/>
              <a:alphaOff val="0"/>
            </a:sysClr>
          </a:solidFill>
          <a:prstDash val="solid"/>
        </a:ln>
        <a:effectLst/>
      </dgm:spPr>
      <dgm:t>
        <a:bodyPr/>
        <a:lstStyle/>
        <a:p>
          <a:pPr rtl="0"/>
          <a:r>
            <a:rPr lang="es-ES" b="1" dirty="0">
              <a:solidFill>
                <a:sysClr val="window" lastClr="FFFFFF"/>
              </a:solidFill>
              <a:latin typeface="Calibri"/>
              <a:ea typeface="+mn-ea"/>
              <a:cs typeface="+mn-cs"/>
            </a:rPr>
            <a:t> Útil en afecciones neurológicas, también pueden ser usado en geriatría, ortopedia y cardiología, con la ventaja adicional de ser factible practicar el ejercicio desde la silla de ruedas.</a:t>
          </a:r>
          <a:endParaRPr lang="es-ES" dirty="0">
            <a:solidFill>
              <a:sysClr val="window" lastClr="FFFFFF"/>
            </a:solidFill>
            <a:latin typeface="Calibri"/>
            <a:ea typeface="+mn-ea"/>
            <a:cs typeface="+mn-cs"/>
          </a:endParaRPr>
        </a:p>
      </dgm:t>
    </dgm:pt>
    <dgm:pt modelId="{B2F4BC08-0B64-4FAC-ADE3-1569016AD2BB}" type="parTrans" cxnId="{654D6782-44F3-4E6B-9D46-C1EC5FF29E64}">
      <dgm:prSet/>
      <dgm:spPr/>
      <dgm:t>
        <a:bodyPr/>
        <a:lstStyle/>
        <a:p>
          <a:endParaRPr lang="es-ES"/>
        </a:p>
      </dgm:t>
    </dgm:pt>
    <dgm:pt modelId="{E4B42C33-F2F3-4697-BD4D-9010F4ED3BCD}" type="sibTrans" cxnId="{654D6782-44F3-4E6B-9D46-C1EC5FF29E64}">
      <dgm:prSet/>
      <dgm:spPr/>
      <dgm:t>
        <a:bodyPr/>
        <a:lstStyle/>
        <a:p>
          <a:endParaRPr lang="es-ES"/>
        </a:p>
      </dgm:t>
    </dgm:pt>
    <dgm:pt modelId="{9148C690-7BD0-46B0-8261-404526026B1B}" type="pres">
      <dgm:prSet presAssocID="{80FFAB8D-0D2F-4BEA-B6BD-4767B2EAC54F}" presName="linearFlow" presStyleCnt="0">
        <dgm:presLayoutVars>
          <dgm:dir/>
          <dgm:resizeHandles val="exact"/>
        </dgm:presLayoutVars>
      </dgm:prSet>
      <dgm:spPr/>
    </dgm:pt>
    <dgm:pt modelId="{8765EF1A-6119-4F70-BECB-C03D30FAB975}" type="pres">
      <dgm:prSet presAssocID="{9363D5AA-E2A7-4376-BD85-501BBAB4F28A}" presName="composite" presStyleCnt="0"/>
      <dgm:spPr/>
    </dgm:pt>
    <dgm:pt modelId="{11B969DA-C57E-4955-B433-930B7E66BFBB}" type="pres">
      <dgm:prSet presAssocID="{9363D5AA-E2A7-4376-BD85-501BBAB4F28A}" presName="imgShp" presStyleLbl="fgImgPlace1" presStyleIdx="0" presStyleCnt="3" custScaleX="194930" custScaleY="262268" custLinFactX="-76332" custLinFactY="-78098" custLinFactNeighborX="-100000" custLinFactNeighborY="-100000"/>
      <dgm:spPr>
        <a:xfrm>
          <a:off x="0" y="144019"/>
          <a:ext cx="1065820" cy="1462365"/>
        </a:xfrm>
        <a:prstGeom prst="ellipse">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pt>
    <dgm:pt modelId="{AC236355-4ED3-4923-AEDC-DE480D00FF56}" type="pres">
      <dgm:prSet presAssocID="{9363D5AA-E2A7-4376-BD85-501BBAB4F28A}" presName="txShp" presStyleLbl="node1" presStyleIdx="0" presStyleCnt="3" custScaleX="148670" custScaleY="879794" custLinFactNeighborX="-853" custLinFactNeighborY="58423">
        <dgm:presLayoutVars>
          <dgm:bulletEnabled val="1"/>
        </dgm:presLayoutVars>
      </dgm:prSet>
      <dgm:spPr>
        <a:prstGeom prst="homePlate">
          <a:avLst/>
        </a:prstGeom>
      </dgm:spPr>
    </dgm:pt>
    <dgm:pt modelId="{09BD1FEE-E92A-4228-8EB5-9350D6913A83}" type="pres">
      <dgm:prSet presAssocID="{3225AED6-66C0-490A-B9A5-8A8D9249A18A}" presName="spacing" presStyleCnt="0"/>
      <dgm:spPr/>
    </dgm:pt>
    <dgm:pt modelId="{D957F087-8B2D-4EAE-AC13-17BC7CFCF9BE}" type="pres">
      <dgm:prSet presAssocID="{1E3D486F-56F4-4F0E-8FB0-032387530D06}" presName="composite" presStyleCnt="0"/>
      <dgm:spPr/>
    </dgm:pt>
    <dgm:pt modelId="{E67C6545-5A61-421D-A2A4-D607C2AAA077}" type="pres">
      <dgm:prSet presAssocID="{1E3D486F-56F4-4F0E-8FB0-032387530D06}" presName="imgShp" presStyleLbl="fgImgPlace1" presStyleIdx="1" presStyleCnt="3" custScaleX="220513" custScaleY="494291" custLinFactX="-65903" custLinFactY="-200000" custLinFactNeighborX="-100000" custLinFactNeighborY="-210445"/>
      <dgm:spPr>
        <a:xfrm>
          <a:off x="0" y="2304257"/>
          <a:ext cx="1072575" cy="1282370"/>
        </a:xfrm>
        <a:prstGeom prst="ellipse">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pt>
    <dgm:pt modelId="{38801E0F-62B7-4F32-ABEB-024DCE0F0669}" type="pres">
      <dgm:prSet presAssocID="{1E3D486F-56F4-4F0E-8FB0-032387530D06}" presName="txShp" presStyleLbl="node1" presStyleIdx="1" presStyleCnt="3" custScaleX="140143" custScaleY="311351" custLinFactNeighborX="5117" custLinFactNeighborY="-2296">
        <dgm:presLayoutVars>
          <dgm:bulletEnabled val="1"/>
        </dgm:presLayoutVars>
      </dgm:prSet>
      <dgm:spPr>
        <a:prstGeom prst="homePlate">
          <a:avLst/>
        </a:prstGeom>
      </dgm:spPr>
    </dgm:pt>
    <dgm:pt modelId="{CA311139-D5FA-424A-AF10-9DA82C56A0C3}" type="pres">
      <dgm:prSet presAssocID="{BBFAB847-C53F-4A46-9921-741BB8CAD9C5}" presName="spacing" presStyleCnt="0"/>
      <dgm:spPr/>
    </dgm:pt>
    <dgm:pt modelId="{DDDB165B-7BA1-4DC8-8EAB-230B399B3744}" type="pres">
      <dgm:prSet presAssocID="{472ED291-43B8-427A-8121-D45CF569369C}" presName="composite" presStyleCnt="0"/>
      <dgm:spPr/>
    </dgm:pt>
    <dgm:pt modelId="{7E69D66A-9C6E-4F51-8031-365702698E17}" type="pres">
      <dgm:prSet presAssocID="{472ED291-43B8-427A-8121-D45CF569369C}" presName="imgShp" presStyleLbl="fgImgPlace1" presStyleIdx="2" presStyleCnt="3" custScaleX="365967" custScaleY="458288" custLinFactNeighborX="-79252" custLinFactNeighborY="11975"/>
      <dgm:spPr>
        <a:xfrm>
          <a:off x="167654" y="4041242"/>
          <a:ext cx="1225666" cy="1688643"/>
        </a:xfrm>
        <a:prstGeom prst="ellipse">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pt>
    <dgm:pt modelId="{5C9B7CE3-6726-4A82-A7DD-1B9FBB76E99C}" type="pres">
      <dgm:prSet presAssocID="{472ED291-43B8-427A-8121-D45CF569369C}" presName="txShp" presStyleLbl="node1" presStyleIdx="2" presStyleCnt="3" custScaleX="125430" custScaleY="446635" custLinFactNeighborX="10143" custLinFactNeighborY="-35224">
        <dgm:presLayoutVars>
          <dgm:bulletEnabled val="1"/>
        </dgm:presLayoutVars>
      </dgm:prSet>
      <dgm:spPr>
        <a:prstGeom prst="homePlate">
          <a:avLst/>
        </a:prstGeom>
      </dgm:spPr>
    </dgm:pt>
  </dgm:ptLst>
  <dgm:cxnLst>
    <dgm:cxn modelId="{CC9C630D-8054-49B0-90F1-F82A13D66394}" srcId="{80FFAB8D-0D2F-4BEA-B6BD-4767B2EAC54F}" destId="{9363D5AA-E2A7-4376-BD85-501BBAB4F28A}" srcOrd="0" destOrd="0" parTransId="{BE5009CD-AC98-4FC1-ABB8-4A05E240C2CD}" sibTransId="{3225AED6-66C0-490A-B9A5-8A8D9249A18A}"/>
    <dgm:cxn modelId="{1DD8A214-0EA2-48A5-B020-2BCDEF848059}" type="presOf" srcId="{80FFAB8D-0D2F-4BEA-B6BD-4767B2EAC54F}" destId="{9148C690-7BD0-46B0-8261-404526026B1B}" srcOrd="0" destOrd="0" presId="urn:microsoft.com/office/officeart/2005/8/layout/vList3"/>
    <dgm:cxn modelId="{934B2B3F-A7DD-44E4-BD08-69FC70A67EFB}" type="presOf" srcId="{9363D5AA-E2A7-4376-BD85-501BBAB4F28A}" destId="{AC236355-4ED3-4923-AEDC-DE480D00FF56}" srcOrd="0" destOrd="0" presId="urn:microsoft.com/office/officeart/2005/8/layout/vList3"/>
    <dgm:cxn modelId="{D3921881-370F-430B-8A07-630C8FF63A5C}" srcId="{80FFAB8D-0D2F-4BEA-B6BD-4767B2EAC54F}" destId="{1E3D486F-56F4-4F0E-8FB0-032387530D06}" srcOrd="1" destOrd="0" parTransId="{8DEBBA48-F78D-4324-B3C7-4E881AD982CF}" sibTransId="{BBFAB847-C53F-4A46-9921-741BB8CAD9C5}"/>
    <dgm:cxn modelId="{654D6782-44F3-4E6B-9D46-C1EC5FF29E64}" srcId="{80FFAB8D-0D2F-4BEA-B6BD-4767B2EAC54F}" destId="{472ED291-43B8-427A-8121-D45CF569369C}" srcOrd="2" destOrd="0" parTransId="{B2F4BC08-0B64-4FAC-ADE3-1569016AD2BB}" sibTransId="{E4B42C33-F2F3-4697-BD4D-9010F4ED3BCD}"/>
    <dgm:cxn modelId="{46F75396-6E1B-4138-B794-73145237DDF1}" type="presOf" srcId="{1E3D486F-56F4-4F0E-8FB0-032387530D06}" destId="{38801E0F-62B7-4F32-ABEB-024DCE0F0669}" srcOrd="0" destOrd="0" presId="urn:microsoft.com/office/officeart/2005/8/layout/vList3"/>
    <dgm:cxn modelId="{AC6F7AE2-AA2C-45B8-8DCA-38230A3D7EFC}" type="presOf" srcId="{472ED291-43B8-427A-8121-D45CF569369C}" destId="{5C9B7CE3-6726-4A82-A7DD-1B9FBB76E99C}" srcOrd="0" destOrd="0" presId="urn:microsoft.com/office/officeart/2005/8/layout/vList3"/>
    <dgm:cxn modelId="{BD95B966-0AA3-400D-85CB-698485817CDA}" type="presParOf" srcId="{9148C690-7BD0-46B0-8261-404526026B1B}" destId="{8765EF1A-6119-4F70-BECB-C03D30FAB975}" srcOrd="0" destOrd="0" presId="urn:microsoft.com/office/officeart/2005/8/layout/vList3"/>
    <dgm:cxn modelId="{CDA4E225-7796-4A60-AB2C-900FC933DDB8}" type="presParOf" srcId="{8765EF1A-6119-4F70-BECB-C03D30FAB975}" destId="{11B969DA-C57E-4955-B433-930B7E66BFBB}" srcOrd="0" destOrd="0" presId="urn:microsoft.com/office/officeart/2005/8/layout/vList3"/>
    <dgm:cxn modelId="{6F185182-574C-4F9C-8678-EB7829C5D9DA}" type="presParOf" srcId="{8765EF1A-6119-4F70-BECB-C03D30FAB975}" destId="{AC236355-4ED3-4923-AEDC-DE480D00FF56}" srcOrd="1" destOrd="0" presId="urn:microsoft.com/office/officeart/2005/8/layout/vList3"/>
    <dgm:cxn modelId="{7FF92E3B-71F0-4348-8DDD-E95288D51E2A}" type="presParOf" srcId="{9148C690-7BD0-46B0-8261-404526026B1B}" destId="{09BD1FEE-E92A-4228-8EB5-9350D6913A83}" srcOrd="1" destOrd="0" presId="urn:microsoft.com/office/officeart/2005/8/layout/vList3"/>
    <dgm:cxn modelId="{6ADDAB2A-42CD-4710-9826-74522F94D3BC}" type="presParOf" srcId="{9148C690-7BD0-46B0-8261-404526026B1B}" destId="{D957F087-8B2D-4EAE-AC13-17BC7CFCF9BE}" srcOrd="2" destOrd="0" presId="urn:microsoft.com/office/officeart/2005/8/layout/vList3"/>
    <dgm:cxn modelId="{D2BA97B5-180E-4BDD-9E4D-396E7FE2ED31}" type="presParOf" srcId="{D957F087-8B2D-4EAE-AC13-17BC7CFCF9BE}" destId="{E67C6545-5A61-421D-A2A4-D607C2AAA077}" srcOrd="0" destOrd="0" presId="urn:microsoft.com/office/officeart/2005/8/layout/vList3"/>
    <dgm:cxn modelId="{899B3E9E-8B11-4E29-8508-31FBE1121485}" type="presParOf" srcId="{D957F087-8B2D-4EAE-AC13-17BC7CFCF9BE}" destId="{38801E0F-62B7-4F32-ABEB-024DCE0F0669}" srcOrd="1" destOrd="0" presId="urn:microsoft.com/office/officeart/2005/8/layout/vList3"/>
    <dgm:cxn modelId="{8FC70D64-2745-43A8-90D2-8DD6EB72B0C3}" type="presParOf" srcId="{9148C690-7BD0-46B0-8261-404526026B1B}" destId="{CA311139-D5FA-424A-AF10-9DA82C56A0C3}" srcOrd="3" destOrd="0" presId="urn:microsoft.com/office/officeart/2005/8/layout/vList3"/>
    <dgm:cxn modelId="{D061862F-59F3-4B86-8907-BBED9A365752}" type="presParOf" srcId="{9148C690-7BD0-46B0-8261-404526026B1B}" destId="{DDDB165B-7BA1-4DC8-8EAB-230B399B3744}" srcOrd="4" destOrd="0" presId="urn:microsoft.com/office/officeart/2005/8/layout/vList3"/>
    <dgm:cxn modelId="{FC4EB3FB-F5AE-47A7-B556-76BB6612E237}" type="presParOf" srcId="{DDDB165B-7BA1-4DC8-8EAB-230B399B3744}" destId="{7E69D66A-9C6E-4F51-8031-365702698E17}" srcOrd="0" destOrd="0" presId="urn:microsoft.com/office/officeart/2005/8/layout/vList3"/>
    <dgm:cxn modelId="{CD3CBA74-0099-4242-B106-B4D0C8E6BC81}" type="presParOf" srcId="{DDDB165B-7BA1-4DC8-8EAB-230B399B3744}" destId="{5C9B7CE3-6726-4A82-A7DD-1B9FBB76E99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ABD996-6BE5-4766-8EC0-08DD516E5B56}" type="doc">
      <dgm:prSet loTypeId="urn:microsoft.com/office/officeart/2005/8/layout/vList3" loCatId="list" qsTypeId="urn:microsoft.com/office/officeart/2005/8/quickstyle/simple1" qsCatId="simple" csTypeId="urn:microsoft.com/office/officeart/2005/8/colors/accent1_2" csCatId="accent1" phldr="1"/>
      <dgm:spPr/>
    </dgm:pt>
    <dgm:pt modelId="{8C18F720-37C8-4544-AC3A-3E3DDCB56A3B}">
      <dgm:prSet custT="1"/>
      <dgm:spPr>
        <a:solidFill>
          <a:schemeClr val="accent3"/>
        </a:solidFill>
      </dgm:spPr>
      <dgm:t>
        <a:bodyPr/>
        <a:lstStyle/>
        <a:p>
          <a:r>
            <a:rPr lang="es-MX" sz="2400" b="1" dirty="0">
              <a:solidFill>
                <a:schemeClr val="tx1"/>
              </a:solidFill>
            </a:rPr>
            <a:t>Entrenamiento activo </a:t>
          </a:r>
          <a:r>
            <a:rPr lang="de-DE" sz="2000" dirty="0">
              <a:solidFill>
                <a:schemeClr val="tx2">
                  <a:lumMod val="50000"/>
                </a:schemeClr>
              </a:solidFill>
              <a:sym typeface="Wingdings" panose="05000000000000000000" pitchFamily="2" charset="2"/>
            </a:rPr>
            <a:t></a:t>
          </a:r>
          <a:r>
            <a:rPr lang="es-MX" sz="1800" dirty="0">
              <a:solidFill>
                <a:schemeClr val="tx2">
                  <a:lumMod val="50000"/>
                </a:schemeClr>
              </a:solidFill>
            </a:rPr>
            <a:t>  </a:t>
          </a:r>
          <a:r>
            <a:rPr lang="es-MX" sz="1800" dirty="0">
              <a:solidFill>
                <a:schemeClr val="tx1"/>
              </a:solidFill>
            </a:rPr>
            <a:t>E</a:t>
          </a:r>
          <a:r>
            <a:rPr lang="es-MX" sz="2000" dirty="0">
              <a:solidFill>
                <a:schemeClr val="tx1"/>
              </a:solidFill>
            </a:rPr>
            <a:t>ntrenamiento con propia fuerza muscular (como la bicicleta estática)</a:t>
          </a:r>
        </a:p>
      </dgm:t>
    </dgm:pt>
    <dgm:pt modelId="{CD3592C9-307F-46E7-972C-8B581CB5B2C0}" type="parTrans" cxnId="{009F6C0A-B894-45E4-8DF3-D3480F9649E8}">
      <dgm:prSet/>
      <dgm:spPr/>
      <dgm:t>
        <a:bodyPr/>
        <a:lstStyle/>
        <a:p>
          <a:endParaRPr lang="es-MX"/>
        </a:p>
      </dgm:t>
    </dgm:pt>
    <dgm:pt modelId="{939CD023-4B83-4DCA-AC80-B1D7195E7B95}" type="sibTrans" cxnId="{009F6C0A-B894-45E4-8DF3-D3480F9649E8}">
      <dgm:prSet/>
      <dgm:spPr/>
      <dgm:t>
        <a:bodyPr/>
        <a:lstStyle/>
        <a:p>
          <a:endParaRPr lang="es-MX"/>
        </a:p>
      </dgm:t>
    </dgm:pt>
    <dgm:pt modelId="{AF650C00-BD9F-453D-98A2-562A68D6D57B}">
      <dgm:prSet custT="1"/>
      <dgm:spPr>
        <a:solidFill>
          <a:schemeClr val="accent3"/>
        </a:solidFill>
      </dgm:spPr>
      <dgm:t>
        <a:bodyPr/>
        <a:lstStyle/>
        <a:p>
          <a:r>
            <a:rPr lang="es-MX" sz="2400" b="1" dirty="0">
              <a:solidFill>
                <a:schemeClr val="tx1"/>
              </a:solidFill>
            </a:rPr>
            <a:t>Entrenamiento asistido </a:t>
          </a:r>
          <a:r>
            <a:rPr lang="de-DE" sz="1800" dirty="0">
              <a:solidFill>
                <a:schemeClr val="tx2">
                  <a:lumMod val="50000"/>
                </a:schemeClr>
              </a:solidFill>
              <a:sym typeface="Wingdings" panose="05000000000000000000" pitchFamily="2" charset="2"/>
            </a:rPr>
            <a:t></a:t>
          </a:r>
          <a:r>
            <a:rPr lang="es-MX" sz="1700" dirty="0">
              <a:solidFill>
                <a:schemeClr val="tx2">
                  <a:lumMod val="50000"/>
                </a:schemeClr>
              </a:solidFill>
            </a:rPr>
            <a:t>  </a:t>
          </a:r>
          <a:r>
            <a:rPr lang="es-MX" sz="1700" dirty="0">
              <a:solidFill>
                <a:schemeClr val="tx1"/>
              </a:solidFill>
            </a:rPr>
            <a:t>E</a:t>
          </a:r>
          <a:r>
            <a:rPr lang="es-MX" sz="1800" dirty="0">
              <a:solidFill>
                <a:schemeClr val="tx1"/>
              </a:solidFill>
            </a:rPr>
            <a:t>ntrenamiento con restante fuerza muscular </a:t>
          </a:r>
          <a:br>
            <a:rPr lang="es-MX" sz="1800" dirty="0">
              <a:solidFill>
                <a:schemeClr val="tx1"/>
              </a:solidFill>
            </a:rPr>
          </a:br>
          <a:r>
            <a:rPr lang="es-MX" sz="1800" dirty="0">
              <a:solidFill>
                <a:schemeClr val="tx1"/>
              </a:solidFill>
            </a:rPr>
            <a:t>(el motor añade la actividad faltante)</a:t>
          </a:r>
        </a:p>
      </dgm:t>
    </dgm:pt>
    <dgm:pt modelId="{EDA4E80A-181D-420F-B71B-81F62E58D0CB}" type="parTrans" cxnId="{763A7CA7-CB08-4347-94ED-C2519B3CFD8C}">
      <dgm:prSet/>
      <dgm:spPr/>
      <dgm:t>
        <a:bodyPr/>
        <a:lstStyle/>
        <a:p>
          <a:endParaRPr lang="es-MX"/>
        </a:p>
      </dgm:t>
    </dgm:pt>
    <dgm:pt modelId="{C8382F80-59C0-4E17-B5AD-965A13795294}" type="sibTrans" cxnId="{763A7CA7-CB08-4347-94ED-C2519B3CFD8C}">
      <dgm:prSet/>
      <dgm:spPr/>
      <dgm:t>
        <a:bodyPr/>
        <a:lstStyle/>
        <a:p>
          <a:endParaRPr lang="es-MX"/>
        </a:p>
      </dgm:t>
    </dgm:pt>
    <dgm:pt modelId="{8EDDC79D-0D13-44E5-B114-82941F501A55}">
      <dgm:prSet custT="1"/>
      <dgm:spPr>
        <a:solidFill>
          <a:schemeClr val="accent3"/>
        </a:solidFill>
      </dgm:spPr>
      <dgm:t>
        <a:bodyPr/>
        <a:lstStyle/>
        <a:p>
          <a:r>
            <a:rPr lang="es-MX" sz="2400" b="1" dirty="0">
              <a:solidFill>
                <a:schemeClr val="tx1"/>
              </a:solidFill>
            </a:rPr>
            <a:t>Entrenamiento pasivo </a:t>
          </a:r>
          <a:r>
            <a:rPr lang="de-DE" sz="1800" dirty="0">
              <a:solidFill>
                <a:schemeClr val="tx2">
                  <a:lumMod val="50000"/>
                </a:schemeClr>
              </a:solidFill>
              <a:sym typeface="Wingdings" panose="05000000000000000000" pitchFamily="2" charset="2"/>
            </a:rPr>
            <a:t></a:t>
          </a:r>
          <a:r>
            <a:rPr lang="es-MX" sz="1800" dirty="0">
              <a:solidFill>
                <a:schemeClr val="tx2">
                  <a:lumMod val="50000"/>
                </a:schemeClr>
              </a:solidFill>
            </a:rPr>
            <a:t>  </a:t>
          </a:r>
          <a:r>
            <a:rPr lang="es-MX" sz="1800" dirty="0">
              <a:solidFill>
                <a:schemeClr val="tx1"/>
              </a:solidFill>
            </a:rPr>
            <a:t>Entrenamiento sin fuerza muscular </a:t>
          </a:r>
          <a:br>
            <a:rPr lang="es-MX" sz="1800" dirty="0">
              <a:solidFill>
                <a:schemeClr val="tx1"/>
              </a:solidFill>
            </a:rPr>
          </a:br>
          <a:r>
            <a:rPr lang="es-MX" sz="1800" dirty="0">
              <a:solidFill>
                <a:schemeClr val="tx1"/>
              </a:solidFill>
            </a:rPr>
            <a:t>(el motor realiza el movimiento</a:t>
          </a:r>
          <a:r>
            <a:rPr lang="es-MX" sz="1700" dirty="0">
              <a:solidFill>
                <a:schemeClr val="tx1"/>
              </a:solidFill>
            </a:rPr>
            <a:t>)</a:t>
          </a:r>
        </a:p>
      </dgm:t>
    </dgm:pt>
    <dgm:pt modelId="{275C1D5E-A92F-431B-A3CA-3B7F55C77B2C}" type="parTrans" cxnId="{3EED70D3-097E-409C-B160-AAFE9D5864C8}">
      <dgm:prSet/>
      <dgm:spPr/>
      <dgm:t>
        <a:bodyPr/>
        <a:lstStyle/>
        <a:p>
          <a:endParaRPr lang="es-MX"/>
        </a:p>
      </dgm:t>
    </dgm:pt>
    <dgm:pt modelId="{F4927B14-63A8-420C-913B-E131872F0165}" type="sibTrans" cxnId="{3EED70D3-097E-409C-B160-AAFE9D5864C8}">
      <dgm:prSet/>
      <dgm:spPr/>
      <dgm:t>
        <a:bodyPr/>
        <a:lstStyle/>
        <a:p>
          <a:endParaRPr lang="es-MX"/>
        </a:p>
      </dgm:t>
    </dgm:pt>
    <dgm:pt modelId="{C730B52C-A98B-4CAD-A048-90A8D7455F53}">
      <dgm:prSet custT="1"/>
      <dgm:spPr>
        <a:solidFill>
          <a:schemeClr val="accent3"/>
        </a:solidFill>
      </dgm:spPr>
      <dgm:t>
        <a:bodyPr/>
        <a:lstStyle/>
        <a:p>
          <a:r>
            <a:rPr lang="es-MX" sz="2400" b="1" dirty="0">
              <a:solidFill>
                <a:schemeClr val="tx1"/>
              </a:solidFill>
            </a:rPr>
            <a:t>Entrenamiento de simetría</a:t>
          </a:r>
          <a:r>
            <a:rPr lang="de-DE" sz="1800" b="1" dirty="0">
              <a:solidFill>
                <a:schemeClr val="tx2">
                  <a:lumMod val="50000"/>
                </a:schemeClr>
              </a:solidFill>
              <a:sym typeface="Wingdings" panose="05000000000000000000" pitchFamily="2" charset="2"/>
            </a:rPr>
            <a:t></a:t>
          </a:r>
          <a:r>
            <a:rPr lang="es-MX" sz="2400" b="1" dirty="0">
              <a:solidFill>
                <a:schemeClr val="tx2">
                  <a:lumMod val="50000"/>
                </a:schemeClr>
              </a:solidFill>
            </a:rPr>
            <a:t> </a:t>
          </a:r>
          <a:r>
            <a:rPr lang="es-MX" sz="1800" b="0" dirty="0">
              <a:solidFill>
                <a:schemeClr val="tx1"/>
              </a:solidFill>
            </a:rPr>
            <a:t>E</a:t>
          </a:r>
          <a:r>
            <a:rPr lang="es-MX" sz="1800" dirty="0">
              <a:solidFill>
                <a:schemeClr val="tx1"/>
              </a:solidFill>
            </a:rPr>
            <a:t>ntrenamiento para mejorar la diferencia entre la pierna derecha e izquierda</a:t>
          </a:r>
        </a:p>
      </dgm:t>
    </dgm:pt>
    <dgm:pt modelId="{645BB3B9-C34B-4E51-8DCD-2D456AAC867C}" type="parTrans" cxnId="{53F355B4-5963-4384-9888-1258D783FF6D}">
      <dgm:prSet/>
      <dgm:spPr/>
      <dgm:t>
        <a:bodyPr/>
        <a:lstStyle/>
        <a:p>
          <a:endParaRPr lang="es-MX"/>
        </a:p>
      </dgm:t>
    </dgm:pt>
    <dgm:pt modelId="{B77565EE-77D0-47C5-B2B8-5662F565C02E}" type="sibTrans" cxnId="{53F355B4-5963-4384-9888-1258D783FF6D}">
      <dgm:prSet/>
      <dgm:spPr/>
      <dgm:t>
        <a:bodyPr/>
        <a:lstStyle/>
        <a:p>
          <a:endParaRPr lang="es-MX"/>
        </a:p>
      </dgm:t>
    </dgm:pt>
    <dgm:pt modelId="{FD302D46-0751-4535-8AAC-F93D1009C60A}" type="pres">
      <dgm:prSet presAssocID="{72ABD996-6BE5-4766-8EC0-08DD516E5B56}" presName="linearFlow" presStyleCnt="0">
        <dgm:presLayoutVars>
          <dgm:dir/>
          <dgm:resizeHandles val="exact"/>
        </dgm:presLayoutVars>
      </dgm:prSet>
      <dgm:spPr/>
    </dgm:pt>
    <dgm:pt modelId="{BE8889FA-8C7E-4230-B4DE-7936E57B1A16}" type="pres">
      <dgm:prSet presAssocID="{8C18F720-37C8-4544-AC3A-3E3DDCB56A3B}" presName="composite" presStyleCnt="0"/>
      <dgm:spPr/>
    </dgm:pt>
    <dgm:pt modelId="{EB0F868F-47CD-4560-8324-1807EBB9730E}" type="pres">
      <dgm:prSet presAssocID="{8C18F720-37C8-4544-AC3A-3E3DDCB56A3B}" presName="imgShp" presStyleLbl="fgImgPlace1" presStyleIdx="0" presStyleCnt="4" custScaleX="138956" custScaleY="189692" custLinFactNeighborX="-49803" custLinFactNeighborY="38390"/>
      <dgm:spPr>
        <a:blipFill rotWithShape="1">
          <a:blip xmlns:r="http://schemas.openxmlformats.org/officeDocument/2006/relationships" r:embed="rId1"/>
          <a:stretch>
            <a:fillRect/>
          </a:stretch>
        </a:blipFill>
      </dgm:spPr>
    </dgm:pt>
    <dgm:pt modelId="{B34142CE-A29A-4552-9B45-94C5AE749767}" type="pres">
      <dgm:prSet presAssocID="{8C18F720-37C8-4544-AC3A-3E3DDCB56A3B}" presName="txShp" presStyleLbl="node1" presStyleIdx="0" presStyleCnt="4" custScaleX="119982" custScaleY="186079" custLinFactNeighborX="3241" custLinFactNeighborY="5418">
        <dgm:presLayoutVars>
          <dgm:bulletEnabled val="1"/>
        </dgm:presLayoutVars>
      </dgm:prSet>
      <dgm:spPr/>
    </dgm:pt>
    <dgm:pt modelId="{AA7489CA-2C59-455A-A9C6-FF02BC3D4586}" type="pres">
      <dgm:prSet presAssocID="{939CD023-4B83-4DCA-AC80-B1D7195E7B95}" presName="spacing" presStyleCnt="0"/>
      <dgm:spPr/>
    </dgm:pt>
    <dgm:pt modelId="{9ED464B6-0551-4367-BA2A-6F16854974B1}" type="pres">
      <dgm:prSet presAssocID="{AF650C00-BD9F-453D-98A2-562A68D6D57B}" presName="composite" presStyleCnt="0"/>
      <dgm:spPr/>
    </dgm:pt>
    <dgm:pt modelId="{8C4ACBFA-F88F-4F46-8594-9B6D515F5895}" type="pres">
      <dgm:prSet presAssocID="{AF650C00-BD9F-453D-98A2-562A68D6D57B}" presName="imgShp" presStyleLbl="fgImgPlace1" presStyleIdx="1" presStyleCnt="4" custScaleX="238986" custScaleY="218175" custLinFactNeighborX="-70037" custLinFactNeighborY="-6279"/>
      <dgm:spPr>
        <a:blipFill rotWithShape="1">
          <a:blip xmlns:r="http://schemas.openxmlformats.org/officeDocument/2006/relationships" r:embed="rId2"/>
          <a:stretch>
            <a:fillRect/>
          </a:stretch>
        </a:blipFill>
      </dgm:spPr>
    </dgm:pt>
    <dgm:pt modelId="{CB1247A3-8D4C-425A-98F6-061DE67226B6}" type="pres">
      <dgm:prSet presAssocID="{AF650C00-BD9F-453D-98A2-562A68D6D57B}" presName="txShp" presStyleLbl="node1" presStyleIdx="1" presStyleCnt="4" custScaleX="117875" custScaleY="175927" custLinFactNeighborX="6421" custLinFactNeighborY="808">
        <dgm:presLayoutVars>
          <dgm:bulletEnabled val="1"/>
        </dgm:presLayoutVars>
      </dgm:prSet>
      <dgm:spPr/>
    </dgm:pt>
    <dgm:pt modelId="{0E319CCA-0C6B-4086-93D0-26878F208713}" type="pres">
      <dgm:prSet presAssocID="{C8382F80-59C0-4E17-B5AD-965A13795294}" presName="spacing" presStyleCnt="0"/>
      <dgm:spPr/>
    </dgm:pt>
    <dgm:pt modelId="{11DC9050-A929-4225-9D99-6A0EB18E9B53}" type="pres">
      <dgm:prSet presAssocID="{8EDDC79D-0D13-44E5-B114-82941F501A55}" presName="composite" presStyleCnt="0"/>
      <dgm:spPr/>
    </dgm:pt>
    <dgm:pt modelId="{0D4508BD-819C-4555-AF25-9ACC1585FE31}" type="pres">
      <dgm:prSet presAssocID="{8EDDC79D-0D13-44E5-B114-82941F501A55}" presName="imgShp" presStyleLbl="fgImgPlace1" presStyleIdx="2" presStyleCnt="4" custScaleX="171687" custScaleY="235332" custLinFactNeighborX="-17316" custLinFactNeighborY="-16967"/>
      <dgm:spPr>
        <a:blipFill rotWithShape="1">
          <a:blip xmlns:r="http://schemas.openxmlformats.org/officeDocument/2006/relationships" r:embed="rId3"/>
          <a:stretch>
            <a:fillRect/>
          </a:stretch>
        </a:blipFill>
      </dgm:spPr>
    </dgm:pt>
    <dgm:pt modelId="{4C2BECE2-EB4C-48E1-8806-00F6D9C3FFE5}" type="pres">
      <dgm:prSet presAssocID="{8EDDC79D-0D13-44E5-B114-82941F501A55}" presName="txShp" presStyleLbl="node1" presStyleIdx="2" presStyleCnt="4" custScaleX="117655" custScaleY="164288" custLinFactNeighborX="13580" custLinFactNeighborY="-48767">
        <dgm:presLayoutVars>
          <dgm:bulletEnabled val="1"/>
        </dgm:presLayoutVars>
      </dgm:prSet>
      <dgm:spPr/>
    </dgm:pt>
    <dgm:pt modelId="{CD537740-F83D-41FA-93B4-184206EB0200}" type="pres">
      <dgm:prSet presAssocID="{F4927B14-63A8-420C-913B-E131872F0165}" presName="spacing" presStyleCnt="0"/>
      <dgm:spPr/>
    </dgm:pt>
    <dgm:pt modelId="{3939C88C-D930-4CEE-9BEF-2937C687537A}" type="pres">
      <dgm:prSet presAssocID="{C730B52C-A98B-4CAD-A048-90A8D7455F53}" presName="composite" presStyleCnt="0"/>
      <dgm:spPr/>
    </dgm:pt>
    <dgm:pt modelId="{81867055-7DD3-40E3-84A7-2DF175510043}" type="pres">
      <dgm:prSet presAssocID="{C730B52C-A98B-4CAD-A048-90A8D7455F53}" presName="imgShp" presStyleLbl="fgImgPlace1" presStyleIdx="3" presStyleCnt="4" custScaleX="200797" custScaleY="221827" custLinFactNeighborX="-38517" custLinFactNeighborY="-42061"/>
      <dgm:spPr>
        <a:blipFill rotWithShape="1">
          <a:blip xmlns:r="http://schemas.openxmlformats.org/officeDocument/2006/relationships" r:embed="rId4"/>
          <a:stretch>
            <a:fillRect/>
          </a:stretch>
        </a:blipFill>
      </dgm:spPr>
    </dgm:pt>
    <dgm:pt modelId="{F8D1A3D9-002F-4967-89B6-D1E2222765EA}" type="pres">
      <dgm:prSet presAssocID="{C730B52C-A98B-4CAD-A048-90A8D7455F53}" presName="txShp" presStyleLbl="node1" presStyleIdx="3" presStyleCnt="4" custScaleX="124360" custScaleY="169932" custLinFactNeighborX="13008" custLinFactNeighborY="-56353">
        <dgm:presLayoutVars>
          <dgm:bulletEnabled val="1"/>
        </dgm:presLayoutVars>
      </dgm:prSet>
      <dgm:spPr/>
    </dgm:pt>
  </dgm:ptLst>
  <dgm:cxnLst>
    <dgm:cxn modelId="{009F6C0A-B894-45E4-8DF3-D3480F9649E8}" srcId="{72ABD996-6BE5-4766-8EC0-08DD516E5B56}" destId="{8C18F720-37C8-4544-AC3A-3E3DDCB56A3B}" srcOrd="0" destOrd="0" parTransId="{CD3592C9-307F-46E7-972C-8B581CB5B2C0}" sibTransId="{939CD023-4B83-4DCA-AC80-B1D7195E7B95}"/>
    <dgm:cxn modelId="{763A7CA7-CB08-4347-94ED-C2519B3CFD8C}" srcId="{72ABD996-6BE5-4766-8EC0-08DD516E5B56}" destId="{AF650C00-BD9F-453D-98A2-562A68D6D57B}" srcOrd="1" destOrd="0" parTransId="{EDA4E80A-181D-420F-B71B-81F62E58D0CB}" sibTransId="{C8382F80-59C0-4E17-B5AD-965A13795294}"/>
    <dgm:cxn modelId="{FAE48DA7-0564-45F3-9EB7-41B6C7F80F95}" type="presOf" srcId="{8C18F720-37C8-4544-AC3A-3E3DDCB56A3B}" destId="{B34142CE-A29A-4552-9B45-94C5AE749767}" srcOrd="0" destOrd="0" presId="urn:microsoft.com/office/officeart/2005/8/layout/vList3"/>
    <dgm:cxn modelId="{53F355B4-5963-4384-9888-1258D783FF6D}" srcId="{72ABD996-6BE5-4766-8EC0-08DD516E5B56}" destId="{C730B52C-A98B-4CAD-A048-90A8D7455F53}" srcOrd="3" destOrd="0" parTransId="{645BB3B9-C34B-4E51-8DCD-2D456AAC867C}" sibTransId="{B77565EE-77D0-47C5-B2B8-5662F565C02E}"/>
    <dgm:cxn modelId="{E2BA60C1-6BFC-474E-BA90-9EE2189CA20A}" type="presOf" srcId="{C730B52C-A98B-4CAD-A048-90A8D7455F53}" destId="{F8D1A3D9-002F-4967-89B6-D1E2222765EA}" srcOrd="0" destOrd="0" presId="urn:microsoft.com/office/officeart/2005/8/layout/vList3"/>
    <dgm:cxn modelId="{AAEDE9CB-BD9A-4980-8D41-1A299D336474}" type="presOf" srcId="{AF650C00-BD9F-453D-98A2-562A68D6D57B}" destId="{CB1247A3-8D4C-425A-98F6-061DE67226B6}" srcOrd="0" destOrd="0" presId="urn:microsoft.com/office/officeart/2005/8/layout/vList3"/>
    <dgm:cxn modelId="{3EED70D3-097E-409C-B160-AAFE9D5864C8}" srcId="{72ABD996-6BE5-4766-8EC0-08DD516E5B56}" destId="{8EDDC79D-0D13-44E5-B114-82941F501A55}" srcOrd="2" destOrd="0" parTransId="{275C1D5E-A92F-431B-A3CA-3B7F55C77B2C}" sibTransId="{F4927B14-63A8-420C-913B-E131872F0165}"/>
    <dgm:cxn modelId="{0C9A08E0-E129-4D06-A6AD-1832BD5D31EB}" type="presOf" srcId="{72ABD996-6BE5-4766-8EC0-08DD516E5B56}" destId="{FD302D46-0751-4535-8AAC-F93D1009C60A}" srcOrd="0" destOrd="0" presId="urn:microsoft.com/office/officeart/2005/8/layout/vList3"/>
    <dgm:cxn modelId="{FDC47EF1-3068-4288-BF8A-1421C0AA7BB8}" type="presOf" srcId="{8EDDC79D-0D13-44E5-B114-82941F501A55}" destId="{4C2BECE2-EB4C-48E1-8806-00F6D9C3FFE5}" srcOrd="0" destOrd="0" presId="urn:microsoft.com/office/officeart/2005/8/layout/vList3"/>
    <dgm:cxn modelId="{0B88323D-FAB7-4B90-A589-3350C0EC1DE2}" type="presParOf" srcId="{FD302D46-0751-4535-8AAC-F93D1009C60A}" destId="{BE8889FA-8C7E-4230-B4DE-7936E57B1A16}" srcOrd="0" destOrd="0" presId="urn:microsoft.com/office/officeart/2005/8/layout/vList3"/>
    <dgm:cxn modelId="{9446D0D1-77E0-4F24-BF63-E6CA05D181C2}" type="presParOf" srcId="{BE8889FA-8C7E-4230-B4DE-7936E57B1A16}" destId="{EB0F868F-47CD-4560-8324-1807EBB9730E}" srcOrd="0" destOrd="0" presId="urn:microsoft.com/office/officeart/2005/8/layout/vList3"/>
    <dgm:cxn modelId="{0DEF4550-3F1E-446C-8851-A00ECAD56647}" type="presParOf" srcId="{BE8889FA-8C7E-4230-B4DE-7936E57B1A16}" destId="{B34142CE-A29A-4552-9B45-94C5AE749767}" srcOrd="1" destOrd="0" presId="urn:microsoft.com/office/officeart/2005/8/layout/vList3"/>
    <dgm:cxn modelId="{0E323CF2-1F84-4EAA-994F-93E204F0C5FB}" type="presParOf" srcId="{FD302D46-0751-4535-8AAC-F93D1009C60A}" destId="{AA7489CA-2C59-455A-A9C6-FF02BC3D4586}" srcOrd="1" destOrd="0" presId="urn:microsoft.com/office/officeart/2005/8/layout/vList3"/>
    <dgm:cxn modelId="{FEBAFA57-5BD4-4D93-9D09-D4193D95CDC3}" type="presParOf" srcId="{FD302D46-0751-4535-8AAC-F93D1009C60A}" destId="{9ED464B6-0551-4367-BA2A-6F16854974B1}" srcOrd="2" destOrd="0" presId="urn:microsoft.com/office/officeart/2005/8/layout/vList3"/>
    <dgm:cxn modelId="{FFF54A99-47C3-4169-9DE0-4D775BBA6939}" type="presParOf" srcId="{9ED464B6-0551-4367-BA2A-6F16854974B1}" destId="{8C4ACBFA-F88F-4F46-8594-9B6D515F5895}" srcOrd="0" destOrd="0" presId="urn:microsoft.com/office/officeart/2005/8/layout/vList3"/>
    <dgm:cxn modelId="{2A9654A0-8796-4E84-BC5C-880126DA9907}" type="presParOf" srcId="{9ED464B6-0551-4367-BA2A-6F16854974B1}" destId="{CB1247A3-8D4C-425A-98F6-061DE67226B6}" srcOrd="1" destOrd="0" presId="urn:microsoft.com/office/officeart/2005/8/layout/vList3"/>
    <dgm:cxn modelId="{4BC97EEB-E43F-4518-A163-07C86F9D5D8F}" type="presParOf" srcId="{FD302D46-0751-4535-8AAC-F93D1009C60A}" destId="{0E319CCA-0C6B-4086-93D0-26878F208713}" srcOrd="3" destOrd="0" presId="urn:microsoft.com/office/officeart/2005/8/layout/vList3"/>
    <dgm:cxn modelId="{9C66FCA0-416F-47B8-AC6A-247A6C5EE935}" type="presParOf" srcId="{FD302D46-0751-4535-8AAC-F93D1009C60A}" destId="{11DC9050-A929-4225-9D99-6A0EB18E9B53}" srcOrd="4" destOrd="0" presId="urn:microsoft.com/office/officeart/2005/8/layout/vList3"/>
    <dgm:cxn modelId="{D8531C21-A5EB-4236-B2A6-569BD04C1074}" type="presParOf" srcId="{11DC9050-A929-4225-9D99-6A0EB18E9B53}" destId="{0D4508BD-819C-4555-AF25-9ACC1585FE31}" srcOrd="0" destOrd="0" presId="urn:microsoft.com/office/officeart/2005/8/layout/vList3"/>
    <dgm:cxn modelId="{FACBE1DD-F470-462F-8EF3-45F82740259F}" type="presParOf" srcId="{11DC9050-A929-4225-9D99-6A0EB18E9B53}" destId="{4C2BECE2-EB4C-48E1-8806-00F6D9C3FFE5}" srcOrd="1" destOrd="0" presId="urn:microsoft.com/office/officeart/2005/8/layout/vList3"/>
    <dgm:cxn modelId="{AF1CC8F0-720A-472B-A57B-F1B404501245}" type="presParOf" srcId="{FD302D46-0751-4535-8AAC-F93D1009C60A}" destId="{CD537740-F83D-41FA-93B4-184206EB0200}" srcOrd="5" destOrd="0" presId="urn:microsoft.com/office/officeart/2005/8/layout/vList3"/>
    <dgm:cxn modelId="{27B6F9FD-A8C1-46FF-ACCC-FDED0B29781D}" type="presParOf" srcId="{FD302D46-0751-4535-8AAC-F93D1009C60A}" destId="{3939C88C-D930-4CEE-9BEF-2937C687537A}" srcOrd="6" destOrd="0" presId="urn:microsoft.com/office/officeart/2005/8/layout/vList3"/>
    <dgm:cxn modelId="{62CD07D2-0C6B-40D2-A816-6DEECC6693E4}" type="presParOf" srcId="{3939C88C-D930-4CEE-9BEF-2937C687537A}" destId="{81867055-7DD3-40E3-84A7-2DF175510043}" srcOrd="0" destOrd="0" presId="urn:microsoft.com/office/officeart/2005/8/layout/vList3"/>
    <dgm:cxn modelId="{A67C1B0B-A492-4DA9-A346-494FF5B65311}" type="presParOf" srcId="{3939C88C-D930-4CEE-9BEF-2937C687537A}" destId="{F8D1A3D9-002F-4967-89B6-D1E2222765E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BE5A36-2A12-4C1C-9506-40CEF5956BC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MX"/>
        </a:p>
      </dgm:t>
    </dgm:pt>
    <dgm:pt modelId="{D6149115-3D7B-40A1-99A9-AC287AFEB7E3}">
      <dgm:prSet/>
      <dgm:spPr>
        <a:solidFill>
          <a:schemeClr val="accent3"/>
        </a:solidFill>
      </dgm:spPr>
      <dgm:t>
        <a:bodyPr/>
        <a:lstStyle/>
        <a:p>
          <a:pPr rtl="0"/>
          <a:r>
            <a:rPr lang="es-ES" b="1" dirty="0">
              <a:solidFill>
                <a:schemeClr val="tx1"/>
              </a:solidFill>
            </a:rPr>
            <a:t>La tecnología del </a:t>
          </a:r>
          <a:r>
            <a:rPr lang="es-ES" b="1" dirty="0" err="1">
              <a:solidFill>
                <a:schemeClr val="tx1"/>
              </a:solidFill>
            </a:rPr>
            <a:t>Expander</a:t>
          </a:r>
          <a:r>
            <a:rPr lang="es-ES" b="1" dirty="0">
              <a:solidFill>
                <a:schemeClr val="tx1"/>
              </a:solidFill>
            </a:rPr>
            <a:t> beneficia al paciente y al terapeuta durante el tratamiento </a:t>
          </a:r>
          <a:endParaRPr lang="es-MX" b="1" dirty="0">
            <a:solidFill>
              <a:schemeClr val="tx1"/>
            </a:solidFill>
          </a:endParaRPr>
        </a:p>
      </dgm:t>
    </dgm:pt>
    <dgm:pt modelId="{0FB0A7B9-441D-4741-AE26-0021DA06CF0A}" type="parTrans" cxnId="{1E4DDF55-DA81-4C94-9C48-D8A8D01CC77F}">
      <dgm:prSet/>
      <dgm:spPr/>
      <dgm:t>
        <a:bodyPr/>
        <a:lstStyle/>
        <a:p>
          <a:endParaRPr lang="es-MX"/>
        </a:p>
      </dgm:t>
    </dgm:pt>
    <dgm:pt modelId="{9460C6D3-6E25-443D-AF61-6C84FDFD7F87}" type="sibTrans" cxnId="{1E4DDF55-DA81-4C94-9C48-D8A8D01CC77F}">
      <dgm:prSet/>
      <dgm:spPr/>
      <dgm:t>
        <a:bodyPr/>
        <a:lstStyle/>
        <a:p>
          <a:endParaRPr lang="es-MX"/>
        </a:p>
      </dgm:t>
    </dgm:pt>
    <dgm:pt modelId="{36007A11-BB2C-4A4C-84A8-EACD52B293B5}">
      <dgm:prSet/>
      <dgm:spPr>
        <a:solidFill>
          <a:schemeClr val="accent4"/>
        </a:solidFill>
      </dgm:spPr>
      <dgm:t>
        <a:bodyPr/>
        <a:lstStyle/>
        <a:p>
          <a:pPr rtl="0"/>
          <a:r>
            <a:rPr lang="es-ES" b="1" dirty="0">
              <a:solidFill>
                <a:schemeClr val="tx1"/>
              </a:solidFill>
            </a:rPr>
            <a:t>Ayuda a los terapeutas en el movimiento de las extremidades del paciente en vez de moverlos manualmente, esto lleva a la disminución de fatiga en el paciente y en el terapeuta, permite un tratamiento prolongado que lleva a una terapia exitos</a:t>
          </a:r>
          <a:r>
            <a:rPr lang="es-ES" b="1" dirty="0">
              <a:solidFill>
                <a:schemeClr val="tx2">
                  <a:lumMod val="75000"/>
                </a:schemeClr>
              </a:solidFill>
            </a:rPr>
            <a:t>a</a:t>
          </a:r>
          <a:endParaRPr lang="es-MX" b="1" dirty="0">
            <a:solidFill>
              <a:schemeClr val="tx2">
                <a:lumMod val="75000"/>
              </a:schemeClr>
            </a:solidFill>
          </a:endParaRPr>
        </a:p>
      </dgm:t>
    </dgm:pt>
    <dgm:pt modelId="{91303590-5D10-4082-B56B-25B924A2259A}" type="parTrans" cxnId="{8AEAF576-2AF2-4E2B-A8FB-6125585CE8D6}">
      <dgm:prSet/>
      <dgm:spPr/>
      <dgm:t>
        <a:bodyPr/>
        <a:lstStyle/>
        <a:p>
          <a:endParaRPr lang="es-MX"/>
        </a:p>
      </dgm:t>
    </dgm:pt>
    <dgm:pt modelId="{4BE3A632-E4E4-47FF-A0FE-280DB0A1531E}" type="sibTrans" cxnId="{8AEAF576-2AF2-4E2B-A8FB-6125585CE8D6}">
      <dgm:prSet/>
      <dgm:spPr/>
      <dgm:t>
        <a:bodyPr/>
        <a:lstStyle/>
        <a:p>
          <a:endParaRPr lang="es-MX"/>
        </a:p>
      </dgm:t>
    </dgm:pt>
    <dgm:pt modelId="{8AF2A762-F0D2-4300-BFD0-E45DACF28B58}">
      <dgm:prSet/>
      <dgm:spPr>
        <a:solidFill>
          <a:srgbClr val="92D050"/>
        </a:solidFill>
      </dgm:spPr>
      <dgm:t>
        <a:bodyPr/>
        <a:lstStyle/>
        <a:p>
          <a:pPr rtl="0"/>
          <a:r>
            <a:rPr lang="es-ES" b="1" dirty="0">
              <a:solidFill>
                <a:schemeClr val="tx1"/>
              </a:solidFill>
            </a:rPr>
            <a:t>El trabajo de consumo de energía y el movimiento es ayudado por el sistema, pero no sustituye completamente el esfuerzo humano necesario</a:t>
          </a:r>
          <a:endParaRPr lang="es-MX" dirty="0">
            <a:solidFill>
              <a:schemeClr val="tx1"/>
            </a:solidFill>
          </a:endParaRPr>
        </a:p>
      </dgm:t>
    </dgm:pt>
    <dgm:pt modelId="{4042FA6F-C1C9-41B9-981E-2A2FF84BC82A}" type="parTrans" cxnId="{E6A5E525-F6F0-4FA0-B9EF-A0483097FCFC}">
      <dgm:prSet/>
      <dgm:spPr/>
      <dgm:t>
        <a:bodyPr/>
        <a:lstStyle/>
        <a:p>
          <a:endParaRPr lang="es-MX"/>
        </a:p>
      </dgm:t>
    </dgm:pt>
    <dgm:pt modelId="{838466FD-F341-4145-BF23-BF0CC5760265}" type="sibTrans" cxnId="{E6A5E525-F6F0-4FA0-B9EF-A0483097FCFC}">
      <dgm:prSet/>
      <dgm:spPr/>
      <dgm:t>
        <a:bodyPr/>
        <a:lstStyle/>
        <a:p>
          <a:endParaRPr lang="es-MX"/>
        </a:p>
      </dgm:t>
    </dgm:pt>
    <dgm:pt modelId="{80F9B8C1-D19C-4B48-BAF5-982CB598C0BB}" type="pres">
      <dgm:prSet presAssocID="{22BE5A36-2A12-4C1C-9506-40CEF5956BC6}" presName="Name0" presStyleCnt="0">
        <dgm:presLayoutVars>
          <dgm:dir/>
          <dgm:animLvl val="lvl"/>
          <dgm:resizeHandles val="exact"/>
        </dgm:presLayoutVars>
      </dgm:prSet>
      <dgm:spPr/>
    </dgm:pt>
    <dgm:pt modelId="{AF7BA6DD-7689-4A59-9CA8-19CF5FBE28CF}" type="pres">
      <dgm:prSet presAssocID="{D6149115-3D7B-40A1-99A9-AC287AFEB7E3}" presName="linNode" presStyleCnt="0"/>
      <dgm:spPr/>
    </dgm:pt>
    <dgm:pt modelId="{8D7AF607-95C9-406F-9B13-F5FB6B4B02A4}" type="pres">
      <dgm:prSet presAssocID="{D6149115-3D7B-40A1-99A9-AC287AFEB7E3}" presName="parentText" presStyleLbl="node1" presStyleIdx="0" presStyleCnt="3" custScaleX="277778" custScaleY="41451" custLinFactNeighborX="3945" custLinFactNeighborY="1093">
        <dgm:presLayoutVars>
          <dgm:chMax val="1"/>
          <dgm:bulletEnabled val="1"/>
        </dgm:presLayoutVars>
      </dgm:prSet>
      <dgm:spPr/>
    </dgm:pt>
    <dgm:pt modelId="{D6CEC3FC-C18D-4CE1-8B7D-C0903F8CE544}" type="pres">
      <dgm:prSet presAssocID="{9460C6D3-6E25-443D-AF61-6C84FDFD7F87}" presName="sp" presStyleCnt="0"/>
      <dgm:spPr/>
    </dgm:pt>
    <dgm:pt modelId="{1CE13402-F600-4641-8D44-970904442BA3}" type="pres">
      <dgm:prSet presAssocID="{36007A11-BB2C-4A4C-84A8-EACD52B293B5}" presName="linNode" presStyleCnt="0"/>
      <dgm:spPr/>
    </dgm:pt>
    <dgm:pt modelId="{66E65FB6-4236-413D-972C-B794DB6A330E}" type="pres">
      <dgm:prSet presAssocID="{36007A11-BB2C-4A4C-84A8-EACD52B293B5}" presName="parentText" presStyleLbl="node1" presStyleIdx="1" presStyleCnt="3" custScaleX="277778">
        <dgm:presLayoutVars>
          <dgm:chMax val="1"/>
          <dgm:bulletEnabled val="1"/>
        </dgm:presLayoutVars>
      </dgm:prSet>
      <dgm:spPr/>
    </dgm:pt>
    <dgm:pt modelId="{C431C0D3-C9B2-4BCC-ABAD-D77498CD3C3C}" type="pres">
      <dgm:prSet presAssocID="{4BE3A632-E4E4-47FF-A0FE-280DB0A1531E}" presName="sp" presStyleCnt="0"/>
      <dgm:spPr/>
    </dgm:pt>
    <dgm:pt modelId="{A6FC4AFA-C4B2-4224-9D50-EA652CC3A5A1}" type="pres">
      <dgm:prSet presAssocID="{8AF2A762-F0D2-4300-BFD0-E45DACF28B58}" presName="linNode" presStyleCnt="0"/>
      <dgm:spPr/>
    </dgm:pt>
    <dgm:pt modelId="{6AD726F5-40CB-424A-B63B-754EAEFE3AEF}" type="pres">
      <dgm:prSet presAssocID="{8AF2A762-F0D2-4300-BFD0-E45DACF28B58}" presName="parentText" presStyleLbl="node1" presStyleIdx="2" presStyleCnt="3" custScaleX="277778" custScaleY="57215">
        <dgm:presLayoutVars>
          <dgm:chMax val="1"/>
          <dgm:bulletEnabled val="1"/>
        </dgm:presLayoutVars>
      </dgm:prSet>
      <dgm:spPr/>
    </dgm:pt>
  </dgm:ptLst>
  <dgm:cxnLst>
    <dgm:cxn modelId="{E6A5E525-F6F0-4FA0-B9EF-A0483097FCFC}" srcId="{22BE5A36-2A12-4C1C-9506-40CEF5956BC6}" destId="{8AF2A762-F0D2-4300-BFD0-E45DACF28B58}" srcOrd="2" destOrd="0" parTransId="{4042FA6F-C1C9-41B9-981E-2A2FF84BC82A}" sibTransId="{838466FD-F341-4145-BF23-BF0CC5760265}"/>
    <dgm:cxn modelId="{38E1162F-ED4E-4957-B9B4-86D754489C7D}" type="presOf" srcId="{22BE5A36-2A12-4C1C-9506-40CEF5956BC6}" destId="{80F9B8C1-D19C-4B48-BAF5-982CB598C0BB}" srcOrd="0" destOrd="0" presId="urn:microsoft.com/office/officeart/2005/8/layout/vList5"/>
    <dgm:cxn modelId="{7ECE1747-4863-4061-B976-3AC032708210}" type="presOf" srcId="{8AF2A762-F0D2-4300-BFD0-E45DACF28B58}" destId="{6AD726F5-40CB-424A-B63B-754EAEFE3AEF}" srcOrd="0" destOrd="0" presId="urn:microsoft.com/office/officeart/2005/8/layout/vList5"/>
    <dgm:cxn modelId="{8EF8AF4E-6C0B-4354-8434-5B94A068AD91}" type="presOf" srcId="{D6149115-3D7B-40A1-99A9-AC287AFEB7E3}" destId="{8D7AF607-95C9-406F-9B13-F5FB6B4B02A4}" srcOrd="0" destOrd="0" presId="urn:microsoft.com/office/officeart/2005/8/layout/vList5"/>
    <dgm:cxn modelId="{1E4DDF55-DA81-4C94-9C48-D8A8D01CC77F}" srcId="{22BE5A36-2A12-4C1C-9506-40CEF5956BC6}" destId="{D6149115-3D7B-40A1-99A9-AC287AFEB7E3}" srcOrd="0" destOrd="0" parTransId="{0FB0A7B9-441D-4741-AE26-0021DA06CF0A}" sibTransId="{9460C6D3-6E25-443D-AF61-6C84FDFD7F87}"/>
    <dgm:cxn modelId="{8AEAF576-2AF2-4E2B-A8FB-6125585CE8D6}" srcId="{22BE5A36-2A12-4C1C-9506-40CEF5956BC6}" destId="{36007A11-BB2C-4A4C-84A8-EACD52B293B5}" srcOrd="1" destOrd="0" parTransId="{91303590-5D10-4082-B56B-25B924A2259A}" sibTransId="{4BE3A632-E4E4-47FF-A0FE-280DB0A1531E}"/>
    <dgm:cxn modelId="{181EFBE0-AA18-49BA-A420-1AF344BF9372}" type="presOf" srcId="{36007A11-BB2C-4A4C-84A8-EACD52B293B5}" destId="{66E65FB6-4236-413D-972C-B794DB6A330E}" srcOrd="0" destOrd="0" presId="urn:microsoft.com/office/officeart/2005/8/layout/vList5"/>
    <dgm:cxn modelId="{D618ABB9-E658-4329-AF78-3AD5AA3E3F6C}" type="presParOf" srcId="{80F9B8C1-D19C-4B48-BAF5-982CB598C0BB}" destId="{AF7BA6DD-7689-4A59-9CA8-19CF5FBE28CF}" srcOrd="0" destOrd="0" presId="urn:microsoft.com/office/officeart/2005/8/layout/vList5"/>
    <dgm:cxn modelId="{E3CCD350-7945-4FFE-9E73-B1B98C5C1FCE}" type="presParOf" srcId="{AF7BA6DD-7689-4A59-9CA8-19CF5FBE28CF}" destId="{8D7AF607-95C9-406F-9B13-F5FB6B4B02A4}" srcOrd="0" destOrd="0" presId="urn:microsoft.com/office/officeart/2005/8/layout/vList5"/>
    <dgm:cxn modelId="{1E47B5BB-1B3A-460F-957F-75410C5F0A5E}" type="presParOf" srcId="{80F9B8C1-D19C-4B48-BAF5-982CB598C0BB}" destId="{D6CEC3FC-C18D-4CE1-8B7D-C0903F8CE544}" srcOrd="1" destOrd="0" presId="urn:microsoft.com/office/officeart/2005/8/layout/vList5"/>
    <dgm:cxn modelId="{A7975FC3-119E-4270-8390-C2B1DF2F40EE}" type="presParOf" srcId="{80F9B8C1-D19C-4B48-BAF5-982CB598C0BB}" destId="{1CE13402-F600-4641-8D44-970904442BA3}" srcOrd="2" destOrd="0" presId="urn:microsoft.com/office/officeart/2005/8/layout/vList5"/>
    <dgm:cxn modelId="{D47ECFAD-5354-4E6D-88CD-6CB1498E0B2C}" type="presParOf" srcId="{1CE13402-F600-4641-8D44-970904442BA3}" destId="{66E65FB6-4236-413D-972C-B794DB6A330E}" srcOrd="0" destOrd="0" presId="urn:microsoft.com/office/officeart/2005/8/layout/vList5"/>
    <dgm:cxn modelId="{6C856132-F0FC-43AD-96C7-F7CE807EFC23}" type="presParOf" srcId="{80F9B8C1-D19C-4B48-BAF5-982CB598C0BB}" destId="{C431C0D3-C9B2-4BCC-ABAD-D77498CD3C3C}" srcOrd="3" destOrd="0" presId="urn:microsoft.com/office/officeart/2005/8/layout/vList5"/>
    <dgm:cxn modelId="{673E2A08-FCB1-44E9-9EBF-6B67AD1141F2}" type="presParOf" srcId="{80F9B8C1-D19C-4B48-BAF5-982CB598C0BB}" destId="{A6FC4AFA-C4B2-4224-9D50-EA652CC3A5A1}" srcOrd="4" destOrd="0" presId="urn:microsoft.com/office/officeart/2005/8/layout/vList5"/>
    <dgm:cxn modelId="{BA396C2A-313E-42BC-B1E8-2EE1E768553D}" type="presParOf" srcId="{A6FC4AFA-C4B2-4224-9D50-EA652CC3A5A1}" destId="{6AD726F5-40CB-424A-B63B-754EAEFE3AEF}"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F8B6E-B39D-4220-B9D0-F8839A402416}">
      <dsp:nvSpPr>
        <dsp:cNvPr id="0" name=""/>
        <dsp:cNvSpPr/>
      </dsp:nvSpPr>
      <dsp:spPr>
        <a:xfrm>
          <a:off x="0" y="211637"/>
          <a:ext cx="6984776" cy="897369"/>
        </a:xfrm>
        <a:prstGeom prst="roundRect">
          <a:avLst>
            <a:gd name="adj" fmla="val 10000"/>
          </a:avLst>
        </a:prstGeom>
        <a:solidFill>
          <a:schemeClr val="accent4"/>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MX" sz="2000" b="1" kern="1200" dirty="0">
              <a:solidFill>
                <a:schemeClr val="tx1"/>
              </a:solidFill>
              <a:latin typeface="Calibri"/>
              <a:ea typeface="+mn-ea"/>
              <a:cs typeface="+mn-cs"/>
            </a:rPr>
            <a:t>El término Snoezelen es un neologismo que    proviene de las palabras en holandés “snuffelen”(explorar) y “deezelen” (relajarse) </a:t>
          </a:r>
        </a:p>
      </dsp:txBody>
      <dsp:txXfrm>
        <a:off x="1512975" y="237920"/>
        <a:ext cx="5445517" cy="844803"/>
      </dsp:txXfrm>
    </dsp:sp>
    <dsp:sp modelId="{0F233EB0-618E-4DE9-9178-0709E0BB9C49}">
      <dsp:nvSpPr>
        <dsp:cNvPr id="0" name=""/>
        <dsp:cNvSpPr/>
      </dsp:nvSpPr>
      <dsp:spPr>
        <a:xfrm>
          <a:off x="0" y="0"/>
          <a:ext cx="1396955" cy="1376084"/>
        </a:xfrm>
        <a:prstGeom prst="roundRect">
          <a:avLst>
            <a:gd name="adj" fmla="val 10000"/>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D887EF29-3D27-43ED-811F-0FB2ABFF8112}">
      <dsp:nvSpPr>
        <dsp:cNvPr id="0" name=""/>
        <dsp:cNvSpPr/>
      </dsp:nvSpPr>
      <dsp:spPr>
        <a:xfrm>
          <a:off x="800264" y="1258600"/>
          <a:ext cx="6133471" cy="3065674"/>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MX" sz="2000" b="1" kern="1200" dirty="0">
              <a:solidFill>
                <a:schemeClr val="bg1"/>
              </a:solidFill>
              <a:latin typeface="Calibri"/>
              <a:ea typeface="+mn-ea"/>
              <a:cs typeface="+mn-cs"/>
            </a:rPr>
            <a:t>La función principal de la sala es proporcionar  un ambiente con estímulos sensoriales  para agudizar los sentidos primarios, el vestibular y la propiocepción. </a:t>
          </a:r>
        </a:p>
        <a:p>
          <a:pPr marL="0" lvl="0" indent="0" algn="l" defTabSz="889000">
            <a:lnSpc>
              <a:spcPct val="90000"/>
            </a:lnSpc>
            <a:spcBef>
              <a:spcPct val="0"/>
            </a:spcBef>
            <a:spcAft>
              <a:spcPct val="35000"/>
            </a:spcAft>
            <a:buNone/>
          </a:pPr>
          <a:r>
            <a:rPr lang="es-MX" sz="1300" kern="1200" dirty="0">
              <a:solidFill>
                <a:schemeClr val="bg1"/>
              </a:solidFill>
              <a:latin typeface="Calibri"/>
              <a:ea typeface="+mn-ea"/>
              <a:cs typeface="+mn-cs"/>
            </a:rPr>
            <a:t> </a:t>
          </a:r>
          <a:r>
            <a:rPr lang="es-MX" sz="2000" b="1" kern="1200" dirty="0">
              <a:solidFill>
                <a:schemeClr val="bg1"/>
              </a:solidFill>
              <a:latin typeface="Calibri"/>
              <a:ea typeface="+mn-ea"/>
              <a:cs typeface="+mn-cs"/>
            </a:rPr>
            <a:t>Existen tres tipos de sala con objetivos diferentes:</a:t>
          </a:r>
          <a:endParaRPr lang="es-MX" sz="1700" kern="1200" dirty="0">
            <a:solidFill>
              <a:schemeClr val="bg1"/>
            </a:solidFill>
            <a:latin typeface="Calibri"/>
            <a:ea typeface="+mn-ea"/>
            <a:cs typeface="+mn-cs"/>
          </a:endParaRPr>
        </a:p>
        <a:p>
          <a:pPr marL="228600" lvl="1" indent="-228600" algn="l" defTabSz="889000">
            <a:lnSpc>
              <a:spcPct val="90000"/>
            </a:lnSpc>
            <a:spcBef>
              <a:spcPct val="0"/>
            </a:spcBef>
            <a:spcAft>
              <a:spcPct val="15000"/>
            </a:spcAft>
            <a:buChar char="•"/>
          </a:pPr>
          <a:r>
            <a:rPr lang="es-MX" sz="2000" b="1" kern="1200" dirty="0">
              <a:solidFill>
                <a:schemeClr val="bg1"/>
              </a:solidFill>
              <a:latin typeface="Calibri"/>
              <a:ea typeface="+mn-ea"/>
              <a:cs typeface="+mn-cs"/>
            </a:rPr>
            <a:t>Sala blanca</a:t>
          </a:r>
        </a:p>
        <a:p>
          <a:pPr marL="228600" lvl="1" indent="-228600" algn="l" defTabSz="889000">
            <a:lnSpc>
              <a:spcPct val="90000"/>
            </a:lnSpc>
            <a:spcBef>
              <a:spcPct val="0"/>
            </a:spcBef>
            <a:spcAft>
              <a:spcPct val="15000"/>
            </a:spcAft>
            <a:buChar char="•"/>
          </a:pPr>
          <a:r>
            <a:rPr lang="es-MX" sz="2000" b="1" kern="1200" dirty="0">
              <a:solidFill>
                <a:schemeClr val="bg1"/>
              </a:solidFill>
              <a:latin typeface="Calibri"/>
              <a:ea typeface="+mn-ea"/>
              <a:cs typeface="+mn-cs"/>
            </a:rPr>
            <a:t>Sala negra</a:t>
          </a:r>
        </a:p>
        <a:p>
          <a:pPr marL="228600" lvl="1" indent="-228600" algn="l" defTabSz="889000">
            <a:lnSpc>
              <a:spcPct val="90000"/>
            </a:lnSpc>
            <a:spcBef>
              <a:spcPct val="0"/>
            </a:spcBef>
            <a:spcAft>
              <a:spcPct val="15000"/>
            </a:spcAft>
            <a:buChar char="•"/>
          </a:pPr>
          <a:r>
            <a:rPr lang="es-MX" sz="2000" b="1" kern="1200" dirty="0">
              <a:solidFill>
                <a:schemeClr val="bg1"/>
              </a:solidFill>
              <a:latin typeface="Calibri"/>
              <a:ea typeface="+mn-ea"/>
              <a:cs typeface="+mn-cs"/>
            </a:rPr>
            <a:t>Sala aventura</a:t>
          </a:r>
        </a:p>
        <a:p>
          <a:pPr marL="114300" lvl="1" indent="-114300" algn="l" defTabSz="577850">
            <a:lnSpc>
              <a:spcPct val="90000"/>
            </a:lnSpc>
            <a:spcBef>
              <a:spcPct val="0"/>
            </a:spcBef>
            <a:spcAft>
              <a:spcPct val="15000"/>
            </a:spcAft>
            <a:buChar char="•"/>
          </a:pPr>
          <a:endParaRPr lang="es-MX" sz="1300" kern="1200" dirty="0">
            <a:solidFill>
              <a:sysClr val="window" lastClr="FFFFFF"/>
            </a:solidFill>
            <a:latin typeface="Calibri"/>
            <a:ea typeface="+mn-ea"/>
            <a:cs typeface="+mn-cs"/>
          </a:endParaRPr>
        </a:p>
      </dsp:txBody>
      <dsp:txXfrm>
        <a:off x="2195550" y="1348391"/>
        <a:ext cx="4648395" cy="2886092"/>
      </dsp:txXfrm>
    </dsp:sp>
    <dsp:sp modelId="{B9177D69-38C1-4DC5-AA4F-B16799D32F8B}">
      <dsp:nvSpPr>
        <dsp:cNvPr id="0" name=""/>
        <dsp:cNvSpPr/>
      </dsp:nvSpPr>
      <dsp:spPr>
        <a:xfrm>
          <a:off x="58136" y="1379211"/>
          <a:ext cx="1683792" cy="2754271"/>
        </a:xfrm>
        <a:prstGeom prst="roundRect">
          <a:avLst>
            <a:gd name="adj" fmla="val 10000"/>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AE571591-8D1D-4810-861A-BDE071E65556}">
      <dsp:nvSpPr>
        <dsp:cNvPr id="0" name=""/>
        <dsp:cNvSpPr/>
      </dsp:nvSpPr>
      <dsp:spPr>
        <a:xfrm>
          <a:off x="766020" y="4619578"/>
          <a:ext cx="6218755" cy="1706680"/>
        </a:xfrm>
        <a:prstGeom prst="roundRect">
          <a:avLst>
            <a:gd name="adj" fmla="val 10000"/>
          </a:avLst>
        </a:prstGeom>
        <a:solidFill>
          <a:schemeClr val="accent1">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MX" sz="1700" b="1" kern="1200" dirty="0">
              <a:solidFill>
                <a:sysClr val="window" lastClr="FFFFFF"/>
              </a:solidFill>
              <a:latin typeface="Calibri"/>
              <a:ea typeface="+mn-ea"/>
              <a:cs typeface="+mn-cs"/>
            </a:rPr>
            <a:t>  </a:t>
          </a:r>
          <a:r>
            <a:rPr lang="es-MX" sz="2000" b="1" kern="1200" dirty="0">
              <a:solidFill>
                <a:sysClr val="window" lastClr="FFFFFF"/>
              </a:solidFill>
              <a:latin typeface="Calibri"/>
              <a:ea typeface="+mn-ea"/>
              <a:cs typeface="+mn-cs"/>
            </a:rPr>
            <a:t>Las salas no son espacios estandarizados</a:t>
          </a:r>
        </a:p>
        <a:p>
          <a:pPr marL="171450" lvl="1" indent="-171450" algn="l" defTabSz="800100">
            <a:lnSpc>
              <a:spcPct val="90000"/>
            </a:lnSpc>
            <a:spcBef>
              <a:spcPct val="0"/>
            </a:spcBef>
            <a:spcAft>
              <a:spcPct val="15000"/>
            </a:spcAft>
            <a:buChar char="•"/>
          </a:pPr>
          <a:r>
            <a:rPr lang="es-MX" sz="1800" b="1" kern="1200" dirty="0">
              <a:solidFill>
                <a:sysClr val="window" lastClr="FFFFFF"/>
              </a:solidFill>
              <a:latin typeface="Calibri"/>
              <a:ea typeface="+mn-ea"/>
              <a:cs typeface="+mn-cs"/>
            </a:rPr>
            <a:t>No son todas iguales ni llevan los mismos elementos</a:t>
          </a:r>
        </a:p>
        <a:p>
          <a:pPr marL="171450" lvl="1" indent="-171450" algn="l" defTabSz="800100">
            <a:lnSpc>
              <a:spcPct val="90000"/>
            </a:lnSpc>
            <a:spcBef>
              <a:spcPct val="0"/>
            </a:spcBef>
            <a:spcAft>
              <a:spcPct val="15000"/>
            </a:spcAft>
            <a:buChar char="•"/>
          </a:pPr>
          <a:r>
            <a:rPr lang="es-MX" sz="1800" b="1" kern="1200" dirty="0">
              <a:solidFill>
                <a:sysClr val="window" lastClr="FFFFFF"/>
              </a:solidFill>
              <a:latin typeface="Calibri"/>
              <a:ea typeface="+mn-ea"/>
              <a:cs typeface="+mn-cs"/>
            </a:rPr>
            <a:t>Elementos: olfativos, táctiles, visuales y auditivos.</a:t>
          </a:r>
        </a:p>
        <a:p>
          <a:pPr marL="114300" lvl="1" indent="-114300" algn="l" defTabSz="577850">
            <a:lnSpc>
              <a:spcPct val="90000"/>
            </a:lnSpc>
            <a:spcBef>
              <a:spcPct val="0"/>
            </a:spcBef>
            <a:spcAft>
              <a:spcPct val="15000"/>
            </a:spcAft>
            <a:buChar char="•"/>
          </a:pPr>
          <a:endParaRPr lang="es-MX" sz="1300" kern="1200" dirty="0">
            <a:solidFill>
              <a:sysClr val="window" lastClr="FFFFFF"/>
            </a:solidFill>
            <a:latin typeface="Calibri"/>
            <a:ea typeface="+mn-ea"/>
            <a:cs typeface="+mn-cs"/>
          </a:endParaRPr>
        </a:p>
      </dsp:txBody>
      <dsp:txXfrm>
        <a:off x="2139654" y="4669565"/>
        <a:ext cx="4795134" cy="1606706"/>
      </dsp:txXfrm>
    </dsp:sp>
    <dsp:sp modelId="{622BE5E8-F770-46FD-85EE-94C96DCB2B46}">
      <dsp:nvSpPr>
        <dsp:cNvPr id="0" name=""/>
        <dsp:cNvSpPr/>
      </dsp:nvSpPr>
      <dsp:spPr>
        <a:xfrm>
          <a:off x="349638" y="4492801"/>
          <a:ext cx="1802128" cy="1767229"/>
        </a:xfrm>
        <a:prstGeom prst="roundRect">
          <a:avLst>
            <a:gd name="adj" fmla="val 10000"/>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F13FB-409E-4A25-9D9F-3BD33E9581B5}">
      <dsp:nvSpPr>
        <dsp:cNvPr id="0" name=""/>
        <dsp:cNvSpPr/>
      </dsp:nvSpPr>
      <dsp:spPr>
        <a:xfrm>
          <a:off x="215584" y="79428"/>
          <a:ext cx="5595783" cy="1119084"/>
        </a:xfrm>
        <a:prstGeom prst="roundRect">
          <a:avLst/>
        </a:prstGeom>
        <a:solidFill>
          <a:srgbClr val="9BBB59">
            <a:lumMod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s-ES" sz="3200" b="1" kern="1200" dirty="0">
              <a:solidFill>
                <a:sysClr val="window" lastClr="FFFFFF"/>
              </a:solidFill>
              <a:latin typeface="Calibri"/>
              <a:ea typeface="+mn-ea"/>
              <a:cs typeface="+mn-cs"/>
            </a:rPr>
            <a:t>                CON-TREX MJ </a:t>
          </a:r>
        </a:p>
        <a:p>
          <a:pPr marL="0" lvl="0" indent="0" algn="l" defTabSz="1422400" rtl="0">
            <a:lnSpc>
              <a:spcPct val="90000"/>
            </a:lnSpc>
            <a:spcBef>
              <a:spcPct val="0"/>
            </a:spcBef>
            <a:spcAft>
              <a:spcPct val="35000"/>
            </a:spcAft>
            <a:buNone/>
          </a:pPr>
          <a:r>
            <a:rPr lang="es-ES" sz="2600" kern="1200" dirty="0">
              <a:solidFill>
                <a:sysClr val="window" lastClr="FFFFFF"/>
              </a:solidFill>
              <a:latin typeface="Calibri"/>
              <a:ea typeface="+mn-ea"/>
              <a:cs typeface="+mn-cs"/>
            </a:rPr>
            <a:t>        Equipo de articulación múltiple</a:t>
          </a:r>
        </a:p>
      </dsp:txBody>
      <dsp:txXfrm>
        <a:off x="270213" y="134057"/>
        <a:ext cx="5486525" cy="1009826"/>
      </dsp:txXfrm>
    </dsp:sp>
    <dsp:sp modelId="{BE6CEEBB-317C-4D13-94D2-4D3BD493338E}">
      <dsp:nvSpPr>
        <dsp:cNvPr id="0" name=""/>
        <dsp:cNvSpPr/>
      </dsp:nvSpPr>
      <dsp:spPr>
        <a:xfrm>
          <a:off x="0" y="1198513"/>
          <a:ext cx="6026952" cy="108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356"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es-ES" sz="2100" b="1" kern="1200" dirty="0">
              <a:solidFill>
                <a:sysClr val="windowText" lastClr="000000">
                  <a:hueOff val="0"/>
                  <a:satOff val="0"/>
                  <a:lumOff val="0"/>
                  <a:alphaOff val="0"/>
                </a:sysClr>
              </a:solidFill>
              <a:latin typeface="Calibri"/>
              <a:ea typeface="+mn-ea"/>
              <a:cs typeface="+mn-cs"/>
            </a:rPr>
            <a:t>CON-TREX TP     </a:t>
          </a:r>
          <a:r>
            <a:rPr lang="es-ES" sz="2100" kern="1200" dirty="0">
              <a:solidFill>
                <a:sysClr val="windowText" lastClr="000000">
                  <a:hueOff val="0"/>
                  <a:satOff val="0"/>
                  <a:lumOff val="0"/>
                  <a:alphaOff val="0"/>
                </a:sysClr>
              </a:solidFill>
              <a:latin typeface="Calibri"/>
              <a:ea typeface="+mn-ea"/>
              <a:cs typeface="+mn-cs"/>
            </a:rPr>
            <a:t>Equipo para tronco</a:t>
          </a:r>
          <a:r>
            <a:rPr lang="es-ES" sz="2100" b="1" kern="1200" dirty="0">
              <a:solidFill>
                <a:sysClr val="windowText" lastClr="000000">
                  <a:hueOff val="0"/>
                  <a:satOff val="0"/>
                  <a:lumOff val="0"/>
                  <a:alphaOff val="0"/>
                </a:sysClr>
              </a:solidFill>
              <a:latin typeface="Calibri"/>
              <a:ea typeface="+mn-ea"/>
              <a:cs typeface="+mn-cs"/>
            </a:rPr>
            <a:t> </a:t>
          </a:r>
          <a:endParaRPr lang="es-ES" sz="2100" kern="1200" dirty="0">
            <a:solidFill>
              <a:sysClr val="windowText" lastClr="000000">
                <a:hueOff val="0"/>
                <a:satOff val="0"/>
                <a:lumOff val="0"/>
                <a:alphaOff val="0"/>
              </a:sysClr>
            </a:solidFill>
            <a:latin typeface="Calibri"/>
            <a:ea typeface="+mn-ea"/>
            <a:cs typeface="+mn-cs"/>
          </a:endParaRPr>
        </a:p>
        <a:p>
          <a:pPr marL="228600" lvl="1" indent="-228600" algn="l" defTabSz="933450" rtl="0">
            <a:lnSpc>
              <a:spcPct val="90000"/>
            </a:lnSpc>
            <a:spcBef>
              <a:spcPct val="0"/>
            </a:spcBef>
            <a:spcAft>
              <a:spcPct val="20000"/>
            </a:spcAft>
            <a:buChar char="•"/>
          </a:pPr>
          <a:r>
            <a:rPr lang="es-ES" sz="2100" b="1" kern="1200" dirty="0">
              <a:solidFill>
                <a:sysClr val="windowText" lastClr="000000">
                  <a:hueOff val="0"/>
                  <a:satOff val="0"/>
                  <a:lumOff val="0"/>
                  <a:alphaOff val="0"/>
                </a:sysClr>
              </a:solidFill>
              <a:latin typeface="Calibri"/>
              <a:ea typeface="+mn-ea"/>
              <a:cs typeface="+mn-cs"/>
            </a:rPr>
            <a:t>CON-TREX LP     </a:t>
          </a:r>
          <a:r>
            <a:rPr lang="es-ES" sz="2100" kern="1200" dirty="0">
              <a:solidFill>
                <a:sysClr val="windowText" lastClr="000000">
                  <a:hueOff val="0"/>
                  <a:satOff val="0"/>
                  <a:lumOff val="0"/>
                  <a:alphaOff val="0"/>
                </a:sysClr>
              </a:solidFill>
              <a:latin typeface="Calibri"/>
              <a:ea typeface="+mn-ea"/>
              <a:cs typeface="+mn-cs"/>
            </a:rPr>
            <a:t>Equipo de prensa de piernas</a:t>
          </a:r>
        </a:p>
        <a:p>
          <a:pPr marL="228600" lvl="1" indent="-228600" algn="l" defTabSz="933450" rtl="0">
            <a:lnSpc>
              <a:spcPct val="90000"/>
            </a:lnSpc>
            <a:spcBef>
              <a:spcPct val="0"/>
            </a:spcBef>
            <a:spcAft>
              <a:spcPct val="20000"/>
            </a:spcAft>
            <a:buChar char="•"/>
          </a:pPr>
          <a:r>
            <a:rPr lang="es-ES" sz="2100" b="1" kern="1200" dirty="0">
              <a:solidFill>
                <a:sysClr val="windowText" lastClr="000000">
                  <a:hueOff val="0"/>
                  <a:satOff val="0"/>
                  <a:lumOff val="0"/>
                  <a:alphaOff val="0"/>
                </a:sysClr>
              </a:solidFill>
              <a:latin typeface="Calibri"/>
              <a:ea typeface="+mn-ea"/>
              <a:cs typeface="+mn-cs"/>
            </a:rPr>
            <a:t>CON-TREX WS</a:t>
          </a:r>
          <a:r>
            <a:rPr lang="es-ES" sz="2100" kern="1200" dirty="0">
              <a:solidFill>
                <a:sysClr val="windowText" lastClr="000000">
                  <a:hueOff val="0"/>
                  <a:satOff val="0"/>
                  <a:lumOff val="0"/>
                  <a:alphaOff val="0"/>
                </a:sysClr>
              </a:solidFill>
              <a:latin typeface="Calibri"/>
              <a:ea typeface="+mn-ea"/>
              <a:cs typeface="+mn-cs"/>
            </a:rPr>
            <a:t>   Equipo de simulación de trabajo</a:t>
          </a:r>
        </a:p>
      </dsp:txBody>
      <dsp:txXfrm>
        <a:off x="0" y="1198513"/>
        <a:ext cx="6026952" cy="10898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22B48-55E6-4013-9E18-C43F10A73F7E}">
      <dsp:nvSpPr>
        <dsp:cNvPr id="0" name=""/>
        <dsp:cNvSpPr/>
      </dsp:nvSpPr>
      <dsp:spPr>
        <a:xfrm>
          <a:off x="4" y="-2"/>
          <a:ext cx="4750323" cy="137247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2">
                  <a:lumMod val="50000"/>
                </a:schemeClr>
              </a:solidFill>
            </a:rPr>
            <a:t>Alteraciones en el balance entre agonistas/antagonistas del mismo lado</a:t>
          </a:r>
        </a:p>
      </dsp:txBody>
      <dsp:txXfrm>
        <a:off x="40202" y="40196"/>
        <a:ext cx="3080679" cy="1292076"/>
      </dsp:txXfrm>
    </dsp:sp>
    <dsp:sp modelId="{D8915DEA-1D1D-421B-BFC2-45BC5673CCE7}">
      <dsp:nvSpPr>
        <dsp:cNvPr id="0" name=""/>
        <dsp:cNvSpPr/>
      </dsp:nvSpPr>
      <dsp:spPr>
        <a:xfrm>
          <a:off x="1" y="1426694"/>
          <a:ext cx="4750323" cy="1075799"/>
        </a:xfrm>
        <a:prstGeom prst="roundRect">
          <a:avLst>
            <a:gd name="adj" fmla="val 10000"/>
          </a:avLst>
        </a:prstGeom>
        <a:solidFill>
          <a:schemeClr val="accent3">
            <a:hueOff val="-236093"/>
            <a:satOff val="-11859"/>
            <a:lumOff val="-41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b="1" kern="1200" dirty="0">
              <a:solidFill>
                <a:schemeClr val="bg2">
                  <a:lumMod val="10000"/>
                </a:schemeClr>
              </a:solidFill>
            </a:rPr>
            <a:t>Zonas de debilidad o atrofia localizada</a:t>
          </a:r>
          <a:endParaRPr lang="es-ES" sz="2100" b="1" kern="1200" dirty="0">
            <a:solidFill>
              <a:schemeClr val="bg2">
                <a:lumMod val="10000"/>
              </a:schemeClr>
            </a:solidFill>
          </a:endParaRPr>
        </a:p>
      </dsp:txBody>
      <dsp:txXfrm>
        <a:off x="31510" y="1458203"/>
        <a:ext cx="3424431" cy="1012781"/>
      </dsp:txXfrm>
    </dsp:sp>
    <dsp:sp modelId="{0ACA211D-D450-4A7A-A31A-E6966FB8E8A3}">
      <dsp:nvSpPr>
        <dsp:cNvPr id="0" name=""/>
        <dsp:cNvSpPr/>
      </dsp:nvSpPr>
      <dsp:spPr>
        <a:xfrm>
          <a:off x="1030464" y="2542953"/>
          <a:ext cx="3543301" cy="1075799"/>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b="1" kern="1200" dirty="0">
              <a:solidFill>
                <a:schemeClr val="bg1"/>
              </a:solidFill>
            </a:rPr>
            <a:t>Debilidad general del músculo</a:t>
          </a:r>
          <a:endParaRPr lang="es-ES" sz="2100" kern="1200" dirty="0">
            <a:solidFill>
              <a:schemeClr val="tx1">
                <a:lumMod val="95000"/>
                <a:lumOff val="5000"/>
              </a:schemeClr>
            </a:solidFill>
          </a:endParaRPr>
        </a:p>
      </dsp:txBody>
      <dsp:txXfrm>
        <a:off x="1061973" y="2574462"/>
        <a:ext cx="2538296" cy="1012781"/>
      </dsp:txXfrm>
    </dsp:sp>
    <dsp:sp modelId="{E36906BC-DF91-41B2-AA81-EF728CFDE2FB}">
      <dsp:nvSpPr>
        <dsp:cNvPr id="0" name=""/>
        <dsp:cNvSpPr/>
      </dsp:nvSpPr>
      <dsp:spPr>
        <a:xfrm>
          <a:off x="1546245" y="3749816"/>
          <a:ext cx="2750410" cy="1075799"/>
        </a:xfrm>
        <a:prstGeom prst="roundRect">
          <a:avLst>
            <a:gd name="adj" fmla="val 10000"/>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b="1" kern="1200" dirty="0">
              <a:solidFill>
                <a:schemeClr val="bg1"/>
              </a:solidFill>
            </a:rPr>
            <a:t>Discrepancias bilaterales</a:t>
          </a:r>
        </a:p>
      </dsp:txBody>
      <dsp:txXfrm>
        <a:off x="1577754" y="3781325"/>
        <a:ext cx="1956195" cy="1012781"/>
      </dsp:txXfrm>
    </dsp:sp>
    <dsp:sp modelId="{42ECD4EC-31C3-40D9-B160-AEB4AD63B8A2}">
      <dsp:nvSpPr>
        <dsp:cNvPr id="0" name=""/>
        <dsp:cNvSpPr/>
      </dsp:nvSpPr>
      <dsp:spPr>
        <a:xfrm>
          <a:off x="1716002" y="4975031"/>
          <a:ext cx="2957183" cy="1075799"/>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b="1" kern="1200" dirty="0">
              <a:solidFill>
                <a:schemeClr val="bg1"/>
              </a:solidFill>
            </a:rPr>
            <a:t>Resistencia del grupo muscular</a:t>
          </a:r>
        </a:p>
      </dsp:txBody>
      <dsp:txXfrm>
        <a:off x="1747511" y="5006540"/>
        <a:ext cx="2107998" cy="1012781"/>
      </dsp:txXfrm>
    </dsp:sp>
    <dsp:sp modelId="{359C1236-5469-4A40-B89B-1859256EB0BA}">
      <dsp:nvSpPr>
        <dsp:cNvPr id="0" name=""/>
        <dsp:cNvSpPr/>
      </dsp:nvSpPr>
      <dsp:spPr>
        <a:xfrm>
          <a:off x="3231625" y="860099"/>
          <a:ext cx="699269" cy="699269"/>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s-ES" sz="3300" kern="1200"/>
        </a:p>
      </dsp:txBody>
      <dsp:txXfrm>
        <a:off x="3388961" y="860099"/>
        <a:ext cx="384597" cy="526200"/>
      </dsp:txXfrm>
    </dsp:sp>
    <dsp:sp modelId="{E2C59248-B719-424C-9872-1363EDCB39AF}">
      <dsp:nvSpPr>
        <dsp:cNvPr id="0" name=""/>
        <dsp:cNvSpPr/>
      </dsp:nvSpPr>
      <dsp:spPr>
        <a:xfrm>
          <a:off x="3504769" y="2085315"/>
          <a:ext cx="699269" cy="699269"/>
        </a:xfrm>
        <a:prstGeom prst="downArrow">
          <a:avLst>
            <a:gd name="adj1" fmla="val 55000"/>
            <a:gd name="adj2" fmla="val 45000"/>
          </a:avLst>
        </a:prstGeom>
        <a:solidFill>
          <a:schemeClr val="accent3">
            <a:tint val="40000"/>
            <a:alpha val="90000"/>
            <a:hueOff val="-296975"/>
            <a:satOff val="-17185"/>
            <a:lumOff val="-1621"/>
            <a:alphaOff val="0"/>
          </a:schemeClr>
        </a:solidFill>
        <a:ln w="15875" cap="flat" cmpd="sng" algn="ctr">
          <a:solidFill>
            <a:schemeClr val="accent3">
              <a:tint val="40000"/>
              <a:alpha val="90000"/>
              <a:hueOff val="-296975"/>
              <a:satOff val="-17185"/>
              <a:lumOff val="-16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s-ES" sz="3300" kern="1200"/>
        </a:p>
      </dsp:txBody>
      <dsp:txXfrm>
        <a:off x="3662105" y="2085315"/>
        <a:ext cx="384597" cy="526200"/>
      </dsp:txXfrm>
    </dsp:sp>
    <dsp:sp modelId="{27D029CA-5AD8-4B55-92E4-1E1C1E73FBD4}">
      <dsp:nvSpPr>
        <dsp:cNvPr id="0" name=""/>
        <dsp:cNvSpPr/>
      </dsp:nvSpPr>
      <dsp:spPr>
        <a:xfrm>
          <a:off x="3777913" y="3292601"/>
          <a:ext cx="699269" cy="699269"/>
        </a:xfrm>
        <a:prstGeom prst="downArrow">
          <a:avLst>
            <a:gd name="adj1" fmla="val 55000"/>
            <a:gd name="adj2" fmla="val 45000"/>
          </a:avLst>
        </a:prstGeom>
        <a:solidFill>
          <a:schemeClr val="accent3">
            <a:tint val="40000"/>
            <a:alpha val="90000"/>
            <a:hueOff val="-593950"/>
            <a:satOff val="-34371"/>
            <a:lumOff val="-3241"/>
            <a:alphaOff val="0"/>
          </a:schemeClr>
        </a:solidFill>
        <a:ln w="15875" cap="flat" cmpd="sng" algn="ctr">
          <a:solidFill>
            <a:schemeClr val="accent3">
              <a:tint val="40000"/>
              <a:alpha val="90000"/>
              <a:hueOff val="-593950"/>
              <a:satOff val="-34371"/>
              <a:lumOff val="-32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s-ES" sz="3300" kern="1200"/>
        </a:p>
      </dsp:txBody>
      <dsp:txXfrm>
        <a:off x="3935249" y="3292601"/>
        <a:ext cx="384597" cy="526200"/>
      </dsp:txXfrm>
    </dsp:sp>
    <dsp:sp modelId="{2566CC97-3F04-4CF7-BF76-FF1F59035470}">
      <dsp:nvSpPr>
        <dsp:cNvPr id="0" name=""/>
        <dsp:cNvSpPr/>
      </dsp:nvSpPr>
      <dsp:spPr>
        <a:xfrm>
          <a:off x="4051057" y="4529770"/>
          <a:ext cx="699269" cy="699269"/>
        </a:xfrm>
        <a:prstGeom prst="downArrow">
          <a:avLst>
            <a:gd name="adj1" fmla="val 55000"/>
            <a:gd name="adj2" fmla="val 45000"/>
          </a:avLst>
        </a:prstGeom>
        <a:solidFill>
          <a:schemeClr val="accent3">
            <a:tint val="40000"/>
            <a:alpha val="90000"/>
            <a:hueOff val="-890925"/>
            <a:satOff val="-51556"/>
            <a:lumOff val="-4862"/>
            <a:alphaOff val="0"/>
          </a:schemeClr>
        </a:solidFill>
        <a:ln w="15875" cap="flat" cmpd="sng" algn="ctr">
          <a:solidFill>
            <a:schemeClr val="accent3">
              <a:tint val="40000"/>
              <a:alpha val="90000"/>
              <a:hueOff val="-890925"/>
              <a:satOff val="-51556"/>
              <a:lumOff val="-48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s-ES" sz="3300" kern="1200"/>
        </a:p>
      </dsp:txBody>
      <dsp:txXfrm>
        <a:off x="4208393" y="4529770"/>
        <a:ext cx="384597" cy="526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2ED48-E6D7-4074-97EA-A83EEEC71C6D}">
      <dsp:nvSpPr>
        <dsp:cNvPr id="0" name=""/>
        <dsp:cNvSpPr/>
      </dsp:nvSpPr>
      <dsp:spPr>
        <a:xfrm>
          <a:off x="-6723369" y="-1124698"/>
          <a:ext cx="8296968" cy="8296968"/>
        </a:xfrm>
        <a:prstGeom prst="blockArc">
          <a:avLst>
            <a:gd name="adj1" fmla="val 18900000"/>
            <a:gd name="adj2" fmla="val 2700000"/>
            <a:gd name="adj3" fmla="val 260"/>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10DAA-A208-40E5-A2C0-B10CCB064A27}">
      <dsp:nvSpPr>
        <dsp:cNvPr id="0" name=""/>
        <dsp:cNvSpPr/>
      </dsp:nvSpPr>
      <dsp:spPr>
        <a:xfrm>
          <a:off x="1372796" y="0"/>
          <a:ext cx="5465489" cy="1304857"/>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910" tIns="58420" rIns="58420" bIns="58420" numCol="1" spcCol="1270" anchor="ctr" anchorCtr="0">
          <a:noAutofit/>
        </a:bodyPr>
        <a:lstStyle/>
        <a:p>
          <a:pPr marL="0" lvl="0" indent="0" algn="l" defTabSz="1022350">
            <a:lnSpc>
              <a:spcPct val="90000"/>
            </a:lnSpc>
            <a:spcBef>
              <a:spcPct val="0"/>
            </a:spcBef>
            <a:spcAft>
              <a:spcPct val="35000"/>
            </a:spcAft>
            <a:buNone/>
          </a:pPr>
          <a:r>
            <a:rPr lang="es-ES" sz="2300" b="1" kern="1200" dirty="0"/>
            <a:t>El tipo de ejercicio </a:t>
          </a:r>
        </a:p>
        <a:p>
          <a:pPr marL="0" lvl="0" indent="0" algn="l" defTabSz="1022350">
            <a:lnSpc>
              <a:spcPct val="90000"/>
            </a:lnSpc>
            <a:spcBef>
              <a:spcPct val="0"/>
            </a:spcBef>
            <a:spcAft>
              <a:spcPct val="35000"/>
            </a:spcAft>
            <a:buNone/>
          </a:pPr>
          <a:r>
            <a:rPr lang="es-ES" sz="2300" b="1" kern="1200" dirty="0"/>
            <a:t>(concéntrico, excéntrico o CPM)</a:t>
          </a:r>
        </a:p>
      </dsp:txBody>
      <dsp:txXfrm>
        <a:off x="1372796" y="0"/>
        <a:ext cx="5465489" cy="1304857"/>
      </dsp:txXfrm>
    </dsp:sp>
    <dsp:sp modelId="{B3CE8976-1348-49ED-A088-45A41313E058}">
      <dsp:nvSpPr>
        <dsp:cNvPr id="0" name=""/>
        <dsp:cNvSpPr/>
      </dsp:nvSpPr>
      <dsp:spPr>
        <a:xfrm>
          <a:off x="595117" y="0"/>
          <a:ext cx="963637" cy="1392937"/>
        </a:xfrm>
        <a:prstGeom prst="ellipse">
          <a:avLst/>
        </a:prstGeom>
        <a:blipFill rotWithShape="0">
          <a:blip xmlns:r="http://schemas.openxmlformats.org/officeDocument/2006/relationships" r:embed="rId1"/>
          <a:stretch>
            <a:fillRect/>
          </a:stretch>
        </a:blip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6F8A4C-9909-4C07-B8E6-158FCE9099E9}">
      <dsp:nvSpPr>
        <dsp:cNvPr id="0" name=""/>
        <dsp:cNvSpPr/>
      </dsp:nvSpPr>
      <dsp:spPr>
        <a:xfrm>
          <a:off x="2307902" y="1482336"/>
          <a:ext cx="4207771" cy="77090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910" tIns="58420" rIns="58420" bIns="58420" numCol="1" spcCol="1270" anchor="ctr" anchorCtr="0">
          <a:noAutofit/>
        </a:bodyPr>
        <a:lstStyle/>
        <a:p>
          <a:pPr marL="0" lvl="0" indent="0" algn="l" defTabSz="1022350">
            <a:lnSpc>
              <a:spcPct val="90000"/>
            </a:lnSpc>
            <a:spcBef>
              <a:spcPct val="0"/>
            </a:spcBef>
            <a:spcAft>
              <a:spcPct val="35000"/>
            </a:spcAft>
            <a:buNone/>
          </a:pPr>
          <a:r>
            <a:rPr lang="es-ES" sz="2300" b="1" kern="1200" dirty="0"/>
            <a:t>La velocidad de trabajo</a:t>
          </a:r>
        </a:p>
      </dsp:txBody>
      <dsp:txXfrm>
        <a:off x="2307902" y="1482336"/>
        <a:ext cx="4207771" cy="770909"/>
      </dsp:txXfrm>
    </dsp:sp>
    <dsp:sp modelId="{A3524B0A-F7EA-47F0-9D96-5A8006893623}">
      <dsp:nvSpPr>
        <dsp:cNvPr id="0" name=""/>
        <dsp:cNvSpPr/>
      </dsp:nvSpPr>
      <dsp:spPr>
        <a:xfrm>
          <a:off x="1064197" y="1128228"/>
          <a:ext cx="1595272" cy="1408798"/>
        </a:xfrm>
        <a:prstGeom prst="ellipse">
          <a:avLst/>
        </a:prstGeom>
        <a:blipFill rotWithShape="0">
          <a:blip xmlns:r="http://schemas.openxmlformats.org/officeDocument/2006/relationships" r:embed="rId2"/>
          <a:stretch>
            <a:fillRect/>
          </a:stretch>
        </a:blip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B7C15E-2D14-422A-9D2E-A5849D5E33D9}">
      <dsp:nvSpPr>
        <dsp:cNvPr id="0" name=""/>
        <dsp:cNvSpPr/>
      </dsp:nvSpPr>
      <dsp:spPr>
        <a:xfrm>
          <a:off x="3175499" y="2538475"/>
          <a:ext cx="3779406" cy="77090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910" tIns="58420" rIns="58420" bIns="58420" numCol="1" spcCol="1270" anchor="ctr" anchorCtr="0">
          <a:noAutofit/>
        </a:bodyPr>
        <a:lstStyle/>
        <a:p>
          <a:pPr marL="0" lvl="0" indent="0" algn="l" defTabSz="1022350">
            <a:lnSpc>
              <a:spcPct val="90000"/>
            </a:lnSpc>
            <a:spcBef>
              <a:spcPct val="0"/>
            </a:spcBef>
            <a:spcAft>
              <a:spcPct val="35000"/>
            </a:spcAft>
            <a:buNone/>
          </a:pPr>
          <a:r>
            <a:rPr lang="es-ES" sz="2300" kern="1200" dirty="0"/>
            <a:t>       </a:t>
          </a:r>
          <a:r>
            <a:rPr lang="es-ES" sz="2300" b="1" kern="1200" dirty="0"/>
            <a:t>El rango de movimiento</a:t>
          </a:r>
        </a:p>
      </dsp:txBody>
      <dsp:txXfrm>
        <a:off x="3175499" y="2538475"/>
        <a:ext cx="3779406" cy="770909"/>
      </dsp:txXfrm>
    </dsp:sp>
    <dsp:sp modelId="{C2E62C92-BD78-4B1F-AC2B-A7C82D5DDB46}">
      <dsp:nvSpPr>
        <dsp:cNvPr id="0" name=""/>
        <dsp:cNvSpPr/>
      </dsp:nvSpPr>
      <dsp:spPr>
        <a:xfrm>
          <a:off x="1286782" y="2537028"/>
          <a:ext cx="2002331" cy="1113781"/>
        </a:xfrm>
        <a:prstGeom prst="ellipse">
          <a:avLst/>
        </a:prstGeom>
        <a:blipFill rotWithShape="0">
          <a:blip xmlns:r="http://schemas.openxmlformats.org/officeDocument/2006/relationships" r:embed="rId3"/>
          <a:stretch>
            <a:fillRect/>
          </a:stretch>
        </a:blip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106798-0A5E-41B4-B3EE-EB7991880ED8}">
      <dsp:nvSpPr>
        <dsp:cNvPr id="0" name=""/>
        <dsp:cNvSpPr/>
      </dsp:nvSpPr>
      <dsp:spPr>
        <a:xfrm>
          <a:off x="1883620" y="3620655"/>
          <a:ext cx="5306928" cy="127637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910" tIns="55880" rIns="55880" bIns="55880" numCol="1" spcCol="1270" anchor="ctr" anchorCtr="0">
          <a:noAutofit/>
        </a:bodyPr>
        <a:lstStyle/>
        <a:p>
          <a:pPr marL="0" lvl="0" indent="0" algn="l" defTabSz="977900">
            <a:lnSpc>
              <a:spcPct val="90000"/>
            </a:lnSpc>
            <a:spcBef>
              <a:spcPct val="0"/>
            </a:spcBef>
            <a:spcAft>
              <a:spcPct val="35000"/>
            </a:spcAft>
            <a:buNone/>
          </a:pPr>
          <a:r>
            <a:rPr lang="es-ES" sz="2200" b="1" kern="1200" dirty="0"/>
            <a:t>Las características globales del ejercicio (intensidad, repeticiones, pausas, sets, entre otros)</a:t>
          </a:r>
        </a:p>
      </dsp:txBody>
      <dsp:txXfrm>
        <a:off x="1883620" y="3620655"/>
        <a:ext cx="5306928" cy="1276379"/>
      </dsp:txXfrm>
    </dsp:sp>
    <dsp:sp modelId="{184FE592-5E8D-4375-AA28-C9F978C53BD4}">
      <dsp:nvSpPr>
        <dsp:cNvPr id="0" name=""/>
        <dsp:cNvSpPr/>
      </dsp:nvSpPr>
      <dsp:spPr>
        <a:xfrm>
          <a:off x="1066192" y="3477915"/>
          <a:ext cx="1273070" cy="1273947"/>
        </a:xfrm>
        <a:prstGeom prst="ellipse">
          <a:avLst/>
        </a:prstGeom>
        <a:blipFill rotWithShape="0">
          <a:blip xmlns:r="http://schemas.openxmlformats.org/officeDocument/2006/relationships" r:embed="rId4"/>
          <a:stretch>
            <a:fillRect/>
          </a:stretch>
        </a:blip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EE9097-B505-4A5C-8EF8-8D90DAB5AB13}">
      <dsp:nvSpPr>
        <dsp:cNvPr id="0" name=""/>
        <dsp:cNvSpPr/>
      </dsp:nvSpPr>
      <dsp:spPr>
        <a:xfrm>
          <a:off x="2469309" y="5030332"/>
          <a:ext cx="3893144" cy="77090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910" tIns="55880" rIns="55880" bIns="55880" numCol="1" spcCol="1270" anchor="ctr" anchorCtr="0">
          <a:noAutofit/>
        </a:bodyPr>
        <a:lstStyle/>
        <a:p>
          <a:pPr marL="0" lvl="0" indent="0" algn="l" defTabSz="977900">
            <a:lnSpc>
              <a:spcPct val="90000"/>
            </a:lnSpc>
            <a:spcBef>
              <a:spcPct val="0"/>
            </a:spcBef>
            <a:spcAft>
              <a:spcPct val="35000"/>
            </a:spcAft>
            <a:buNone/>
          </a:pPr>
          <a:r>
            <a:rPr lang="es-ES" sz="2200" b="1" kern="1200" dirty="0"/>
            <a:t>La forma de realización</a:t>
          </a:r>
        </a:p>
      </dsp:txBody>
      <dsp:txXfrm>
        <a:off x="2469309" y="5030332"/>
        <a:ext cx="3893144" cy="770909"/>
      </dsp:txXfrm>
    </dsp:sp>
    <dsp:sp modelId="{F443C0D2-010A-4D17-8AF5-65CEA1F61CE0}">
      <dsp:nvSpPr>
        <dsp:cNvPr id="0" name=""/>
        <dsp:cNvSpPr/>
      </dsp:nvSpPr>
      <dsp:spPr>
        <a:xfrm>
          <a:off x="1310709" y="4536901"/>
          <a:ext cx="1216331" cy="1628402"/>
        </a:xfrm>
        <a:prstGeom prst="ellipse">
          <a:avLst/>
        </a:prstGeom>
        <a:blipFill rotWithShape="0">
          <a:blip xmlns:r="http://schemas.openxmlformats.org/officeDocument/2006/relationships" r:embed="rId5"/>
          <a:stretch>
            <a:fillRect/>
          </a:stretch>
        </a:blip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FF483-F72E-47A6-A3D7-E9609E7EA6D4}">
      <dsp:nvSpPr>
        <dsp:cNvPr id="0" name=""/>
        <dsp:cNvSpPr/>
      </dsp:nvSpPr>
      <dsp:spPr>
        <a:xfrm>
          <a:off x="0" y="0"/>
          <a:ext cx="5688631" cy="1701291"/>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s-ES" sz="3700" b="1" kern="1200" dirty="0"/>
            <a:t>     COBS</a:t>
          </a:r>
        </a:p>
        <a:p>
          <a:pPr marL="0" lvl="0" indent="0" algn="l" defTabSz="1644650">
            <a:lnSpc>
              <a:spcPct val="90000"/>
            </a:lnSpc>
            <a:spcBef>
              <a:spcPct val="0"/>
            </a:spcBef>
            <a:spcAft>
              <a:spcPct val="35000"/>
            </a:spcAft>
            <a:buNone/>
          </a:pPr>
          <a:r>
            <a:rPr lang="es-ES" sz="3700" b="1" kern="1200" dirty="0"/>
            <a:t>    </a:t>
          </a:r>
          <a:r>
            <a:rPr lang="es-ES" sz="2800" b="1" kern="1200" dirty="0"/>
            <a:t>Coordinación</a:t>
          </a:r>
          <a:endParaRPr lang="es-ES" sz="3700" b="1" kern="1200" dirty="0"/>
        </a:p>
      </dsp:txBody>
      <dsp:txXfrm>
        <a:off x="1307855" y="0"/>
        <a:ext cx="4380775" cy="1701291"/>
      </dsp:txXfrm>
    </dsp:sp>
    <dsp:sp modelId="{96C3DDB3-26DA-46D0-9DCE-43092A4B8E33}">
      <dsp:nvSpPr>
        <dsp:cNvPr id="0" name=""/>
        <dsp:cNvSpPr/>
      </dsp:nvSpPr>
      <dsp:spPr>
        <a:xfrm>
          <a:off x="170129" y="170129"/>
          <a:ext cx="1137726" cy="1361032"/>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3D0FA20-50C9-4691-9951-41EAFC11F5EE}">
      <dsp:nvSpPr>
        <dsp:cNvPr id="0" name=""/>
        <dsp:cNvSpPr/>
      </dsp:nvSpPr>
      <dsp:spPr>
        <a:xfrm>
          <a:off x="10586" y="1854305"/>
          <a:ext cx="5688631" cy="1701291"/>
        </a:xfrm>
        <a:prstGeom prst="roundRect">
          <a:avLst>
            <a:gd name="adj" fmla="val 10000"/>
          </a:avLst>
        </a:prstGeom>
        <a:gradFill rotWithShape="0">
          <a:gsLst>
            <a:gs pos="0">
              <a:schemeClr val="accent5">
                <a:hueOff val="-842315"/>
                <a:satOff val="-3972"/>
                <a:lumOff val="980"/>
                <a:alphaOff val="0"/>
                <a:tint val="98000"/>
                <a:satMod val="110000"/>
                <a:lumMod val="104000"/>
              </a:schemeClr>
            </a:gs>
            <a:gs pos="69000">
              <a:schemeClr val="accent5">
                <a:hueOff val="-842315"/>
                <a:satOff val="-3972"/>
                <a:lumOff val="980"/>
                <a:alphaOff val="0"/>
                <a:shade val="88000"/>
                <a:satMod val="130000"/>
                <a:lumMod val="92000"/>
              </a:schemeClr>
            </a:gs>
            <a:gs pos="100000">
              <a:schemeClr val="accent5">
                <a:hueOff val="-842315"/>
                <a:satOff val="-3972"/>
                <a:lumOff val="98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s-ES" sz="4300" b="1" kern="1200" dirty="0"/>
            <a:t>     COBS</a:t>
          </a:r>
        </a:p>
        <a:p>
          <a:pPr marL="285750" lvl="1" indent="-285750" algn="l" defTabSz="1511300">
            <a:lnSpc>
              <a:spcPct val="90000"/>
            </a:lnSpc>
            <a:spcBef>
              <a:spcPct val="0"/>
            </a:spcBef>
            <a:spcAft>
              <a:spcPct val="15000"/>
            </a:spcAft>
            <a:buChar char="•"/>
          </a:pPr>
          <a:r>
            <a:rPr lang="es-ES" sz="3400" b="1" kern="1200" dirty="0"/>
            <a:t>    Equilibrio</a:t>
          </a:r>
        </a:p>
      </dsp:txBody>
      <dsp:txXfrm>
        <a:off x="1318442" y="1854305"/>
        <a:ext cx="4380775" cy="1701291"/>
      </dsp:txXfrm>
    </dsp:sp>
    <dsp:sp modelId="{72B1C9B2-289D-4A5A-997A-5E50DC4C63C2}">
      <dsp:nvSpPr>
        <dsp:cNvPr id="0" name=""/>
        <dsp:cNvSpPr/>
      </dsp:nvSpPr>
      <dsp:spPr>
        <a:xfrm>
          <a:off x="144018" y="2082924"/>
          <a:ext cx="1520332" cy="1361032"/>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155BE72-4BC4-46BC-8A1F-923E385A40B5}">
      <dsp:nvSpPr>
        <dsp:cNvPr id="0" name=""/>
        <dsp:cNvSpPr/>
      </dsp:nvSpPr>
      <dsp:spPr>
        <a:xfrm>
          <a:off x="0" y="3742840"/>
          <a:ext cx="5688631" cy="1701291"/>
        </a:xfrm>
        <a:prstGeom prst="roundRect">
          <a:avLst>
            <a:gd name="adj" fmla="val 10000"/>
          </a:avLst>
        </a:prstGeom>
        <a:gradFill rotWithShape="0">
          <a:gsLst>
            <a:gs pos="0">
              <a:schemeClr val="accent5">
                <a:hueOff val="-1684631"/>
                <a:satOff val="-7944"/>
                <a:lumOff val="1960"/>
                <a:alphaOff val="0"/>
                <a:tint val="98000"/>
                <a:satMod val="110000"/>
                <a:lumMod val="104000"/>
              </a:schemeClr>
            </a:gs>
            <a:gs pos="69000">
              <a:schemeClr val="accent5">
                <a:hueOff val="-1684631"/>
                <a:satOff val="-7944"/>
                <a:lumOff val="1960"/>
                <a:alphaOff val="0"/>
                <a:shade val="88000"/>
                <a:satMod val="130000"/>
                <a:lumMod val="92000"/>
              </a:schemeClr>
            </a:gs>
            <a:gs pos="100000">
              <a:schemeClr val="accent5">
                <a:hueOff val="-1684631"/>
                <a:satOff val="-7944"/>
                <a:lumOff val="196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s-ES" sz="4300" b="1" kern="1200" dirty="0"/>
            <a:t>     COBS</a:t>
          </a:r>
        </a:p>
        <a:p>
          <a:pPr marL="0" lvl="0" indent="0" algn="l" defTabSz="1911350">
            <a:lnSpc>
              <a:spcPct val="90000"/>
            </a:lnSpc>
            <a:spcBef>
              <a:spcPct val="0"/>
            </a:spcBef>
            <a:spcAft>
              <a:spcPct val="35000"/>
            </a:spcAft>
            <a:buNone/>
          </a:pPr>
          <a:r>
            <a:rPr lang="es-ES" sz="4300" b="1" kern="1200" dirty="0"/>
            <a:t>      Fuerza</a:t>
          </a:r>
          <a:r>
            <a:rPr lang="es-ES" sz="4300" kern="1200" dirty="0"/>
            <a:t> </a:t>
          </a:r>
          <a:endParaRPr lang="es-ES" sz="4300" b="1" kern="1200" dirty="0"/>
        </a:p>
      </dsp:txBody>
      <dsp:txXfrm>
        <a:off x="1307855" y="3742840"/>
        <a:ext cx="4380775" cy="1701291"/>
      </dsp:txXfrm>
    </dsp:sp>
    <dsp:sp modelId="{D1B3E972-8AFE-4E08-AECB-6CF6D715628D}">
      <dsp:nvSpPr>
        <dsp:cNvPr id="0" name=""/>
        <dsp:cNvSpPr/>
      </dsp:nvSpPr>
      <dsp:spPr>
        <a:xfrm>
          <a:off x="170129" y="3912969"/>
          <a:ext cx="1137726" cy="1361032"/>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B27AE-755C-4157-853C-746E5689100C}">
      <dsp:nvSpPr>
        <dsp:cNvPr id="0" name=""/>
        <dsp:cNvSpPr/>
      </dsp:nvSpPr>
      <dsp:spPr>
        <a:xfrm>
          <a:off x="5799" y="0"/>
          <a:ext cx="5246306" cy="1550202"/>
        </a:xfrm>
        <a:prstGeom prst="roundRect">
          <a:avLst>
            <a:gd name="adj" fmla="val 10000"/>
          </a:avLst>
        </a:prstGeom>
        <a:solidFill>
          <a:schemeClr val="accent3">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rtl="0">
            <a:lnSpc>
              <a:spcPct val="90000"/>
            </a:lnSpc>
            <a:spcBef>
              <a:spcPct val="0"/>
            </a:spcBef>
            <a:spcAft>
              <a:spcPct val="35000"/>
            </a:spcAft>
            <a:buNone/>
          </a:pPr>
          <a:r>
            <a:rPr lang="es-ES" sz="3000" b="1" kern="1200" dirty="0"/>
            <a:t>Moderno bipedestador dinámico</a:t>
          </a:r>
        </a:p>
        <a:p>
          <a:pPr marL="0" lvl="0" indent="0" algn="ctr" defTabSz="1333500" rtl="0">
            <a:lnSpc>
              <a:spcPct val="90000"/>
            </a:lnSpc>
            <a:spcBef>
              <a:spcPct val="0"/>
            </a:spcBef>
            <a:spcAft>
              <a:spcPct val="35000"/>
            </a:spcAft>
            <a:buNone/>
          </a:pPr>
          <a:r>
            <a:rPr lang="es-ES" sz="3000" b="1" kern="1200" dirty="0"/>
            <a:t> ajustable al paciente</a:t>
          </a:r>
        </a:p>
      </dsp:txBody>
      <dsp:txXfrm>
        <a:off x="51203" y="45404"/>
        <a:ext cx="5155498" cy="1459394"/>
      </dsp:txXfrm>
    </dsp:sp>
    <dsp:sp modelId="{1D6A8FD9-6E28-4E41-AFB9-663DE956E93A}">
      <dsp:nvSpPr>
        <dsp:cNvPr id="0" name=""/>
        <dsp:cNvSpPr/>
      </dsp:nvSpPr>
      <dsp:spPr>
        <a:xfrm>
          <a:off x="0" y="1667221"/>
          <a:ext cx="992797" cy="1285106"/>
        </a:xfrm>
        <a:prstGeom prst="roundRect">
          <a:avLst>
            <a:gd name="adj" fmla="val 16670"/>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773803-2FB5-4FC1-A406-CB60358D426D}">
      <dsp:nvSpPr>
        <dsp:cNvPr id="0" name=""/>
        <dsp:cNvSpPr/>
      </dsp:nvSpPr>
      <dsp:spPr>
        <a:xfrm>
          <a:off x="1011108" y="1826462"/>
          <a:ext cx="4048129" cy="1041369"/>
        </a:xfrm>
        <a:prstGeom prst="roundRect">
          <a:avLst>
            <a:gd name="adj" fmla="val 16670"/>
          </a:avLst>
        </a:prstGeom>
        <a:solidFill>
          <a:schemeClr val="accent3">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s-ES" sz="1700" b="1" kern="1200" dirty="0"/>
            <a:t>Cuenta con un software atractivo para el desarrollo de las actividades. </a:t>
          </a:r>
        </a:p>
      </dsp:txBody>
      <dsp:txXfrm>
        <a:off x="1061953" y="1877307"/>
        <a:ext cx="3946439" cy="9396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36355-4ED3-4923-AEDC-DE480D00FF56}">
      <dsp:nvSpPr>
        <dsp:cNvPr id="0" name=""/>
        <dsp:cNvSpPr/>
      </dsp:nvSpPr>
      <dsp:spPr>
        <a:xfrm rot="10800000">
          <a:off x="0" y="196476"/>
          <a:ext cx="6860531" cy="2906040"/>
        </a:xfrm>
        <a:prstGeom prst="homePlate">
          <a:avLst/>
        </a:prstGeom>
        <a:solidFill>
          <a:schemeClr val="bg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5657" tIns="91440" rIns="170688" bIns="91440" numCol="1" spcCol="1270" anchor="ctr" anchorCtr="0">
          <a:noAutofit/>
        </a:bodyPr>
        <a:lstStyle/>
        <a:p>
          <a:pPr marL="0" lvl="0" indent="0" algn="ctr" defTabSz="1066800" rtl="0">
            <a:lnSpc>
              <a:spcPct val="90000"/>
            </a:lnSpc>
            <a:spcBef>
              <a:spcPct val="0"/>
            </a:spcBef>
            <a:spcAft>
              <a:spcPct val="35000"/>
            </a:spcAft>
            <a:buNone/>
          </a:pPr>
          <a:r>
            <a:rPr lang="es-ES" sz="2400" b="1" kern="1200" dirty="0">
              <a:solidFill>
                <a:schemeClr val="tx2">
                  <a:lumMod val="50000"/>
                </a:schemeClr>
              </a:solidFill>
              <a:latin typeface="Calibri"/>
              <a:ea typeface="+mn-ea"/>
              <a:cs typeface="+mn-cs"/>
            </a:rPr>
            <a:t>Permiten ejercitar movimientos a través de un motor que mueve suavemente los miembros de forma pasiva o activa, según la capacidad del paciente, mostrando en una pantalla los resultados de su actividad y especificando el lado derecho e izquierdo. </a:t>
          </a:r>
          <a:endParaRPr lang="es-ES" sz="2400" kern="1200" dirty="0">
            <a:solidFill>
              <a:schemeClr val="tx2">
                <a:lumMod val="50000"/>
              </a:schemeClr>
            </a:solidFill>
            <a:latin typeface="Calibri"/>
            <a:ea typeface="+mn-ea"/>
            <a:cs typeface="+mn-cs"/>
          </a:endParaRPr>
        </a:p>
      </dsp:txBody>
      <dsp:txXfrm rot="10800000">
        <a:off x="726510" y="196476"/>
        <a:ext cx="6134021" cy="2906040"/>
      </dsp:txXfrm>
    </dsp:sp>
    <dsp:sp modelId="{11B969DA-C57E-4955-B433-930B7E66BFBB}">
      <dsp:nvSpPr>
        <dsp:cNvPr id="0" name=""/>
        <dsp:cNvSpPr/>
      </dsp:nvSpPr>
      <dsp:spPr>
        <a:xfrm>
          <a:off x="257948" y="435098"/>
          <a:ext cx="643871" cy="866295"/>
        </a:xfrm>
        <a:prstGeom prst="ellipse">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38801E0F-62B7-4F32-ABEB-024DCE0F0669}">
      <dsp:nvSpPr>
        <dsp:cNvPr id="0" name=""/>
        <dsp:cNvSpPr/>
      </dsp:nvSpPr>
      <dsp:spPr>
        <a:xfrm rot="10800000">
          <a:off x="472209" y="3302690"/>
          <a:ext cx="6467044" cy="1028420"/>
        </a:xfrm>
        <a:prstGeom prst="homePlate">
          <a:avLst/>
        </a:prstGeom>
        <a:solidFill>
          <a:srgbClr val="9BBB59">
            <a:lumMod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5657" tIns="64770" rIns="120904" bIns="64770" numCol="1" spcCol="1270" anchor="ctr" anchorCtr="0">
          <a:noAutofit/>
        </a:bodyPr>
        <a:lstStyle/>
        <a:p>
          <a:pPr marL="0" lvl="0" indent="0" algn="ctr" defTabSz="755650" rtl="0">
            <a:lnSpc>
              <a:spcPct val="90000"/>
            </a:lnSpc>
            <a:spcBef>
              <a:spcPct val="0"/>
            </a:spcBef>
            <a:spcAft>
              <a:spcPct val="35000"/>
            </a:spcAft>
            <a:buNone/>
          </a:pPr>
          <a:r>
            <a:rPr lang="es-ES" sz="1700" b="1" kern="1200" dirty="0">
              <a:solidFill>
                <a:sysClr val="window" lastClr="FFFFFF"/>
              </a:solidFill>
              <a:latin typeface="Calibri"/>
              <a:ea typeface="+mn-ea"/>
              <a:cs typeface="+mn-cs"/>
            </a:rPr>
            <a:t> </a:t>
          </a:r>
          <a:r>
            <a:rPr lang="es-ES" sz="2000" b="1" kern="1200" dirty="0">
              <a:solidFill>
                <a:sysClr val="window" lastClr="FFFFFF"/>
              </a:solidFill>
              <a:latin typeface="Calibri"/>
              <a:ea typeface="+mn-ea"/>
              <a:cs typeface="+mn-cs"/>
            </a:rPr>
            <a:t>Regula la resistencia según el número de revoluciones que se fije y recoge e imprime  evaluación final de resultados obtenidos en cada paciente.</a:t>
          </a:r>
          <a:endParaRPr lang="es-ES" sz="2000" kern="1200" dirty="0">
            <a:solidFill>
              <a:sysClr val="window" lastClr="FFFFFF"/>
            </a:solidFill>
            <a:latin typeface="Calibri"/>
            <a:ea typeface="+mn-ea"/>
            <a:cs typeface="+mn-cs"/>
          </a:endParaRPr>
        </a:p>
      </dsp:txBody>
      <dsp:txXfrm rot="10800000">
        <a:off x="729314" y="3302690"/>
        <a:ext cx="6209939" cy="1028420"/>
      </dsp:txXfrm>
    </dsp:sp>
    <dsp:sp modelId="{E67C6545-5A61-421D-A2A4-D607C2AAA077}">
      <dsp:nvSpPr>
        <dsp:cNvPr id="0" name=""/>
        <dsp:cNvSpPr/>
      </dsp:nvSpPr>
      <dsp:spPr>
        <a:xfrm>
          <a:off x="250144" y="1652402"/>
          <a:ext cx="728374" cy="1632688"/>
        </a:xfrm>
        <a:prstGeom prst="ellipse">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5C9B7CE3-6726-4A82-A7DD-1B9FBB76E99C}">
      <dsp:nvSpPr>
        <dsp:cNvPr id="0" name=""/>
        <dsp:cNvSpPr/>
      </dsp:nvSpPr>
      <dsp:spPr>
        <a:xfrm rot="10800000">
          <a:off x="1052469" y="4642325"/>
          <a:ext cx="5788097" cy="1475276"/>
        </a:xfrm>
        <a:prstGeom prst="homePlate">
          <a:avLst/>
        </a:prstGeom>
        <a:solidFill>
          <a:srgbClr val="9BBB59">
            <a:lumMod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5657" tIns="72390" rIns="135128" bIns="72390" numCol="1" spcCol="1270" anchor="ctr" anchorCtr="0">
          <a:noAutofit/>
        </a:bodyPr>
        <a:lstStyle/>
        <a:p>
          <a:pPr marL="0" lvl="0" indent="0" algn="ctr" defTabSz="844550" rtl="0">
            <a:lnSpc>
              <a:spcPct val="90000"/>
            </a:lnSpc>
            <a:spcBef>
              <a:spcPct val="0"/>
            </a:spcBef>
            <a:spcAft>
              <a:spcPct val="35000"/>
            </a:spcAft>
            <a:buNone/>
          </a:pPr>
          <a:r>
            <a:rPr lang="es-ES" sz="1900" b="1" kern="1200" dirty="0">
              <a:solidFill>
                <a:sysClr val="window" lastClr="FFFFFF"/>
              </a:solidFill>
              <a:latin typeface="Calibri"/>
              <a:ea typeface="+mn-ea"/>
              <a:cs typeface="+mn-cs"/>
            </a:rPr>
            <a:t> Útil en afecciones neurológicas, también pueden ser usado en geriatría, ortopedia y cardiología, con la ventaja adicional de ser factible practicar el ejercicio desde la silla de ruedas.</a:t>
          </a:r>
          <a:endParaRPr lang="es-ES" sz="1900" kern="1200" dirty="0">
            <a:solidFill>
              <a:sysClr val="window" lastClr="FFFFFF"/>
            </a:solidFill>
            <a:latin typeface="Calibri"/>
            <a:ea typeface="+mn-ea"/>
            <a:cs typeface="+mn-cs"/>
          </a:endParaRPr>
        </a:p>
      </dsp:txBody>
      <dsp:txXfrm rot="10800000">
        <a:off x="1421288" y="4642325"/>
        <a:ext cx="5419278" cy="1475276"/>
      </dsp:txXfrm>
    </dsp:sp>
    <dsp:sp modelId="{7E69D66A-9C6E-4F51-8031-365702698E17}">
      <dsp:nvSpPr>
        <dsp:cNvPr id="0" name=""/>
        <dsp:cNvSpPr/>
      </dsp:nvSpPr>
      <dsp:spPr>
        <a:xfrm>
          <a:off x="304969" y="4742928"/>
          <a:ext cx="1208822" cy="1513767"/>
        </a:xfrm>
        <a:prstGeom prst="ellipse">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142CE-A29A-4552-9B45-94C5AE749767}">
      <dsp:nvSpPr>
        <dsp:cNvPr id="0" name=""/>
        <dsp:cNvSpPr/>
      </dsp:nvSpPr>
      <dsp:spPr>
        <a:xfrm rot="10800000">
          <a:off x="878431" y="49632"/>
          <a:ext cx="5716244" cy="1208078"/>
        </a:xfrm>
        <a:prstGeom prst="homePlat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292" tIns="91440" rIns="170688"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chemeClr val="tx1"/>
              </a:solidFill>
            </a:rPr>
            <a:t>Entrenamiento activo </a:t>
          </a:r>
          <a:r>
            <a:rPr lang="de-DE" sz="2000" kern="1200" dirty="0">
              <a:solidFill>
                <a:schemeClr val="tx2">
                  <a:lumMod val="50000"/>
                </a:schemeClr>
              </a:solidFill>
              <a:sym typeface="Wingdings" panose="05000000000000000000" pitchFamily="2" charset="2"/>
            </a:rPr>
            <a:t></a:t>
          </a:r>
          <a:r>
            <a:rPr lang="es-MX" sz="1800" kern="1200" dirty="0">
              <a:solidFill>
                <a:schemeClr val="tx2">
                  <a:lumMod val="50000"/>
                </a:schemeClr>
              </a:solidFill>
            </a:rPr>
            <a:t>  </a:t>
          </a:r>
          <a:r>
            <a:rPr lang="es-MX" sz="1800" kern="1200" dirty="0">
              <a:solidFill>
                <a:schemeClr val="tx1"/>
              </a:solidFill>
            </a:rPr>
            <a:t>E</a:t>
          </a:r>
          <a:r>
            <a:rPr lang="es-MX" sz="2000" kern="1200" dirty="0">
              <a:solidFill>
                <a:schemeClr val="tx1"/>
              </a:solidFill>
            </a:rPr>
            <a:t>ntrenamiento con propia fuerza muscular (como la bicicleta estática)</a:t>
          </a:r>
        </a:p>
      </dsp:txBody>
      <dsp:txXfrm rot="10800000">
        <a:off x="1180450" y="49632"/>
        <a:ext cx="5414225" cy="1208078"/>
      </dsp:txXfrm>
    </dsp:sp>
    <dsp:sp modelId="{EB0F868F-47CD-4560-8324-1807EBB9730E}">
      <dsp:nvSpPr>
        <dsp:cNvPr id="0" name=""/>
        <dsp:cNvSpPr/>
      </dsp:nvSpPr>
      <dsp:spPr>
        <a:xfrm>
          <a:off x="425611" y="251968"/>
          <a:ext cx="902142" cy="1231534"/>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1247A3-8D4C-425A-98F6-061DE67226B6}">
      <dsp:nvSpPr>
        <dsp:cNvPr id="0" name=""/>
        <dsp:cNvSpPr/>
      </dsp:nvSpPr>
      <dsp:spPr>
        <a:xfrm rot="10800000">
          <a:off x="1255114" y="1570452"/>
          <a:ext cx="5615861" cy="1142168"/>
        </a:xfrm>
        <a:prstGeom prst="homePlat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292" tIns="91440" rIns="170688"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chemeClr val="tx1"/>
              </a:solidFill>
            </a:rPr>
            <a:t>Entrenamiento asistido </a:t>
          </a:r>
          <a:r>
            <a:rPr lang="de-DE" sz="1800" kern="1200" dirty="0">
              <a:solidFill>
                <a:schemeClr val="tx2">
                  <a:lumMod val="50000"/>
                </a:schemeClr>
              </a:solidFill>
              <a:sym typeface="Wingdings" panose="05000000000000000000" pitchFamily="2" charset="2"/>
            </a:rPr>
            <a:t></a:t>
          </a:r>
          <a:r>
            <a:rPr lang="es-MX" sz="1700" kern="1200" dirty="0">
              <a:solidFill>
                <a:schemeClr val="tx2">
                  <a:lumMod val="50000"/>
                </a:schemeClr>
              </a:solidFill>
            </a:rPr>
            <a:t>  </a:t>
          </a:r>
          <a:r>
            <a:rPr lang="es-MX" sz="1700" kern="1200" dirty="0">
              <a:solidFill>
                <a:schemeClr val="tx1"/>
              </a:solidFill>
            </a:rPr>
            <a:t>E</a:t>
          </a:r>
          <a:r>
            <a:rPr lang="es-MX" sz="1800" kern="1200" dirty="0">
              <a:solidFill>
                <a:schemeClr val="tx1"/>
              </a:solidFill>
            </a:rPr>
            <a:t>ntrenamiento con restante fuerza muscular </a:t>
          </a:r>
          <a:br>
            <a:rPr lang="es-MX" sz="1800" kern="1200" dirty="0">
              <a:solidFill>
                <a:schemeClr val="tx1"/>
              </a:solidFill>
            </a:rPr>
          </a:br>
          <a:r>
            <a:rPr lang="es-MX" sz="1800" kern="1200" dirty="0">
              <a:solidFill>
                <a:schemeClr val="tx1"/>
              </a:solidFill>
            </a:rPr>
            <a:t>(el motor añade la actividad faltante)</a:t>
          </a:r>
        </a:p>
      </dsp:txBody>
      <dsp:txXfrm rot="10800000">
        <a:off x="1540656" y="1570452"/>
        <a:ext cx="5330319" cy="1142168"/>
      </dsp:txXfrm>
    </dsp:sp>
    <dsp:sp modelId="{8C4ACBFA-F88F-4F46-8594-9B6D515F5895}">
      <dsp:nvSpPr>
        <dsp:cNvPr id="0" name=""/>
        <dsp:cNvSpPr/>
      </dsp:nvSpPr>
      <dsp:spPr>
        <a:xfrm>
          <a:off x="144524" y="1387298"/>
          <a:ext cx="1551565" cy="1416454"/>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2BECE2-EB4C-48E1-8806-00F6D9C3FFE5}">
      <dsp:nvSpPr>
        <dsp:cNvPr id="0" name=""/>
        <dsp:cNvSpPr/>
      </dsp:nvSpPr>
      <dsp:spPr>
        <a:xfrm rot="10800000">
          <a:off x="1494817" y="2952327"/>
          <a:ext cx="5605380" cy="1066604"/>
        </a:xfrm>
        <a:prstGeom prst="homePlat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292" tIns="91440" rIns="170688"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chemeClr val="tx1"/>
              </a:solidFill>
            </a:rPr>
            <a:t>Entrenamiento pasivo </a:t>
          </a:r>
          <a:r>
            <a:rPr lang="de-DE" sz="1800" kern="1200" dirty="0">
              <a:solidFill>
                <a:schemeClr val="tx2">
                  <a:lumMod val="50000"/>
                </a:schemeClr>
              </a:solidFill>
              <a:sym typeface="Wingdings" panose="05000000000000000000" pitchFamily="2" charset="2"/>
            </a:rPr>
            <a:t></a:t>
          </a:r>
          <a:r>
            <a:rPr lang="es-MX" sz="1800" kern="1200" dirty="0">
              <a:solidFill>
                <a:schemeClr val="tx2">
                  <a:lumMod val="50000"/>
                </a:schemeClr>
              </a:solidFill>
            </a:rPr>
            <a:t>  </a:t>
          </a:r>
          <a:r>
            <a:rPr lang="es-MX" sz="1800" kern="1200" dirty="0">
              <a:solidFill>
                <a:schemeClr val="tx1"/>
              </a:solidFill>
            </a:rPr>
            <a:t>Entrenamiento sin fuerza muscular </a:t>
          </a:r>
          <a:br>
            <a:rPr lang="es-MX" sz="1800" kern="1200" dirty="0">
              <a:solidFill>
                <a:schemeClr val="tx1"/>
              </a:solidFill>
            </a:rPr>
          </a:br>
          <a:r>
            <a:rPr lang="es-MX" sz="1800" kern="1200" dirty="0">
              <a:solidFill>
                <a:schemeClr val="tx1"/>
              </a:solidFill>
            </a:rPr>
            <a:t>(el motor realiza el movimiento</a:t>
          </a:r>
          <a:r>
            <a:rPr lang="es-MX" sz="1700" kern="1200" dirty="0">
              <a:solidFill>
                <a:schemeClr val="tx1"/>
              </a:solidFill>
            </a:rPr>
            <a:t>)</a:t>
          </a:r>
        </a:p>
      </dsp:txBody>
      <dsp:txXfrm rot="10800000">
        <a:off x="1761468" y="2952327"/>
        <a:ext cx="5338729" cy="1066604"/>
      </dsp:txXfrm>
    </dsp:sp>
    <dsp:sp modelId="{0D4508BD-819C-4555-AF25-9ACC1585FE31}">
      <dsp:nvSpPr>
        <dsp:cNvPr id="0" name=""/>
        <dsp:cNvSpPr/>
      </dsp:nvSpPr>
      <dsp:spPr>
        <a:xfrm>
          <a:off x="598655" y="2928163"/>
          <a:ext cx="1114641" cy="1527842"/>
        </a:xfrm>
        <a:prstGeom prst="ellipse">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D1A3D9-002F-4967-89B6-D1E2222765EA}">
      <dsp:nvSpPr>
        <dsp:cNvPr id="0" name=""/>
        <dsp:cNvSpPr/>
      </dsp:nvSpPr>
      <dsp:spPr>
        <a:xfrm rot="10800000">
          <a:off x="1239464" y="4562558"/>
          <a:ext cx="5924823" cy="1103247"/>
        </a:xfrm>
        <a:prstGeom prst="homePlat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292" tIns="91440" rIns="170688"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chemeClr val="tx1"/>
              </a:solidFill>
            </a:rPr>
            <a:t>Entrenamiento de simetría</a:t>
          </a:r>
          <a:r>
            <a:rPr lang="de-DE" sz="1800" b="1" kern="1200" dirty="0">
              <a:solidFill>
                <a:schemeClr val="tx2">
                  <a:lumMod val="50000"/>
                </a:schemeClr>
              </a:solidFill>
              <a:sym typeface="Wingdings" panose="05000000000000000000" pitchFamily="2" charset="2"/>
            </a:rPr>
            <a:t></a:t>
          </a:r>
          <a:r>
            <a:rPr lang="es-MX" sz="2400" b="1" kern="1200" dirty="0">
              <a:solidFill>
                <a:schemeClr val="tx2">
                  <a:lumMod val="50000"/>
                </a:schemeClr>
              </a:solidFill>
            </a:rPr>
            <a:t> </a:t>
          </a:r>
          <a:r>
            <a:rPr lang="es-MX" sz="1800" b="0" kern="1200" dirty="0">
              <a:solidFill>
                <a:schemeClr val="tx1"/>
              </a:solidFill>
            </a:rPr>
            <a:t>E</a:t>
          </a:r>
          <a:r>
            <a:rPr lang="es-MX" sz="1800" kern="1200" dirty="0">
              <a:solidFill>
                <a:schemeClr val="tx1"/>
              </a:solidFill>
            </a:rPr>
            <a:t>ntrenamiento para mejorar la diferencia entre la pierna derecha e izquierda</a:t>
          </a:r>
        </a:p>
      </dsp:txBody>
      <dsp:txXfrm rot="10800000">
        <a:off x="1515276" y="4562558"/>
        <a:ext cx="5649011" cy="1103247"/>
      </dsp:txXfrm>
    </dsp:sp>
    <dsp:sp modelId="{81867055-7DD3-40E3-84A7-2DF175510043}">
      <dsp:nvSpPr>
        <dsp:cNvPr id="0" name=""/>
        <dsp:cNvSpPr/>
      </dsp:nvSpPr>
      <dsp:spPr>
        <a:xfrm>
          <a:off x="333904" y="4486888"/>
          <a:ext cx="1303631" cy="1440164"/>
        </a:xfrm>
        <a:prstGeom prst="ellipse">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AF607-95C9-406F-9B13-F5FB6B4B02A4}">
      <dsp:nvSpPr>
        <dsp:cNvPr id="0" name=""/>
        <dsp:cNvSpPr/>
      </dsp:nvSpPr>
      <dsp:spPr>
        <a:xfrm>
          <a:off x="5129" y="23049"/>
          <a:ext cx="5251455" cy="835695"/>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s-ES" sz="1800" b="1" kern="1200" dirty="0">
              <a:solidFill>
                <a:schemeClr val="tx1"/>
              </a:solidFill>
            </a:rPr>
            <a:t>La tecnología del </a:t>
          </a:r>
          <a:r>
            <a:rPr lang="es-ES" sz="1800" b="1" kern="1200" dirty="0" err="1">
              <a:solidFill>
                <a:schemeClr val="tx1"/>
              </a:solidFill>
            </a:rPr>
            <a:t>Expander</a:t>
          </a:r>
          <a:r>
            <a:rPr lang="es-ES" sz="1800" b="1" kern="1200" dirty="0">
              <a:solidFill>
                <a:schemeClr val="tx1"/>
              </a:solidFill>
            </a:rPr>
            <a:t> beneficia al paciente y al terapeuta durante el tratamiento </a:t>
          </a:r>
          <a:endParaRPr lang="es-MX" sz="1800" b="1" kern="1200" dirty="0">
            <a:solidFill>
              <a:schemeClr val="tx1"/>
            </a:solidFill>
          </a:endParaRPr>
        </a:p>
      </dsp:txBody>
      <dsp:txXfrm>
        <a:off x="45924" y="63844"/>
        <a:ext cx="5169865" cy="754105"/>
      </dsp:txXfrm>
    </dsp:sp>
    <dsp:sp modelId="{66E65FB6-4236-413D-972C-B794DB6A330E}">
      <dsp:nvSpPr>
        <dsp:cNvPr id="0" name=""/>
        <dsp:cNvSpPr/>
      </dsp:nvSpPr>
      <dsp:spPr>
        <a:xfrm>
          <a:off x="2564" y="937514"/>
          <a:ext cx="5251455" cy="2016104"/>
        </a:xfrm>
        <a:prstGeom prst="roundRect">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s-ES" sz="1800" b="1" kern="1200" dirty="0">
              <a:solidFill>
                <a:schemeClr val="tx1"/>
              </a:solidFill>
            </a:rPr>
            <a:t>Ayuda a los terapeutas en el movimiento de las extremidades del paciente en vez de moverlos manualmente, esto lleva a la disminución de fatiga en el paciente y en el terapeuta, permite un tratamiento prolongado que lleva a una terapia exitos</a:t>
          </a:r>
          <a:r>
            <a:rPr lang="es-ES" sz="1800" b="1" kern="1200" dirty="0">
              <a:solidFill>
                <a:schemeClr val="tx2">
                  <a:lumMod val="75000"/>
                </a:schemeClr>
              </a:solidFill>
            </a:rPr>
            <a:t>a</a:t>
          </a:r>
          <a:endParaRPr lang="es-MX" sz="1800" b="1" kern="1200" dirty="0">
            <a:solidFill>
              <a:schemeClr val="tx2">
                <a:lumMod val="75000"/>
              </a:schemeClr>
            </a:solidFill>
          </a:endParaRPr>
        </a:p>
      </dsp:txBody>
      <dsp:txXfrm>
        <a:off x="100982" y="1035932"/>
        <a:ext cx="5054619" cy="1819268"/>
      </dsp:txXfrm>
    </dsp:sp>
    <dsp:sp modelId="{6AD726F5-40CB-424A-B63B-754EAEFE3AEF}">
      <dsp:nvSpPr>
        <dsp:cNvPr id="0" name=""/>
        <dsp:cNvSpPr/>
      </dsp:nvSpPr>
      <dsp:spPr>
        <a:xfrm>
          <a:off x="2564" y="3054424"/>
          <a:ext cx="5251455" cy="1153514"/>
        </a:xfrm>
        <a:prstGeom prst="roundRect">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s-ES" sz="1800" b="1" kern="1200" dirty="0">
              <a:solidFill>
                <a:schemeClr val="tx1"/>
              </a:solidFill>
            </a:rPr>
            <a:t>El trabajo de consumo de energía y el movimiento es ayudado por el sistema, pero no sustituye completamente el esfuerzo humano necesario</a:t>
          </a:r>
          <a:endParaRPr lang="es-MX" sz="1800" kern="1200" dirty="0">
            <a:solidFill>
              <a:schemeClr val="tx1"/>
            </a:solidFill>
          </a:endParaRPr>
        </a:p>
      </dsp:txBody>
      <dsp:txXfrm>
        <a:off x="58874" y="3110734"/>
        <a:ext cx="5138835" cy="1040894"/>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CD622-C9CA-4B87-AA90-BA67C990419D}" type="datetimeFigureOut">
              <a:rPr lang="es-MX" smtClean="0"/>
              <a:t>10/04/2024</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4173FA-0733-4B26-814F-22406019B4B0}" type="slidenum">
              <a:rPr lang="es-MX" smtClean="0"/>
              <a:t>‹Nº›</a:t>
            </a:fld>
            <a:endParaRPr lang="es-MX"/>
          </a:p>
        </p:txBody>
      </p:sp>
    </p:spTree>
    <p:extLst>
      <p:ext uri="{BB962C8B-B14F-4D97-AF65-F5344CB8AC3E}">
        <p14:creationId xmlns:p14="http://schemas.microsoft.com/office/powerpoint/2010/main" val="4071544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B22511-A5FF-4365-BF2B-7D95A9DDA6CE}" type="slidenum">
              <a:rPr lang="es-ES_tradnl">
                <a:solidFill>
                  <a:prstClr val="black"/>
                </a:solidFill>
              </a:rPr>
              <a:pPr/>
              <a:t>1</a:t>
            </a:fld>
            <a:endParaRPr lang="es-ES_tradnl">
              <a:solidFill>
                <a:prstClr val="black"/>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684173FA-0733-4B26-814F-22406019B4B0}" type="slidenum">
              <a:rPr lang="es-MX" smtClean="0"/>
              <a:t>43</a:t>
            </a:fld>
            <a:endParaRPr lang="es-MX"/>
          </a:p>
        </p:txBody>
      </p:sp>
    </p:spTree>
    <p:extLst>
      <p:ext uri="{BB962C8B-B14F-4D97-AF65-F5344CB8AC3E}">
        <p14:creationId xmlns:p14="http://schemas.microsoft.com/office/powerpoint/2010/main" val="1587885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xfrm>
            <a:off x="538163" y="250825"/>
            <a:ext cx="5780087" cy="4335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dirty="0">
              <a:ea typeface="Geneva"/>
              <a:cs typeface="Genev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965D2-DE1F-441D-B1F1-54817DC5963D}" type="slidenum">
              <a:rPr kumimoji="0" lang="es-C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s-C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28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965D2-DE1F-441D-B1F1-54817DC5963D}" type="slidenum">
              <a:rPr kumimoji="0" lang="es-C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C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90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965D2-DE1F-441D-B1F1-54817DC5963D}" type="slidenum">
              <a:rPr kumimoji="0" lang="es-C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C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704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9697B5-1A3F-4140-81DC-38B5ACF11F6D}" type="slidenum">
              <a:rPr kumimoji="0" lang="es-CL" altLang="es-E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s-CL" altLang="es-E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96965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965D2-DE1F-441D-B1F1-54817DC5963D}" type="slidenum">
              <a:rPr kumimoji="0" lang="es-C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C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65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965D2-DE1F-441D-B1F1-54817DC5963D}" type="slidenum">
              <a:rPr kumimoji="0" lang="es-C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C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199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965D2-DE1F-441D-B1F1-54817DC5963D}" type="slidenum">
              <a:rPr kumimoji="0" lang="es-C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C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83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a:p>
            <a:r>
              <a:rPr lang="es-ES" dirty="0"/>
              <a:t> </a:t>
            </a:r>
            <a:endParaRPr lang="es-CU"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965D2-DE1F-441D-B1F1-54817DC5963D}" type="slidenum">
              <a:rPr kumimoji="0" lang="es-C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C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706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965D2-DE1F-441D-B1F1-54817DC5963D}" type="slidenum">
              <a:rPr kumimoji="0" lang="es-C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C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94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965D2-DE1F-441D-B1F1-54817DC5963D}" type="slidenum">
              <a:rPr kumimoji="0" lang="es-C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C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403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AC51E141-A74E-4B6D-A3CC-3319C537D95A}" type="slidenum">
              <a:rPr lang="es-MX" smtClean="0"/>
              <a:t>42</a:t>
            </a:fld>
            <a:endParaRPr lang="es-MX"/>
          </a:p>
        </p:txBody>
      </p:sp>
    </p:spTree>
    <p:extLst>
      <p:ext uri="{BB962C8B-B14F-4D97-AF65-F5344CB8AC3E}">
        <p14:creationId xmlns:p14="http://schemas.microsoft.com/office/powerpoint/2010/main" val="394592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802299"/>
            <a:ext cx="6477805" cy="2541431"/>
          </a:xfrm>
        </p:spPr>
        <p:txBody>
          <a:bodyPr bIns="0" anchor="b">
            <a:normAutofit/>
          </a:bodyPr>
          <a:lstStyle>
            <a:lvl1pPr algn="l">
              <a:defRPr sz="495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13335" y="3531205"/>
            <a:ext cx="6477804" cy="977621"/>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A746F0D-33FD-4292-AA81-23D34EB06482}" type="datetimeFigureOut">
              <a:rPr lang="es-US" smtClean="0"/>
              <a:t>4/10/2024</a:t>
            </a:fld>
            <a:endParaRPr lang="es-US"/>
          </a:p>
        </p:txBody>
      </p:sp>
      <p:sp>
        <p:nvSpPr>
          <p:cNvPr id="5" name="Footer Placeholder 4"/>
          <p:cNvSpPr>
            <a:spLocks noGrp="1"/>
          </p:cNvSpPr>
          <p:nvPr>
            <p:ph type="ftr" sz="quarter" idx="11"/>
          </p:nvPr>
        </p:nvSpPr>
        <p:spPr>
          <a:xfrm>
            <a:off x="1812376" y="329308"/>
            <a:ext cx="3730436" cy="309201"/>
          </a:xfrm>
        </p:spPr>
        <p:txBody>
          <a:bodyPr/>
          <a:lstStyle/>
          <a:p>
            <a:endParaRPr lang="es-US"/>
          </a:p>
        </p:txBody>
      </p:sp>
      <p:sp>
        <p:nvSpPr>
          <p:cNvPr id="6" name="Slide Number Placeholder 5"/>
          <p:cNvSpPr>
            <a:spLocks noGrp="1"/>
          </p:cNvSpPr>
          <p:nvPr>
            <p:ph type="sldNum" sz="quarter" idx="12"/>
          </p:nvPr>
        </p:nvSpPr>
        <p:spPr>
          <a:xfrm>
            <a:off x="1078249" y="798973"/>
            <a:ext cx="608264" cy="503578"/>
          </a:xfrm>
        </p:spPr>
        <p:txBody>
          <a:bodyPr/>
          <a:lstStyle/>
          <a:p>
            <a:fld id="{C77877F9-972B-4AB5-870F-6C40EC89DE17}" type="slidenum">
              <a:rPr lang="es-US" smtClean="0"/>
              <a:t>‹Nº›</a:t>
            </a:fld>
            <a:endParaRPr lang="es-US"/>
          </a:p>
        </p:txBody>
      </p:sp>
      <p:cxnSp>
        <p:nvCxnSpPr>
          <p:cNvPr id="15" name="Straight Connector 14"/>
          <p:cNvCxnSpPr/>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471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746F0D-33FD-4292-AA81-23D34EB06482}" type="datetimeFigureOut">
              <a:rPr lang="es-US" smtClean="0"/>
              <a:t>4/10/2024</a:t>
            </a:fld>
            <a:endParaRPr lang="es-US"/>
          </a:p>
        </p:txBody>
      </p:sp>
      <p:sp>
        <p:nvSpPr>
          <p:cNvPr id="5" name="Footer Placeholder 4"/>
          <p:cNvSpPr>
            <a:spLocks noGrp="1"/>
          </p:cNvSpPr>
          <p:nvPr>
            <p:ph type="ftr" sz="quarter" idx="11"/>
          </p:nvPr>
        </p:nvSpPr>
        <p:spPr/>
        <p:txBody>
          <a:bodyPr/>
          <a:lstStyle/>
          <a:p>
            <a:endParaRPr lang="es-US"/>
          </a:p>
        </p:txBody>
      </p:sp>
      <p:sp>
        <p:nvSpPr>
          <p:cNvPr id="6" name="Slide Number Placeholder 5"/>
          <p:cNvSpPr>
            <a:spLocks noGrp="1"/>
          </p:cNvSpPr>
          <p:nvPr>
            <p:ph type="sldNum" sz="quarter" idx="12"/>
          </p:nvPr>
        </p:nvSpPr>
        <p:spPr/>
        <p:txBody>
          <a:bodyPr/>
          <a:lstStyle/>
          <a:p>
            <a:fld id="{C77877F9-972B-4AB5-870F-6C40EC89DE17}" type="slidenum">
              <a:rPr lang="es-US" smtClean="0"/>
              <a:t>‹Nº›</a:t>
            </a:fld>
            <a:endParaRPr lang="es-US"/>
          </a:p>
        </p:txBody>
      </p:sp>
      <p:cxnSp>
        <p:nvCxnSpPr>
          <p:cNvPr id="26" name="Straight Connector 25"/>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59975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798974"/>
            <a:ext cx="1211807"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83504" y="798974"/>
            <a:ext cx="5871623"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746F0D-33FD-4292-AA81-23D34EB06482}" type="datetimeFigureOut">
              <a:rPr lang="es-US" smtClean="0"/>
              <a:t>4/10/2024</a:t>
            </a:fld>
            <a:endParaRPr lang="es-US"/>
          </a:p>
        </p:txBody>
      </p:sp>
      <p:sp>
        <p:nvSpPr>
          <p:cNvPr id="5" name="Footer Placeholder 4"/>
          <p:cNvSpPr>
            <a:spLocks noGrp="1"/>
          </p:cNvSpPr>
          <p:nvPr>
            <p:ph type="ftr" sz="quarter" idx="11"/>
          </p:nvPr>
        </p:nvSpPr>
        <p:spPr/>
        <p:txBody>
          <a:bodyPr/>
          <a:lstStyle/>
          <a:p>
            <a:endParaRPr lang="es-US"/>
          </a:p>
        </p:txBody>
      </p:sp>
      <p:sp>
        <p:nvSpPr>
          <p:cNvPr id="6" name="Slide Number Placeholder 5"/>
          <p:cNvSpPr>
            <a:spLocks noGrp="1"/>
          </p:cNvSpPr>
          <p:nvPr>
            <p:ph type="sldNum" sz="quarter" idx="12"/>
          </p:nvPr>
        </p:nvSpPr>
        <p:spPr/>
        <p:txBody>
          <a:bodyPr/>
          <a:lstStyle/>
          <a:p>
            <a:fld id="{C77877F9-972B-4AB5-870F-6C40EC89DE17}" type="slidenum">
              <a:rPr lang="es-US" smtClean="0"/>
              <a:t>‹Nº›</a:t>
            </a:fld>
            <a:endParaRPr lang="es-US"/>
          </a:p>
        </p:txBody>
      </p:sp>
      <p:cxnSp>
        <p:nvCxnSpPr>
          <p:cNvPr id="15" name="Straight Connector 14"/>
          <p:cNvCxnSpPr/>
          <p:nvPr/>
        </p:nvCxnSpPr>
        <p:spPr>
          <a:xfrm>
            <a:off x="7079333"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85775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22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inleitung des Themas">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683570" y="1437744"/>
            <a:ext cx="6359417" cy="1154880"/>
          </a:xfrm>
        </p:spPr>
        <p:txBody>
          <a:bodyPr anchor="t"/>
          <a:lstStyle>
            <a:lvl1pPr>
              <a:lnSpc>
                <a:spcPts val="3525"/>
              </a:lnSpc>
              <a:defRPr sz="3000">
                <a:solidFill>
                  <a:schemeClr val="accent1"/>
                </a:solidFill>
              </a:defRPr>
            </a:lvl1pPr>
          </a:lstStyle>
          <a:p>
            <a:r>
              <a:rPr lang="de-DE" dirty="0"/>
              <a:t>Hier kommt eine Überschrift</a:t>
            </a:r>
          </a:p>
        </p:txBody>
      </p:sp>
      <p:sp>
        <p:nvSpPr>
          <p:cNvPr id="7" name="Foliennummernplatzhalter 6"/>
          <p:cNvSpPr>
            <a:spLocks noGrp="1"/>
          </p:cNvSpPr>
          <p:nvPr>
            <p:ph type="sldNum" sz="quarter" idx="12"/>
          </p:nvPr>
        </p:nvSpPr>
        <p:spPr>
          <a:xfrm>
            <a:off x="7844119" y="6317776"/>
            <a:ext cx="568136" cy="365125"/>
          </a:xfrm>
        </p:spPr>
        <p:txBody>
          <a:bodyPr/>
          <a:lstStyle>
            <a:lvl1pPr>
              <a:defRPr sz="600">
                <a:latin typeface="Arial" panose="020B0604020202020204" pitchFamily="34" charset="0"/>
                <a:cs typeface="Arial" panose="020B0604020202020204" pitchFamily="34" charset="0"/>
              </a:defRPr>
            </a:lvl1pPr>
          </a:lstStyle>
          <a:p>
            <a:fld id="{EA550209-C402-4DDD-B3C1-EF0F14010361}" type="slidenum">
              <a:rPr lang="de-DE" smtClean="0"/>
              <a:pPr/>
              <a:t>‹Nº›</a:t>
            </a:fld>
            <a:endParaRPr lang="de-DE" dirty="0"/>
          </a:p>
        </p:txBody>
      </p:sp>
      <p:sp>
        <p:nvSpPr>
          <p:cNvPr id="4" name="Textplatzhalter 3"/>
          <p:cNvSpPr>
            <a:spLocks noGrp="1"/>
          </p:cNvSpPr>
          <p:nvPr>
            <p:ph type="body" sz="quarter" idx="13" hasCustomPrompt="1"/>
          </p:nvPr>
        </p:nvSpPr>
        <p:spPr>
          <a:xfrm>
            <a:off x="717947" y="2924178"/>
            <a:ext cx="5472300" cy="968041"/>
          </a:xfrm>
        </p:spPr>
        <p:txBody>
          <a:bodyPr/>
          <a:lstStyle>
            <a:lvl1pPr marL="0" indent="0">
              <a:lnSpc>
                <a:spcPts val="1725"/>
              </a:lnSpc>
              <a:buNone/>
              <a:defRPr b="1" baseline="0">
                <a:solidFill>
                  <a:schemeClr val="tx2"/>
                </a:solidFill>
              </a:defRPr>
            </a:lvl1pPr>
          </a:lstStyle>
          <a:p>
            <a:pPr lvl="0"/>
            <a:r>
              <a:rPr lang="de-DE" dirty="0"/>
              <a:t>Hier steht eine Subheadline</a:t>
            </a:r>
          </a:p>
        </p:txBody>
      </p:sp>
      <p:sp>
        <p:nvSpPr>
          <p:cNvPr id="11" name="Textplatzhalter 10"/>
          <p:cNvSpPr>
            <a:spLocks noGrp="1"/>
          </p:cNvSpPr>
          <p:nvPr>
            <p:ph type="body" sz="quarter" idx="14" hasCustomPrompt="1"/>
          </p:nvPr>
        </p:nvSpPr>
        <p:spPr>
          <a:xfrm>
            <a:off x="717947" y="4192588"/>
            <a:ext cx="3076575" cy="1624012"/>
          </a:xfrm>
        </p:spPr>
        <p:txBody>
          <a:bodyPr>
            <a:normAutofit/>
          </a:bodyPr>
          <a:lstStyle>
            <a:lvl1pPr marL="0" indent="0">
              <a:lnSpc>
                <a:spcPts val="1200"/>
              </a:lnSpc>
              <a:buNone/>
              <a:defRPr sz="900">
                <a:solidFill>
                  <a:schemeClr val="tx2"/>
                </a:solidFill>
              </a:defRPr>
            </a:lvl1pPr>
            <a:lvl2pPr>
              <a:defRPr sz="900"/>
            </a:lvl2pPr>
            <a:lvl3pPr>
              <a:defRPr sz="900"/>
            </a:lvl3pPr>
            <a:lvl4pPr>
              <a:defRPr sz="900"/>
            </a:lvl4pPr>
            <a:lvl5pPr>
              <a:defRPr sz="900"/>
            </a:lvl5pPr>
          </a:lstStyle>
          <a:p>
            <a:pPr lvl="0"/>
            <a:r>
              <a:rPr lang="de-DE" dirty="0"/>
              <a:t>Ich bin Fließtext</a:t>
            </a:r>
          </a:p>
        </p:txBody>
      </p:sp>
      <p:sp>
        <p:nvSpPr>
          <p:cNvPr id="14" name="Textplatzhalter 13"/>
          <p:cNvSpPr>
            <a:spLocks noGrp="1"/>
          </p:cNvSpPr>
          <p:nvPr>
            <p:ph type="body" sz="quarter" idx="15" hasCustomPrompt="1"/>
          </p:nvPr>
        </p:nvSpPr>
        <p:spPr>
          <a:xfrm>
            <a:off x="2396867" y="6022557"/>
            <a:ext cx="4578443" cy="733174"/>
          </a:xfrm>
        </p:spPr>
        <p:txBody>
          <a:bodyPr>
            <a:normAutofit/>
          </a:bodyPr>
          <a:lstStyle>
            <a:lvl1pPr marL="0" indent="0">
              <a:lnSpc>
                <a:spcPts val="750"/>
              </a:lnSpc>
              <a:buNone/>
              <a:defRPr sz="525">
                <a:solidFill>
                  <a:schemeClr val="tx2">
                    <a:lumMod val="60000"/>
                    <a:lumOff val="40000"/>
                  </a:schemeClr>
                </a:solidFill>
              </a:defRPr>
            </a:lvl1pPr>
          </a:lstStyle>
          <a:p>
            <a:pPr lvl="0"/>
            <a:r>
              <a:rPr lang="de-DE" dirty="0"/>
              <a:t>Ich bin eine Quelle</a:t>
            </a:r>
          </a:p>
        </p:txBody>
      </p:sp>
      <p:pic>
        <p:nvPicPr>
          <p:cNvPr id="16" name="Grafik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2301" y="548683"/>
            <a:ext cx="1080121" cy="408943"/>
          </a:xfrm>
          <a:prstGeom prst="rect">
            <a:avLst/>
          </a:prstGeom>
        </p:spPr>
      </p:pic>
    </p:spTree>
    <p:extLst>
      <p:ext uri="{BB962C8B-B14F-4D97-AF65-F5344CB8AC3E}">
        <p14:creationId xmlns:p14="http://schemas.microsoft.com/office/powerpoint/2010/main" val="2826355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point">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683570" y="1437744"/>
            <a:ext cx="6359417" cy="1154880"/>
          </a:xfrm>
        </p:spPr>
        <p:txBody>
          <a:bodyPr anchor="t"/>
          <a:lstStyle>
            <a:lvl1pPr>
              <a:lnSpc>
                <a:spcPts val="3525"/>
              </a:lnSpc>
              <a:defRPr sz="3000">
                <a:solidFill>
                  <a:schemeClr val="accent1"/>
                </a:solidFill>
              </a:defRPr>
            </a:lvl1pPr>
          </a:lstStyle>
          <a:p>
            <a:r>
              <a:rPr lang="de-DE" dirty="0"/>
              <a:t>Hier kommt eine Überschrift</a:t>
            </a:r>
          </a:p>
        </p:txBody>
      </p:sp>
      <p:sp>
        <p:nvSpPr>
          <p:cNvPr id="7" name="Foliennummernplatzhalter 6"/>
          <p:cNvSpPr>
            <a:spLocks noGrp="1"/>
          </p:cNvSpPr>
          <p:nvPr>
            <p:ph type="sldNum" sz="quarter" idx="12"/>
          </p:nvPr>
        </p:nvSpPr>
        <p:spPr>
          <a:xfrm>
            <a:off x="7844119" y="6317776"/>
            <a:ext cx="568136" cy="365125"/>
          </a:xfrm>
        </p:spPr>
        <p:txBody>
          <a:bodyPr/>
          <a:lstStyle>
            <a:lvl1pPr>
              <a:defRPr sz="600">
                <a:latin typeface="Arial" panose="020B0604020202020204" pitchFamily="34" charset="0"/>
                <a:cs typeface="Arial" panose="020B0604020202020204" pitchFamily="34" charset="0"/>
              </a:defRPr>
            </a:lvl1pPr>
          </a:lstStyle>
          <a:p>
            <a:fld id="{EA550209-C402-4DDD-B3C1-EF0F14010361}" type="slidenum">
              <a:rPr lang="de-DE" smtClean="0"/>
              <a:pPr/>
              <a:t>‹Nº›</a:t>
            </a:fld>
            <a:endParaRPr lang="de-DE" dirty="0"/>
          </a:p>
        </p:txBody>
      </p:sp>
      <p:sp>
        <p:nvSpPr>
          <p:cNvPr id="4" name="Textplatzhalter 3"/>
          <p:cNvSpPr>
            <a:spLocks noGrp="1"/>
          </p:cNvSpPr>
          <p:nvPr>
            <p:ph type="body" sz="quarter" idx="13" hasCustomPrompt="1"/>
          </p:nvPr>
        </p:nvSpPr>
        <p:spPr>
          <a:xfrm>
            <a:off x="717947" y="2924178"/>
            <a:ext cx="5472300" cy="968041"/>
          </a:xfrm>
        </p:spPr>
        <p:txBody>
          <a:bodyPr/>
          <a:lstStyle>
            <a:lvl1pPr marL="214313" indent="-214313">
              <a:lnSpc>
                <a:spcPts val="1275"/>
              </a:lnSpc>
              <a:buFontTx/>
              <a:buBlip>
                <a:blip r:embed="rId2"/>
              </a:buBlip>
              <a:defRPr b="1" baseline="0">
                <a:solidFill>
                  <a:schemeClr val="tx2"/>
                </a:solidFill>
              </a:defRPr>
            </a:lvl1pPr>
          </a:lstStyle>
          <a:p>
            <a:pPr lvl="0"/>
            <a:r>
              <a:rPr lang="de-DE" dirty="0"/>
              <a:t>Hier steht Text</a:t>
            </a:r>
          </a:p>
        </p:txBody>
      </p:sp>
      <p:sp>
        <p:nvSpPr>
          <p:cNvPr id="11" name="Textplatzhalter 10"/>
          <p:cNvSpPr>
            <a:spLocks noGrp="1"/>
          </p:cNvSpPr>
          <p:nvPr>
            <p:ph type="body" sz="quarter" idx="14" hasCustomPrompt="1"/>
          </p:nvPr>
        </p:nvSpPr>
        <p:spPr>
          <a:xfrm>
            <a:off x="717947" y="4192588"/>
            <a:ext cx="3076575" cy="1624012"/>
          </a:xfrm>
        </p:spPr>
        <p:txBody>
          <a:bodyPr>
            <a:normAutofit/>
          </a:bodyPr>
          <a:lstStyle>
            <a:lvl1pPr marL="128588" indent="-128588">
              <a:lnSpc>
                <a:spcPts val="900"/>
              </a:lnSpc>
              <a:buFontTx/>
              <a:buBlip>
                <a:blip r:embed="rId2"/>
              </a:buBlip>
              <a:defRPr sz="900" u="none" baseline="0">
                <a:solidFill>
                  <a:schemeClr val="tx2"/>
                </a:solidFill>
              </a:defRPr>
            </a:lvl1pPr>
            <a:lvl2pPr>
              <a:defRPr sz="900"/>
            </a:lvl2pPr>
            <a:lvl3pPr>
              <a:defRPr sz="900"/>
            </a:lvl3pPr>
            <a:lvl4pPr>
              <a:defRPr sz="900"/>
            </a:lvl4pPr>
            <a:lvl5pPr>
              <a:defRPr sz="900"/>
            </a:lvl5pPr>
          </a:lstStyle>
          <a:p>
            <a:pPr lvl="0"/>
            <a:r>
              <a:rPr lang="de-DE" dirty="0"/>
              <a:t>Hier steht Text </a:t>
            </a:r>
          </a:p>
          <a:p>
            <a:pPr lvl="0"/>
            <a:r>
              <a:rPr lang="de-DE" dirty="0"/>
              <a:t>Hier steht Text</a:t>
            </a:r>
          </a:p>
          <a:p>
            <a:pPr lvl="0"/>
            <a:r>
              <a:rPr lang="de-DE" dirty="0"/>
              <a:t>Hier steht Text</a:t>
            </a:r>
          </a:p>
          <a:p>
            <a:pPr lvl="0"/>
            <a:r>
              <a:rPr lang="de-DE" dirty="0"/>
              <a:t>Hier steht Text</a:t>
            </a:r>
          </a:p>
          <a:p>
            <a:pPr lvl="0"/>
            <a:endParaRPr lang="de-DE" dirty="0"/>
          </a:p>
        </p:txBody>
      </p:sp>
      <p:sp>
        <p:nvSpPr>
          <p:cNvPr id="14" name="Textplatzhalter 13"/>
          <p:cNvSpPr>
            <a:spLocks noGrp="1"/>
          </p:cNvSpPr>
          <p:nvPr>
            <p:ph type="body" sz="quarter" idx="15" hasCustomPrompt="1"/>
          </p:nvPr>
        </p:nvSpPr>
        <p:spPr>
          <a:xfrm>
            <a:off x="2396867" y="6022557"/>
            <a:ext cx="4578443" cy="733174"/>
          </a:xfrm>
        </p:spPr>
        <p:txBody>
          <a:bodyPr>
            <a:normAutofit/>
          </a:bodyPr>
          <a:lstStyle>
            <a:lvl1pPr marL="0" indent="0">
              <a:lnSpc>
                <a:spcPts val="750"/>
              </a:lnSpc>
              <a:buNone/>
              <a:defRPr sz="525">
                <a:solidFill>
                  <a:schemeClr val="tx2">
                    <a:lumMod val="60000"/>
                    <a:lumOff val="40000"/>
                  </a:schemeClr>
                </a:solidFill>
              </a:defRPr>
            </a:lvl1pPr>
          </a:lstStyle>
          <a:p>
            <a:pPr lvl="0"/>
            <a:r>
              <a:rPr lang="de-DE" dirty="0"/>
              <a:t>Ich bin eine Quelle</a:t>
            </a:r>
          </a:p>
        </p:txBody>
      </p:sp>
      <p:pic>
        <p:nvPicPr>
          <p:cNvPr id="16" name="Grafik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2301" y="548683"/>
            <a:ext cx="1080121" cy="408943"/>
          </a:xfrm>
          <a:prstGeom prst="rect">
            <a:avLst/>
          </a:prstGeom>
        </p:spPr>
      </p:pic>
    </p:spTree>
    <p:extLst>
      <p:ext uri="{BB962C8B-B14F-4D97-AF65-F5344CB8AC3E}">
        <p14:creationId xmlns:p14="http://schemas.microsoft.com/office/powerpoint/2010/main" val="242192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Einleitung des Themas">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683570" y="1437744"/>
            <a:ext cx="6359417" cy="1154880"/>
          </a:xfrm>
        </p:spPr>
        <p:txBody>
          <a:bodyPr anchor="t"/>
          <a:lstStyle>
            <a:lvl1pPr>
              <a:lnSpc>
                <a:spcPts val="3525"/>
              </a:lnSpc>
              <a:defRPr sz="3000">
                <a:solidFill>
                  <a:schemeClr val="accent1"/>
                </a:solidFill>
              </a:defRPr>
            </a:lvl1pPr>
          </a:lstStyle>
          <a:p>
            <a:r>
              <a:rPr lang="de-DE" dirty="0"/>
              <a:t>Hier kommt eine Überschrift</a:t>
            </a:r>
          </a:p>
        </p:txBody>
      </p:sp>
      <p:sp>
        <p:nvSpPr>
          <p:cNvPr id="7" name="Foliennummernplatzhalter 6"/>
          <p:cNvSpPr>
            <a:spLocks noGrp="1"/>
          </p:cNvSpPr>
          <p:nvPr>
            <p:ph type="sldNum" sz="quarter" idx="12"/>
          </p:nvPr>
        </p:nvSpPr>
        <p:spPr>
          <a:xfrm>
            <a:off x="7844119" y="6317776"/>
            <a:ext cx="568136" cy="365125"/>
          </a:xfrm>
        </p:spPr>
        <p:txBody>
          <a:bodyPr/>
          <a:lstStyle>
            <a:lvl1pPr>
              <a:defRPr sz="600">
                <a:latin typeface="Arial" panose="020B0604020202020204" pitchFamily="34" charset="0"/>
                <a:cs typeface="Arial" panose="020B0604020202020204" pitchFamily="34" charset="0"/>
              </a:defRPr>
            </a:lvl1pPr>
          </a:lstStyle>
          <a:p>
            <a:fld id="{EA550209-C402-4DDD-B3C1-EF0F14010361}" type="slidenum">
              <a:rPr lang="de-DE" smtClean="0"/>
              <a:pPr/>
              <a:t>‹Nº›</a:t>
            </a:fld>
            <a:endParaRPr lang="de-DE" dirty="0"/>
          </a:p>
        </p:txBody>
      </p:sp>
      <p:sp>
        <p:nvSpPr>
          <p:cNvPr id="4" name="Textplatzhalter 3"/>
          <p:cNvSpPr>
            <a:spLocks noGrp="1"/>
          </p:cNvSpPr>
          <p:nvPr>
            <p:ph type="body" sz="quarter" idx="13" hasCustomPrompt="1"/>
          </p:nvPr>
        </p:nvSpPr>
        <p:spPr>
          <a:xfrm>
            <a:off x="717947" y="2924178"/>
            <a:ext cx="5472300" cy="968041"/>
          </a:xfrm>
        </p:spPr>
        <p:txBody>
          <a:bodyPr/>
          <a:lstStyle>
            <a:lvl1pPr marL="0" indent="0">
              <a:lnSpc>
                <a:spcPts val="1725"/>
              </a:lnSpc>
              <a:buNone/>
              <a:defRPr b="1" baseline="0">
                <a:solidFill>
                  <a:schemeClr val="tx2"/>
                </a:solidFill>
              </a:defRPr>
            </a:lvl1pPr>
          </a:lstStyle>
          <a:p>
            <a:pPr lvl="0"/>
            <a:r>
              <a:rPr lang="de-DE" dirty="0"/>
              <a:t>Hier steht eine Subheadline</a:t>
            </a:r>
          </a:p>
        </p:txBody>
      </p:sp>
      <p:sp>
        <p:nvSpPr>
          <p:cNvPr id="11" name="Textplatzhalter 10"/>
          <p:cNvSpPr>
            <a:spLocks noGrp="1"/>
          </p:cNvSpPr>
          <p:nvPr>
            <p:ph type="body" sz="quarter" idx="14" hasCustomPrompt="1"/>
          </p:nvPr>
        </p:nvSpPr>
        <p:spPr>
          <a:xfrm>
            <a:off x="717947" y="4192588"/>
            <a:ext cx="3076575" cy="1624012"/>
          </a:xfrm>
        </p:spPr>
        <p:txBody>
          <a:bodyPr>
            <a:normAutofit/>
          </a:bodyPr>
          <a:lstStyle>
            <a:lvl1pPr marL="0" indent="0">
              <a:lnSpc>
                <a:spcPts val="1200"/>
              </a:lnSpc>
              <a:buNone/>
              <a:defRPr sz="900">
                <a:solidFill>
                  <a:schemeClr val="tx2"/>
                </a:solidFill>
              </a:defRPr>
            </a:lvl1pPr>
            <a:lvl2pPr>
              <a:defRPr sz="900"/>
            </a:lvl2pPr>
            <a:lvl3pPr>
              <a:defRPr sz="900"/>
            </a:lvl3pPr>
            <a:lvl4pPr>
              <a:defRPr sz="900"/>
            </a:lvl4pPr>
            <a:lvl5pPr>
              <a:defRPr sz="900"/>
            </a:lvl5pPr>
          </a:lstStyle>
          <a:p>
            <a:pPr lvl="0"/>
            <a:r>
              <a:rPr lang="de-DE" dirty="0"/>
              <a:t>Ich bin Fließtext</a:t>
            </a:r>
          </a:p>
        </p:txBody>
      </p:sp>
      <p:sp>
        <p:nvSpPr>
          <p:cNvPr id="14" name="Textplatzhalter 13"/>
          <p:cNvSpPr>
            <a:spLocks noGrp="1"/>
          </p:cNvSpPr>
          <p:nvPr>
            <p:ph type="body" sz="quarter" idx="15" hasCustomPrompt="1"/>
          </p:nvPr>
        </p:nvSpPr>
        <p:spPr>
          <a:xfrm>
            <a:off x="2396867" y="6022557"/>
            <a:ext cx="4578443" cy="733174"/>
          </a:xfrm>
        </p:spPr>
        <p:txBody>
          <a:bodyPr>
            <a:normAutofit/>
          </a:bodyPr>
          <a:lstStyle>
            <a:lvl1pPr marL="0" indent="0">
              <a:lnSpc>
                <a:spcPts val="750"/>
              </a:lnSpc>
              <a:buNone/>
              <a:defRPr sz="525">
                <a:solidFill>
                  <a:schemeClr val="tx2">
                    <a:lumMod val="60000"/>
                    <a:lumOff val="40000"/>
                  </a:schemeClr>
                </a:solidFill>
              </a:defRPr>
            </a:lvl1pPr>
          </a:lstStyle>
          <a:p>
            <a:pPr lvl="0"/>
            <a:r>
              <a:rPr lang="de-DE" dirty="0"/>
              <a:t>Ich bin eine Quelle</a:t>
            </a:r>
          </a:p>
        </p:txBody>
      </p:sp>
      <p:pic>
        <p:nvPicPr>
          <p:cNvPr id="16" name="Grafik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2301" y="548683"/>
            <a:ext cx="1080121" cy="408943"/>
          </a:xfrm>
          <a:prstGeom prst="rect">
            <a:avLst/>
          </a:prstGeom>
        </p:spPr>
      </p:pic>
    </p:spTree>
    <p:extLst>
      <p:ext uri="{BB962C8B-B14F-4D97-AF65-F5344CB8AC3E}">
        <p14:creationId xmlns:p14="http://schemas.microsoft.com/office/powerpoint/2010/main" val="1914603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ulletpoint">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683570" y="1437744"/>
            <a:ext cx="6359417" cy="1154880"/>
          </a:xfrm>
        </p:spPr>
        <p:txBody>
          <a:bodyPr anchor="t"/>
          <a:lstStyle>
            <a:lvl1pPr>
              <a:lnSpc>
                <a:spcPts val="3525"/>
              </a:lnSpc>
              <a:defRPr sz="3000">
                <a:solidFill>
                  <a:schemeClr val="accent1"/>
                </a:solidFill>
              </a:defRPr>
            </a:lvl1pPr>
          </a:lstStyle>
          <a:p>
            <a:r>
              <a:rPr lang="de-DE" dirty="0"/>
              <a:t>Hier kommt eine Überschrift</a:t>
            </a:r>
          </a:p>
        </p:txBody>
      </p:sp>
      <p:sp>
        <p:nvSpPr>
          <p:cNvPr id="7" name="Foliennummernplatzhalter 6"/>
          <p:cNvSpPr>
            <a:spLocks noGrp="1"/>
          </p:cNvSpPr>
          <p:nvPr>
            <p:ph type="sldNum" sz="quarter" idx="12"/>
          </p:nvPr>
        </p:nvSpPr>
        <p:spPr>
          <a:xfrm>
            <a:off x="7844119" y="6317776"/>
            <a:ext cx="568136" cy="365125"/>
          </a:xfrm>
        </p:spPr>
        <p:txBody>
          <a:bodyPr/>
          <a:lstStyle>
            <a:lvl1pPr>
              <a:defRPr sz="600">
                <a:latin typeface="Arial" panose="020B0604020202020204" pitchFamily="34" charset="0"/>
                <a:cs typeface="Arial" panose="020B0604020202020204" pitchFamily="34" charset="0"/>
              </a:defRPr>
            </a:lvl1pPr>
          </a:lstStyle>
          <a:p>
            <a:fld id="{EA550209-C402-4DDD-B3C1-EF0F14010361}" type="slidenum">
              <a:rPr lang="de-DE" smtClean="0"/>
              <a:pPr/>
              <a:t>‹Nº›</a:t>
            </a:fld>
            <a:endParaRPr lang="de-DE" dirty="0"/>
          </a:p>
        </p:txBody>
      </p:sp>
      <p:sp>
        <p:nvSpPr>
          <p:cNvPr id="4" name="Textplatzhalter 3"/>
          <p:cNvSpPr>
            <a:spLocks noGrp="1"/>
          </p:cNvSpPr>
          <p:nvPr>
            <p:ph type="body" sz="quarter" idx="13" hasCustomPrompt="1"/>
          </p:nvPr>
        </p:nvSpPr>
        <p:spPr>
          <a:xfrm>
            <a:off x="717947" y="2924178"/>
            <a:ext cx="5472300" cy="968041"/>
          </a:xfrm>
        </p:spPr>
        <p:txBody>
          <a:bodyPr/>
          <a:lstStyle>
            <a:lvl1pPr marL="214313" indent="-214313">
              <a:lnSpc>
                <a:spcPts val="1275"/>
              </a:lnSpc>
              <a:buFontTx/>
              <a:buBlip>
                <a:blip r:embed="rId2"/>
              </a:buBlip>
              <a:defRPr b="1" baseline="0">
                <a:solidFill>
                  <a:schemeClr val="tx2"/>
                </a:solidFill>
              </a:defRPr>
            </a:lvl1pPr>
          </a:lstStyle>
          <a:p>
            <a:pPr lvl="0"/>
            <a:r>
              <a:rPr lang="de-DE" dirty="0"/>
              <a:t>Hier steht Text</a:t>
            </a:r>
          </a:p>
        </p:txBody>
      </p:sp>
      <p:sp>
        <p:nvSpPr>
          <p:cNvPr id="11" name="Textplatzhalter 10"/>
          <p:cNvSpPr>
            <a:spLocks noGrp="1"/>
          </p:cNvSpPr>
          <p:nvPr>
            <p:ph type="body" sz="quarter" idx="14" hasCustomPrompt="1"/>
          </p:nvPr>
        </p:nvSpPr>
        <p:spPr>
          <a:xfrm>
            <a:off x="717947" y="4192588"/>
            <a:ext cx="3076575" cy="1624012"/>
          </a:xfrm>
        </p:spPr>
        <p:txBody>
          <a:bodyPr>
            <a:normAutofit/>
          </a:bodyPr>
          <a:lstStyle>
            <a:lvl1pPr marL="128588" indent="-128588">
              <a:lnSpc>
                <a:spcPts val="900"/>
              </a:lnSpc>
              <a:buFontTx/>
              <a:buBlip>
                <a:blip r:embed="rId2"/>
              </a:buBlip>
              <a:defRPr sz="900" u="none" baseline="0">
                <a:solidFill>
                  <a:schemeClr val="tx2"/>
                </a:solidFill>
              </a:defRPr>
            </a:lvl1pPr>
            <a:lvl2pPr>
              <a:defRPr sz="900"/>
            </a:lvl2pPr>
            <a:lvl3pPr>
              <a:defRPr sz="900"/>
            </a:lvl3pPr>
            <a:lvl4pPr>
              <a:defRPr sz="900"/>
            </a:lvl4pPr>
            <a:lvl5pPr>
              <a:defRPr sz="900"/>
            </a:lvl5pPr>
          </a:lstStyle>
          <a:p>
            <a:pPr lvl="0"/>
            <a:r>
              <a:rPr lang="de-DE" dirty="0"/>
              <a:t>Hier steht Text </a:t>
            </a:r>
          </a:p>
          <a:p>
            <a:pPr lvl="0"/>
            <a:r>
              <a:rPr lang="de-DE" dirty="0"/>
              <a:t>Hier steht Text</a:t>
            </a:r>
          </a:p>
          <a:p>
            <a:pPr lvl="0"/>
            <a:r>
              <a:rPr lang="de-DE" dirty="0"/>
              <a:t>Hier steht Text</a:t>
            </a:r>
          </a:p>
          <a:p>
            <a:pPr lvl="0"/>
            <a:r>
              <a:rPr lang="de-DE" dirty="0"/>
              <a:t>Hier steht Text</a:t>
            </a:r>
          </a:p>
          <a:p>
            <a:pPr lvl="0"/>
            <a:endParaRPr lang="de-DE" dirty="0"/>
          </a:p>
        </p:txBody>
      </p:sp>
      <p:sp>
        <p:nvSpPr>
          <p:cNvPr id="14" name="Textplatzhalter 13"/>
          <p:cNvSpPr>
            <a:spLocks noGrp="1"/>
          </p:cNvSpPr>
          <p:nvPr>
            <p:ph type="body" sz="quarter" idx="15" hasCustomPrompt="1"/>
          </p:nvPr>
        </p:nvSpPr>
        <p:spPr>
          <a:xfrm>
            <a:off x="2396867" y="6022557"/>
            <a:ext cx="4578443" cy="733174"/>
          </a:xfrm>
        </p:spPr>
        <p:txBody>
          <a:bodyPr>
            <a:normAutofit/>
          </a:bodyPr>
          <a:lstStyle>
            <a:lvl1pPr marL="0" indent="0">
              <a:lnSpc>
                <a:spcPts val="750"/>
              </a:lnSpc>
              <a:buNone/>
              <a:defRPr sz="525">
                <a:solidFill>
                  <a:schemeClr val="tx2">
                    <a:lumMod val="60000"/>
                    <a:lumOff val="40000"/>
                  </a:schemeClr>
                </a:solidFill>
              </a:defRPr>
            </a:lvl1pPr>
          </a:lstStyle>
          <a:p>
            <a:pPr lvl="0"/>
            <a:r>
              <a:rPr lang="de-DE" dirty="0"/>
              <a:t>Ich bin eine Quelle</a:t>
            </a:r>
          </a:p>
        </p:txBody>
      </p:sp>
      <p:pic>
        <p:nvPicPr>
          <p:cNvPr id="16" name="Grafik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2301" y="548683"/>
            <a:ext cx="1080121" cy="408943"/>
          </a:xfrm>
          <a:prstGeom prst="rect">
            <a:avLst/>
          </a:prstGeom>
        </p:spPr>
      </p:pic>
    </p:spTree>
    <p:extLst>
      <p:ext uri="{BB962C8B-B14F-4D97-AF65-F5344CB8AC3E}">
        <p14:creationId xmlns:p14="http://schemas.microsoft.com/office/powerpoint/2010/main" val="116826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746F0D-33FD-4292-AA81-23D34EB06482}" type="datetimeFigureOut">
              <a:rPr lang="es-US" smtClean="0"/>
              <a:t>4/10/2024</a:t>
            </a:fld>
            <a:endParaRPr lang="es-US"/>
          </a:p>
        </p:txBody>
      </p:sp>
      <p:sp>
        <p:nvSpPr>
          <p:cNvPr id="5" name="Footer Placeholder 4"/>
          <p:cNvSpPr>
            <a:spLocks noGrp="1"/>
          </p:cNvSpPr>
          <p:nvPr>
            <p:ph type="ftr" sz="quarter" idx="11"/>
          </p:nvPr>
        </p:nvSpPr>
        <p:spPr/>
        <p:txBody>
          <a:bodyPr/>
          <a:lstStyle/>
          <a:p>
            <a:endParaRPr lang="es-US"/>
          </a:p>
        </p:txBody>
      </p:sp>
      <p:sp>
        <p:nvSpPr>
          <p:cNvPr id="6" name="Slide Number Placeholder 5"/>
          <p:cNvSpPr>
            <a:spLocks noGrp="1"/>
          </p:cNvSpPr>
          <p:nvPr>
            <p:ph type="sldNum" sz="quarter" idx="12"/>
          </p:nvPr>
        </p:nvSpPr>
        <p:spPr/>
        <p:txBody>
          <a:bodyPr/>
          <a:lstStyle/>
          <a:p>
            <a:fld id="{C77877F9-972B-4AB5-870F-6C40EC89DE17}" type="slidenum">
              <a:rPr lang="es-US" smtClean="0"/>
              <a:t>‹Nº›</a:t>
            </a:fld>
            <a:endParaRPr lang="es-US"/>
          </a:p>
        </p:txBody>
      </p:sp>
      <p:cxnSp>
        <p:nvCxnSpPr>
          <p:cNvPr id="33" name="Straight Connector 32"/>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94182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90679" y="1756130"/>
            <a:ext cx="6482366" cy="1887950"/>
          </a:xfrm>
        </p:spPr>
        <p:txBody>
          <a:bodyPr anchor="b">
            <a:normAutofit/>
          </a:bodyPr>
          <a:lstStyle>
            <a:lvl1pPr algn="l">
              <a:defRPr sz="27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0679" y="3806196"/>
            <a:ext cx="6472835" cy="1012929"/>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A746F0D-33FD-4292-AA81-23D34EB06482}" type="datetimeFigureOut">
              <a:rPr lang="es-US" smtClean="0"/>
              <a:t>4/10/2024</a:t>
            </a:fld>
            <a:endParaRPr lang="es-US"/>
          </a:p>
        </p:txBody>
      </p:sp>
      <p:sp>
        <p:nvSpPr>
          <p:cNvPr id="5" name="Footer Placeholder 4"/>
          <p:cNvSpPr>
            <a:spLocks noGrp="1"/>
          </p:cNvSpPr>
          <p:nvPr>
            <p:ph type="ftr" sz="quarter" idx="11"/>
          </p:nvPr>
        </p:nvSpPr>
        <p:spPr/>
        <p:txBody>
          <a:bodyPr/>
          <a:lstStyle/>
          <a:p>
            <a:endParaRPr lang="es-US"/>
          </a:p>
        </p:txBody>
      </p:sp>
      <p:sp>
        <p:nvSpPr>
          <p:cNvPr id="6" name="Slide Number Placeholder 5"/>
          <p:cNvSpPr>
            <a:spLocks noGrp="1"/>
          </p:cNvSpPr>
          <p:nvPr>
            <p:ph type="sldNum" sz="quarter" idx="12"/>
          </p:nvPr>
        </p:nvSpPr>
        <p:spPr/>
        <p:txBody>
          <a:bodyPr/>
          <a:lstStyle/>
          <a:p>
            <a:fld id="{C77877F9-972B-4AB5-870F-6C40EC89DE17}" type="slidenum">
              <a:rPr lang="es-US" smtClean="0"/>
              <a:t>‹Nº›</a:t>
            </a:fld>
            <a:endParaRPr lang="es-US"/>
          </a:p>
        </p:txBody>
      </p:sp>
      <p:cxnSp>
        <p:nvCxnSpPr>
          <p:cNvPr id="15" name="Straight Connector 14"/>
          <p:cNvCxnSpPr/>
          <p:nvPr/>
        </p:nvCxnSpPr>
        <p:spPr>
          <a:xfrm>
            <a:off x="1090679" y="3804985"/>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690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86913" y="804890"/>
            <a:ext cx="7204226"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85498" y="2010879"/>
            <a:ext cx="3483864"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810328" y="2017343"/>
            <a:ext cx="3483864"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A746F0D-33FD-4292-AA81-23D34EB06482}" type="datetimeFigureOut">
              <a:rPr lang="es-US" smtClean="0"/>
              <a:t>4/10/2024</a:t>
            </a:fld>
            <a:endParaRPr lang="es-US"/>
          </a:p>
        </p:txBody>
      </p:sp>
      <p:sp>
        <p:nvSpPr>
          <p:cNvPr id="6" name="Footer Placeholder 5"/>
          <p:cNvSpPr>
            <a:spLocks noGrp="1"/>
          </p:cNvSpPr>
          <p:nvPr>
            <p:ph type="ftr" sz="quarter" idx="11"/>
          </p:nvPr>
        </p:nvSpPr>
        <p:spPr/>
        <p:txBody>
          <a:bodyPr/>
          <a:lstStyle/>
          <a:p>
            <a:endParaRPr lang="es-US"/>
          </a:p>
        </p:txBody>
      </p:sp>
      <p:sp>
        <p:nvSpPr>
          <p:cNvPr id="7" name="Slide Number Placeholder 6"/>
          <p:cNvSpPr>
            <a:spLocks noGrp="1"/>
          </p:cNvSpPr>
          <p:nvPr>
            <p:ph type="sldNum" sz="quarter" idx="12"/>
          </p:nvPr>
        </p:nvSpPr>
        <p:spPr/>
        <p:txBody>
          <a:bodyPr/>
          <a:lstStyle/>
          <a:p>
            <a:fld id="{C77877F9-972B-4AB5-870F-6C40EC89DE17}" type="slidenum">
              <a:rPr lang="es-US" smtClean="0"/>
              <a:t>‹Nº›</a:t>
            </a:fld>
            <a:endParaRPr lang="es-US"/>
          </a:p>
        </p:txBody>
      </p:sp>
      <p:cxnSp>
        <p:nvCxnSpPr>
          <p:cNvPr id="35" name="Straight Connector 34"/>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8987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085394" y="804164"/>
            <a:ext cx="7205746"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85393" y="2019550"/>
            <a:ext cx="3483864" cy="801943"/>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1085393" y="2824270"/>
            <a:ext cx="3483864"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809272" y="2023004"/>
            <a:ext cx="3483864" cy="80223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809272" y="2821491"/>
            <a:ext cx="3483864"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A746F0D-33FD-4292-AA81-23D34EB06482}" type="datetimeFigureOut">
              <a:rPr lang="es-US" smtClean="0"/>
              <a:t>4/10/2024</a:t>
            </a:fld>
            <a:endParaRPr lang="es-US"/>
          </a:p>
        </p:txBody>
      </p:sp>
      <p:sp>
        <p:nvSpPr>
          <p:cNvPr id="8" name="Footer Placeholder 7"/>
          <p:cNvSpPr>
            <a:spLocks noGrp="1"/>
          </p:cNvSpPr>
          <p:nvPr>
            <p:ph type="ftr" sz="quarter" idx="11"/>
          </p:nvPr>
        </p:nvSpPr>
        <p:spPr/>
        <p:txBody>
          <a:bodyPr/>
          <a:lstStyle/>
          <a:p>
            <a:endParaRPr lang="es-US"/>
          </a:p>
        </p:txBody>
      </p:sp>
      <p:sp>
        <p:nvSpPr>
          <p:cNvPr id="9" name="Slide Number Placeholder 8"/>
          <p:cNvSpPr>
            <a:spLocks noGrp="1"/>
          </p:cNvSpPr>
          <p:nvPr>
            <p:ph type="sldNum" sz="quarter" idx="12"/>
          </p:nvPr>
        </p:nvSpPr>
        <p:spPr/>
        <p:txBody>
          <a:bodyPr/>
          <a:lstStyle/>
          <a:p>
            <a:fld id="{C77877F9-972B-4AB5-870F-6C40EC89DE17}" type="slidenum">
              <a:rPr lang="es-US" smtClean="0"/>
              <a:t>‹Nº›</a:t>
            </a:fld>
            <a:endParaRPr lang="es-US"/>
          </a:p>
        </p:txBody>
      </p:sp>
      <p:cxnSp>
        <p:nvCxnSpPr>
          <p:cNvPr id="29" name="Straight Connector 28"/>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3661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A746F0D-33FD-4292-AA81-23D34EB06482}" type="datetimeFigureOut">
              <a:rPr lang="es-US" smtClean="0"/>
              <a:t>4/10/2024</a:t>
            </a:fld>
            <a:endParaRPr lang="es-US"/>
          </a:p>
        </p:txBody>
      </p:sp>
      <p:sp>
        <p:nvSpPr>
          <p:cNvPr id="4" name="Footer Placeholder 3"/>
          <p:cNvSpPr>
            <a:spLocks noGrp="1"/>
          </p:cNvSpPr>
          <p:nvPr>
            <p:ph type="ftr" sz="quarter" idx="11"/>
          </p:nvPr>
        </p:nvSpPr>
        <p:spPr/>
        <p:txBody>
          <a:bodyPr/>
          <a:lstStyle/>
          <a:p>
            <a:endParaRPr lang="es-US"/>
          </a:p>
        </p:txBody>
      </p:sp>
      <p:sp>
        <p:nvSpPr>
          <p:cNvPr id="5" name="Slide Number Placeholder 4"/>
          <p:cNvSpPr>
            <a:spLocks noGrp="1"/>
          </p:cNvSpPr>
          <p:nvPr>
            <p:ph type="sldNum" sz="quarter" idx="12"/>
          </p:nvPr>
        </p:nvSpPr>
        <p:spPr/>
        <p:txBody>
          <a:bodyPr/>
          <a:lstStyle/>
          <a:p>
            <a:fld id="{C77877F9-972B-4AB5-870F-6C40EC89DE17}" type="slidenum">
              <a:rPr lang="es-US" smtClean="0"/>
              <a:t>‹Nº›</a:t>
            </a:fld>
            <a:endParaRPr lang="es-US"/>
          </a:p>
        </p:txBody>
      </p:sp>
      <p:cxnSp>
        <p:nvCxnSpPr>
          <p:cNvPr id="25" name="Straight Connector 24"/>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8543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46F0D-33FD-4292-AA81-23D34EB06482}" type="datetimeFigureOut">
              <a:rPr lang="es-US" smtClean="0"/>
              <a:t>4/10/2024</a:t>
            </a:fld>
            <a:endParaRPr lang="es-US"/>
          </a:p>
        </p:txBody>
      </p:sp>
      <p:sp>
        <p:nvSpPr>
          <p:cNvPr id="3" name="Footer Placeholder 2"/>
          <p:cNvSpPr>
            <a:spLocks noGrp="1"/>
          </p:cNvSpPr>
          <p:nvPr>
            <p:ph type="ftr" sz="quarter" idx="11"/>
          </p:nvPr>
        </p:nvSpPr>
        <p:spPr/>
        <p:txBody>
          <a:bodyPr/>
          <a:lstStyle/>
          <a:p>
            <a:endParaRPr lang="es-US"/>
          </a:p>
        </p:txBody>
      </p:sp>
      <p:sp>
        <p:nvSpPr>
          <p:cNvPr id="4" name="Slide Number Placeholder 3"/>
          <p:cNvSpPr>
            <a:spLocks noGrp="1"/>
          </p:cNvSpPr>
          <p:nvPr>
            <p:ph type="sldNum" sz="quarter" idx="12"/>
          </p:nvPr>
        </p:nvSpPr>
        <p:spPr/>
        <p:txBody>
          <a:bodyPr/>
          <a:lstStyle/>
          <a:p>
            <a:fld id="{C77877F9-972B-4AB5-870F-6C40EC89DE17}" type="slidenum">
              <a:rPr lang="es-US" smtClean="0"/>
              <a:t>‹Nº›</a:t>
            </a:fld>
            <a:endParaRPr lang="es-US"/>
          </a:p>
        </p:txBody>
      </p:sp>
    </p:spTree>
    <p:extLst>
      <p:ext uri="{BB962C8B-B14F-4D97-AF65-F5344CB8AC3E}">
        <p14:creationId xmlns:p14="http://schemas.microsoft.com/office/powerpoint/2010/main" val="300393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83504" y="798973"/>
            <a:ext cx="2454824" cy="2247117"/>
          </a:xfrm>
        </p:spPr>
        <p:txBody>
          <a:bodyPr anchor="b">
            <a:normAutofit/>
          </a:bodyPr>
          <a:lstStyle>
            <a:lvl1pPr algn="l">
              <a:defRPr sz="18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782785" y="798974"/>
            <a:ext cx="4509353"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83504" y="3205492"/>
            <a:ext cx="2456260" cy="2248181"/>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A746F0D-33FD-4292-AA81-23D34EB06482}" type="datetimeFigureOut">
              <a:rPr lang="es-US" smtClean="0"/>
              <a:t>4/10/2024</a:t>
            </a:fld>
            <a:endParaRPr lang="es-US"/>
          </a:p>
        </p:txBody>
      </p:sp>
      <p:sp>
        <p:nvSpPr>
          <p:cNvPr id="6" name="Footer Placeholder 5"/>
          <p:cNvSpPr>
            <a:spLocks noGrp="1"/>
          </p:cNvSpPr>
          <p:nvPr>
            <p:ph type="ftr" sz="quarter" idx="11"/>
          </p:nvPr>
        </p:nvSpPr>
        <p:spPr/>
        <p:txBody>
          <a:bodyPr/>
          <a:lstStyle/>
          <a:p>
            <a:endParaRPr lang="es-US"/>
          </a:p>
        </p:txBody>
      </p:sp>
      <p:sp>
        <p:nvSpPr>
          <p:cNvPr id="7" name="Slide Number Placeholder 6"/>
          <p:cNvSpPr>
            <a:spLocks noGrp="1"/>
          </p:cNvSpPr>
          <p:nvPr>
            <p:ph type="sldNum" sz="quarter" idx="12"/>
          </p:nvPr>
        </p:nvSpPr>
        <p:spPr/>
        <p:txBody>
          <a:bodyPr/>
          <a:lstStyle/>
          <a:p>
            <a:fld id="{C77877F9-972B-4AB5-870F-6C40EC89DE17}" type="slidenum">
              <a:rPr lang="es-US" smtClean="0"/>
              <a:t>‹Nº›</a:t>
            </a:fld>
            <a:endParaRPr lang="es-US"/>
          </a:p>
        </p:txBody>
      </p:sp>
      <p:cxnSp>
        <p:nvCxnSpPr>
          <p:cNvPr id="17" name="Straight Connector 16"/>
          <p:cNvCxnSpPr/>
          <p:nvPr/>
        </p:nvCxnSpPr>
        <p:spPr>
          <a:xfrm>
            <a:off x="1086210" y="3205491"/>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2332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5608041" y="482171"/>
            <a:ext cx="3055900"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1129513"/>
            <a:ext cx="4149246" cy="1830584"/>
          </a:xfrm>
        </p:spPr>
        <p:txBody>
          <a:bodyPr anchor="b">
            <a:normAutofit/>
          </a:bodyPr>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3292" y="1122543"/>
            <a:ext cx="209337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87747" y="3145992"/>
            <a:ext cx="4143303" cy="2003742"/>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a:xfrm>
            <a:off x="1085537" y="5469857"/>
            <a:ext cx="4145513" cy="320123"/>
          </a:xfrm>
        </p:spPr>
        <p:txBody>
          <a:bodyPr/>
          <a:lstStyle>
            <a:lvl1pPr algn="l">
              <a:defRPr/>
            </a:lvl1pPr>
          </a:lstStyle>
          <a:p>
            <a:fld id="{2A746F0D-33FD-4292-AA81-23D34EB06482}" type="datetimeFigureOut">
              <a:rPr lang="es-US" smtClean="0"/>
              <a:t>4/10/2024</a:t>
            </a:fld>
            <a:endParaRPr lang="es-US"/>
          </a:p>
        </p:txBody>
      </p:sp>
      <p:sp>
        <p:nvSpPr>
          <p:cNvPr id="6" name="Footer Placeholder 5"/>
          <p:cNvSpPr>
            <a:spLocks noGrp="1"/>
          </p:cNvSpPr>
          <p:nvPr>
            <p:ph type="ftr" sz="quarter" idx="11"/>
          </p:nvPr>
        </p:nvSpPr>
        <p:spPr>
          <a:xfrm>
            <a:off x="1085537" y="318641"/>
            <a:ext cx="4155753" cy="320931"/>
          </a:xfrm>
        </p:spPr>
        <p:txBody>
          <a:bodyPr/>
          <a:lstStyle/>
          <a:p>
            <a:endParaRPr lang="es-US"/>
          </a:p>
        </p:txBody>
      </p:sp>
      <p:sp>
        <p:nvSpPr>
          <p:cNvPr id="7" name="Slide Number Placeholder 6"/>
          <p:cNvSpPr>
            <a:spLocks noGrp="1"/>
          </p:cNvSpPr>
          <p:nvPr>
            <p:ph type="sldNum" sz="quarter" idx="12"/>
          </p:nvPr>
        </p:nvSpPr>
        <p:spPr/>
        <p:txBody>
          <a:bodyPr/>
          <a:lstStyle/>
          <a:p>
            <a:fld id="{C77877F9-972B-4AB5-870F-6C40EC89DE17}" type="slidenum">
              <a:rPr lang="es-US" smtClean="0"/>
              <a:t>‹Nº›</a:t>
            </a:fld>
            <a:endParaRPr lang="es-US"/>
          </a:p>
        </p:txBody>
      </p:sp>
      <p:cxnSp>
        <p:nvCxnSpPr>
          <p:cNvPr id="31" name="Straight Connector 30"/>
          <p:cNvCxnSpPr/>
          <p:nvPr/>
        </p:nvCxnSpPr>
        <p:spPr>
          <a:xfrm>
            <a:off x="1085537" y="3143605"/>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6195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8">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
        <p:nvSpPr>
          <p:cNvPr id="2" name="Title Placeholder 1"/>
          <p:cNvSpPr>
            <a:spLocks noGrp="1"/>
          </p:cNvSpPr>
          <p:nvPr>
            <p:ph type="title"/>
          </p:nvPr>
        </p:nvSpPr>
        <p:spPr>
          <a:xfrm>
            <a:off x="1088685" y="804520"/>
            <a:ext cx="7202456"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88685" y="2015733"/>
            <a:ext cx="7202456"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665604" y="330370"/>
            <a:ext cx="2625536" cy="309201"/>
          </a:xfrm>
          <a:prstGeom prst="rect">
            <a:avLst/>
          </a:prstGeom>
        </p:spPr>
        <p:txBody>
          <a:bodyPr vert="horz" lIns="91440" tIns="45720" rIns="91440" bIns="45720" rtlCol="0" anchor="ctr"/>
          <a:lstStyle>
            <a:lvl1pPr algn="r">
              <a:defRPr sz="750">
                <a:solidFill>
                  <a:schemeClr val="tx1">
                    <a:tint val="75000"/>
                  </a:schemeClr>
                </a:solidFill>
              </a:defRPr>
            </a:lvl1pPr>
          </a:lstStyle>
          <a:p>
            <a:fld id="{2A746F0D-33FD-4292-AA81-23D34EB06482}" type="datetimeFigureOut">
              <a:rPr lang="es-US" smtClean="0"/>
              <a:t>4/10/2024</a:t>
            </a:fld>
            <a:endParaRPr lang="es-US"/>
          </a:p>
        </p:txBody>
      </p:sp>
      <p:sp>
        <p:nvSpPr>
          <p:cNvPr id="5" name="Footer Placeholder 4"/>
          <p:cNvSpPr>
            <a:spLocks noGrp="1"/>
          </p:cNvSpPr>
          <p:nvPr>
            <p:ph type="ftr" sz="quarter" idx="3"/>
          </p:nvPr>
        </p:nvSpPr>
        <p:spPr>
          <a:xfrm>
            <a:off x="1088684" y="329308"/>
            <a:ext cx="4454127" cy="3092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s-US"/>
          </a:p>
        </p:txBody>
      </p:sp>
      <p:sp>
        <p:nvSpPr>
          <p:cNvPr id="6" name="Slide Number Placeholder 5"/>
          <p:cNvSpPr>
            <a:spLocks noGrp="1"/>
          </p:cNvSpPr>
          <p:nvPr>
            <p:ph type="sldNum" sz="quarter" idx="4"/>
          </p:nvPr>
        </p:nvSpPr>
        <p:spPr>
          <a:xfrm>
            <a:off x="360046" y="798973"/>
            <a:ext cx="608264" cy="503578"/>
          </a:xfrm>
          <a:prstGeom prst="rect">
            <a:avLst/>
          </a:prstGeom>
        </p:spPr>
        <p:txBody>
          <a:bodyPr vert="horz" lIns="91440" tIns="45720" rIns="91440" bIns="45720" rtlCol="0" anchor="t"/>
          <a:lstStyle>
            <a:lvl1pPr algn="r">
              <a:defRPr sz="2100">
                <a:solidFill>
                  <a:schemeClr val="accent1"/>
                </a:solidFill>
              </a:defRPr>
            </a:lvl1pPr>
          </a:lstStyle>
          <a:p>
            <a:fld id="{C77877F9-972B-4AB5-870F-6C40EC89DE17}" type="slidenum">
              <a:rPr lang="es-US" smtClean="0"/>
              <a:t>‹Nº›</a:t>
            </a:fld>
            <a:endParaRPr lang="es-US"/>
          </a:p>
        </p:txBody>
      </p:sp>
      <p:cxnSp>
        <p:nvCxnSpPr>
          <p:cNvPr id="10" name="Straight Connector 9"/>
          <p:cNvCxnSpPr/>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4835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45" r:id="rId12"/>
    <p:sldLayoutId id="2147483759" r:id="rId13"/>
    <p:sldLayoutId id="2147483760" r:id="rId14"/>
    <p:sldLayoutId id="2147483786" r:id="rId15"/>
    <p:sldLayoutId id="2147483787" r:id="rId16"/>
  </p:sldLayoutIdLst>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image" Target="../media/image11.jf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gif"/><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gif"/><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Layout" Target="../diagrams/layout1.xml"/><Relationship Id="rId7" Type="http://schemas.openxmlformats.org/officeDocument/2006/relationships/image" Target="../media/image7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3.png"/><Relationship Id="rId7" Type="http://schemas.openxmlformats.org/officeDocument/2006/relationships/diagramQuickStyle" Target="../diagrams/quickStyle2.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86.png"/><Relationship Id="rId5" Type="http://schemas.openxmlformats.org/officeDocument/2006/relationships/diagramData" Target="../diagrams/data2.xml"/><Relationship Id="rId10" Type="http://schemas.openxmlformats.org/officeDocument/2006/relationships/image" Target="../media/image85.png"/><Relationship Id="rId4" Type="http://schemas.openxmlformats.org/officeDocument/2006/relationships/image" Target="../media/image84.png"/><Relationship Id="rId9" Type="http://schemas.microsoft.com/office/2007/relationships/diagramDrawing" Target="../diagrams/drawing2.xml"/></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8.jpg"/><Relationship Id="rId7" Type="http://schemas.openxmlformats.org/officeDocument/2006/relationships/diagramColors" Target="../diagrams/colors3.xml"/><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0.gi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jpeg"/><Relationship Id="rId10" Type="http://schemas.openxmlformats.org/officeDocument/2006/relationships/image" Target="../media/image121.png"/><Relationship Id="rId4" Type="http://schemas.openxmlformats.org/officeDocument/2006/relationships/image" Target="../media/image115.jpeg"/><Relationship Id="rId9" Type="http://schemas.openxmlformats.org/officeDocument/2006/relationships/image" Target="../media/image120.png"/></Relationships>
</file>

<file path=ppt/slides/_rels/slide4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Layout" Target="../diagrams/layout6.xml"/><Relationship Id="rId7" Type="http://schemas.openxmlformats.org/officeDocument/2006/relationships/image" Target="../media/image12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127.png"/><Relationship Id="rId5" Type="http://schemas.openxmlformats.org/officeDocument/2006/relationships/diagramColors" Target="../diagrams/colors6.xml"/><Relationship Id="rId10" Type="http://schemas.openxmlformats.org/officeDocument/2006/relationships/image" Target="../media/image126.png"/><Relationship Id="rId4" Type="http://schemas.openxmlformats.org/officeDocument/2006/relationships/diagramQuickStyle" Target="../diagrams/quickStyle6.xml"/><Relationship Id="rId9" Type="http://schemas.openxmlformats.org/officeDocument/2006/relationships/image" Target="../media/image125.png"/></Relationships>
</file>

<file path=ppt/slides/_rels/slide4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4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diagramLayout" Target="../diagrams/layout7.xml"/><Relationship Id="rId7" Type="http://schemas.openxmlformats.org/officeDocument/2006/relationships/image" Target="../media/image138.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8.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0.png"/><Relationship Id="rId7" Type="http://schemas.microsoft.com/office/2007/relationships/hdphoto" Target="../media/hdphoto3.wdp"/><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2.png"/><Relationship Id="rId5" Type="http://schemas.microsoft.com/office/2007/relationships/hdphoto" Target="../media/hdphoto2.wdp"/><Relationship Id="rId4" Type="http://schemas.openxmlformats.org/officeDocument/2006/relationships/image" Target="../media/image151.png"/><Relationship Id="rId9" Type="http://schemas.openxmlformats.org/officeDocument/2006/relationships/image" Target="../media/image154.png"/></Relationships>
</file>

<file path=ppt/slides/_rels/slide5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diagramLayout" Target="../diagrams/layout9.xml"/><Relationship Id="rId7" Type="http://schemas.openxmlformats.org/officeDocument/2006/relationships/image" Target="../media/image155.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157.png"/></Relationships>
</file>

<file path=ppt/slides/_rels/slide5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gif"/><Relationship Id="rId2" Type="http://schemas.openxmlformats.org/officeDocument/2006/relationships/image" Target="../media/image163.jpeg"/><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5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59.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2.png"/><Relationship Id="rId7" Type="http://schemas.openxmlformats.org/officeDocument/2006/relationships/image" Target="../media/image184.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87.jpeg"/><Relationship Id="rId5" Type="http://schemas.openxmlformats.org/officeDocument/2006/relationships/image" Target="../media/image46.png"/><Relationship Id="rId10" Type="http://schemas.openxmlformats.org/officeDocument/2006/relationships/hyperlink" Target="mailto:dianechis@infomed.sld.cu" TargetMode="External"/><Relationship Id="rId4" Type="http://schemas.openxmlformats.org/officeDocument/2006/relationships/image" Target="../media/image183.png"/><Relationship Id="rId9" Type="http://schemas.openxmlformats.org/officeDocument/2006/relationships/image" Target="../media/image1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AutoShape 4"/>
          <p:cNvSpPr>
            <a:spLocks noGrp="1" noChangeArrowheads="1"/>
          </p:cNvSpPr>
          <p:nvPr>
            <p:ph type="ctrTitle"/>
          </p:nvPr>
        </p:nvSpPr>
        <p:spPr>
          <a:xfrm>
            <a:off x="1053730" y="1533059"/>
            <a:ext cx="7363172" cy="1742393"/>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a:normAutofit fontScale="90000"/>
          </a:bodyPr>
          <a:lstStyle/>
          <a:p>
            <a:pPr algn="ctr">
              <a:lnSpc>
                <a:spcPct val="150000"/>
              </a:lnSpc>
            </a:pPr>
            <a:br>
              <a:rPr lang="es-ES" sz="2800" dirty="0">
                <a:solidFill>
                  <a:srgbClr val="FF0000"/>
                </a:solidFill>
                <a:effectLst>
                  <a:outerShdw blurRad="38100" dist="38100" dir="2700000" algn="tl">
                    <a:srgbClr val="000000">
                      <a:alpha val="43137"/>
                    </a:srgbClr>
                  </a:outerShdw>
                </a:effectLst>
              </a:rPr>
            </a:br>
            <a:br>
              <a:rPr lang="es-ES" sz="2800" dirty="0">
                <a:solidFill>
                  <a:srgbClr val="FF0000"/>
                </a:solidFill>
                <a:effectLst>
                  <a:outerShdw blurRad="38100" dist="38100" dir="2700000" algn="tl">
                    <a:srgbClr val="000000">
                      <a:alpha val="43137"/>
                    </a:srgbClr>
                  </a:outerShdw>
                </a:effectLst>
              </a:rPr>
            </a:br>
            <a:r>
              <a:rPr lang="es-ES" sz="2800" dirty="0">
                <a:solidFill>
                  <a:srgbClr val="FF0000"/>
                </a:solidFill>
                <a:effectLst>
                  <a:outerShdw blurRad="38100" dist="38100" dir="2700000" algn="tl">
                    <a:srgbClr val="000000">
                      <a:alpha val="43137"/>
                    </a:srgbClr>
                  </a:outerShdw>
                </a:effectLst>
                <a:latin typeface="+mj-lt"/>
                <a:cs typeface="Arial" panose="020B0604020202020204" pitchFamily="34" charset="0"/>
              </a:rPr>
              <a:t>ALTAS TECNOLOGÍAS APLICADAS A LA REHABILITACIÓN EN SALUD</a:t>
            </a:r>
            <a:br>
              <a:rPr lang="es-ES" sz="2800" dirty="0">
                <a:solidFill>
                  <a:srgbClr val="FF0000"/>
                </a:solidFill>
                <a:effectLst>
                  <a:outerShdw blurRad="38100" dist="38100" dir="2700000" algn="tl">
                    <a:srgbClr val="000000">
                      <a:alpha val="43137"/>
                    </a:srgbClr>
                  </a:outerShdw>
                </a:effectLst>
              </a:rPr>
            </a:br>
            <a:endParaRPr lang="es-ES_tradnl" sz="2800" dirty="0">
              <a:latin typeface="Algerian" panose="04020705040A02060702" pitchFamily="82" charset="0"/>
            </a:endParaRPr>
          </a:p>
        </p:txBody>
      </p:sp>
      <p:sp>
        <p:nvSpPr>
          <p:cNvPr id="2" name="1 Rectángulo"/>
          <p:cNvSpPr/>
          <p:nvPr/>
        </p:nvSpPr>
        <p:spPr>
          <a:xfrm>
            <a:off x="434139" y="97617"/>
            <a:ext cx="8602355" cy="12003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MX" sz="2400" b="1" dirty="0">
                <a:latin typeface="+mj-lt"/>
                <a:cs typeface="Arial" panose="020B0604020202020204" pitchFamily="34" charset="0"/>
              </a:rPr>
              <a:t>UNIVERSIDAD DE CIENCIAS MÉDICAS DE LA HABANA</a:t>
            </a:r>
          </a:p>
          <a:p>
            <a:pPr algn="ctr"/>
            <a:r>
              <a:rPr lang="es-MX" sz="2400" b="1" dirty="0">
                <a:latin typeface="+mj-lt"/>
                <a:cs typeface="Arial" panose="020B0604020202020204" pitchFamily="34" charset="0"/>
              </a:rPr>
              <a:t>FACULTAD DE TECNOLOGÍA DE LA SALUD</a:t>
            </a:r>
          </a:p>
        </p:txBody>
      </p:sp>
      <p:sp>
        <p:nvSpPr>
          <p:cNvPr id="9" name="1 Rectángulo">
            <a:extLst>
              <a:ext uri="{FF2B5EF4-FFF2-40B4-BE49-F238E27FC236}">
                <a16:creationId xmlns:a16="http://schemas.microsoft.com/office/drawing/2014/main" id="{75F8A330-59A3-4AAA-9D31-242EDBBCAFBD}"/>
              </a:ext>
            </a:extLst>
          </p:cNvPr>
          <p:cNvSpPr/>
          <p:nvPr/>
        </p:nvSpPr>
        <p:spPr>
          <a:xfrm>
            <a:off x="1331640" y="3839158"/>
            <a:ext cx="5943259"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MX" sz="2400" b="1" dirty="0">
                <a:latin typeface="+mj-lt"/>
                <a:cs typeface="Arial" panose="020B0604020202020204" pitchFamily="34" charset="0"/>
              </a:rPr>
              <a:t>Dr. C. Dianelys Hernández Chisholm</a:t>
            </a:r>
          </a:p>
        </p:txBody>
      </p:sp>
      <p:sp>
        <p:nvSpPr>
          <p:cNvPr id="10" name="1 Rectángulo">
            <a:extLst>
              <a:ext uri="{FF2B5EF4-FFF2-40B4-BE49-F238E27FC236}">
                <a16:creationId xmlns:a16="http://schemas.microsoft.com/office/drawing/2014/main" id="{6F199B01-43DA-4F9C-BABA-DA2F4463313E}"/>
              </a:ext>
            </a:extLst>
          </p:cNvPr>
          <p:cNvSpPr/>
          <p:nvPr/>
        </p:nvSpPr>
        <p:spPr>
          <a:xfrm>
            <a:off x="3779912" y="4756851"/>
            <a:ext cx="2644996"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MX" sz="2400" b="1" dirty="0">
                <a:latin typeface="+mj-lt"/>
                <a:cs typeface="Arial" panose="020B0604020202020204" pitchFamily="34" charset="0"/>
              </a:rPr>
              <a:t>La Habana</a:t>
            </a:r>
          </a:p>
          <a:p>
            <a:pPr algn="ctr"/>
            <a:r>
              <a:rPr lang="es-MX" sz="2400" b="1" dirty="0">
                <a:latin typeface="+mj-lt"/>
                <a:cs typeface="Arial" panose="020B0604020202020204" pitchFamily="34" charset="0"/>
              </a:rPr>
              <a:t>2024</a:t>
            </a:r>
          </a:p>
        </p:txBody>
      </p:sp>
      <p:pic>
        <p:nvPicPr>
          <p:cNvPr id="11" name="Picture 2">
            <a:extLst>
              <a:ext uri="{FF2B5EF4-FFF2-40B4-BE49-F238E27FC236}">
                <a16:creationId xmlns:a16="http://schemas.microsoft.com/office/drawing/2014/main" id="{964F9416-076F-42D0-91CF-A08794D8D9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3582549"/>
            <a:ext cx="1379091" cy="14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05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19087" y="1971675"/>
            <a:ext cx="8416529" cy="3844529"/>
          </a:xfrm>
        </p:spPr>
        <p:txBody>
          <a:bodyPr/>
          <a:lstStyle/>
          <a:p>
            <a:pPr marL="0" indent="0" algn="just">
              <a:lnSpc>
                <a:spcPct val="150000"/>
              </a:lnSpc>
              <a:buNone/>
              <a:defRPr/>
            </a:pPr>
            <a:r>
              <a:rPr lang="es-ES" altLang="en-US" sz="1950" dirty="0">
                <a:latin typeface="Arial" pitchFamily="34" charset="0"/>
                <a:ea typeface="Calibri" pitchFamily="34" charset="0"/>
                <a:cs typeface="Arial" pitchFamily="34" charset="0"/>
              </a:rPr>
              <a:t>Es el procedimiento ordenado, sistemático, para conocer, para establecer de manera clara una circunstancia, a partir de observaciones y datos concretos</a:t>
            </a:r>
          </a:p>
          <a:p>
            <a:pPr marL="0" indent="0" algn="just">
              <a:lnSpc>
                <a:spcPct val="150000"/>
              </a:lnSpc>
              <a:buNone/>
              <a:defRPr/>
            </a:pPr>
            <a:r>
              <a:rPr lang="es-ES" altLang="en-US" sz="1950" dirty="0">
                <a:latin typeface="Arial" pitchFamily="34" charset="0"/>
                <a:ea typeface="Calibri" pitchFamily="34" charset="0"/>
                <a:cs typeface="Arial" pitchFamily="34" charset="0"/>
              </a:rPr>
              <a:t>El diagnóstico conlleva siempre una evaluación, con valoración de acciones en relación con objetivos</a:t>
            </a:r>
          </a:p>
          <a:p>
            <a:pPr marL="0" indent="0" algn="just">
              <a:lnSpc>
                <a:spcPct val="150000"/>
              </a:lnSpc>
              <a:buNone/>
              <a:defRPr/>
            </a:pPr>
            <a:r>
              <a:rPr lang="es-ES" altLang="en-US" sz="1950" dirty="0">
                <a:latin typeface="Arial" pitchFamily="34" charset="0"/>
                <a:ea typeface="Calibri" pitchFamily="34" charset="0"/>
                <a:cs typeface="Arial" pitchFamily="34" charset="0"/>
              </a:rPr>
              <a:t>El término incluye en su raíz el vocablo griego ‘</a:t>
            </a:r>
            <a:r>
              <a:rPr lang="es-ES" altLang="en-US" sz="1950" i="1" dirty="0">
                <a:latin typeface="Arial" pitchFamily="34" charset="0"/>
                <a:ea typeface="Calibri" pitchFamily="34" charset="0"/>
                <a:cs typeface="Arial" pitchFamily="34" charset="0"/>
              </a:rPr>
              <a:t>gnosis</a:t>
            </a:r>
            <a:r>
              <a:rPr lang="es-ES" altLang="en-US" sz="1950" dirty="0">
                <a:latin typeface="Arial" pitchFamily="34" charset="0"/>
                <a:ea typeface="Calibri" pitchFamily="34" charset="0"/>
                <a:cs typeface="Arial" pitchFamily="34" charset="0"/>
              </a:rPr>
              <a:t>’, que significa conocimiento</a:t>
            </a:r>
            <a:endParaRPr lang="es-ES" altLang="en-US" sz="1800" dirty="0">
              <a:effectLst>
                <a:outerShdw blurRad="38100" dist="38100" dir="2700000" algn="tl">
                  <a:srgbClr val="000000">
                    <a:alpha val="43137"/>
                  </a:srgbClr>
                </a:outerShdw>
              </a:effectLst>
              <a:latin typeface="Arial" pitchFamily="34" charset="0"/>
              <a:ea typeface="Calibri" pitchFamily="34" charset="0"/>
              <a:cs typeface="Arial" pitchFamily="34" charset="0"/>
            </a:endParaRP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Diagnóstico</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777856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63736" y="1865710"/>
            <a:ext cx="8416529" cy="4224722"/>
          </a:xfrm>
        </p:spPr>
        <p:txBody>
          <a:bodyPr/>
          <a:lstStyle/>
          <a:p>
            <a:pPr marL="0" indent="0" algn="just">
              <a:lnSpc>
                <a:spcPct val="150000"/>
              </a:lnSpc>
              <a:buNone/>
              <a:defRPr/>
            </a:pPr>
            <a:r>
              <a:rPr lang="es-ES" altLang="en-US" sz="1800" dirty="0">
                <a:latin typeface="Arial" pitchFamily="34" charset="0"/>
                <a:ea typeface="Calibri" pitchFamily="34" charset="0"/>
                <a:cs typeface="Arial" pitchFamily="34" charset="0"/>
              </a:rPr>
              <a:t>Psicodiagnóstico. Alude a proceso llevado a cabo por psicólogos y psicopedagogos, por lo general en el marco de instituciones educativas, para detectar problemas psicológicos que pueden afectar al normal aprendizaje de los niños</a:t>
            </a:r>
          </a:p>
          <a:p>
            <a:pPr marL="0" indent="0" algn="just">
              <a:lnSpc>
                <a:spcPct val="150000"/>
              </a:lnSpc>
              <a:buNone/>
              <a:defRPr/>
            </a:pPr>
            <a:r>
              <a:rPr lang="es-ES" altLang="en-US" sz="1800" dirty="0">
                <a:latin typeface="Arial" pitchFamily="34" charset="0"/>
                <a:ea typeface="Calibri" pitchFamily="34" charset="0"/>
                <a:cs typeface="Arial" pitchFamily="34" charset="0"/>
              </a:rPr>
              <a:t>• Diagnóstico diferencial. Quizá uno de los mayores desafíos para los profesionales médicos es distinguir enfermedades que se presentan con un cuadro clínico y/o de laboratorio muy similar; en esos casos, los médicos deben hacer un diagnóstico diferencial, a veces apoyados en un procedimiento de descarte</a:t>
            </a: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Diagnóstico</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432929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63736" y="1865710"/>
            <a:ext cx="8416529" cy="4593999"/>
          </a:xfrm>
        </p:spPr>
        <p:txBody>
          <a:bodyPr/>
          <a:lstStyle/>
          <a:p>
            <a:pPr marL="0" indent="0" algn="just">
              <a:lnSpc>
                <a:spcPct val="150000"/>
              </a:lnSpc>
              <a:buNone/>
              <a:defRPr/>
            </a:pPr>
            <a:r>
              <a:rPr lang="es-ES" altLang="en-US" sz="1800" dirty="0">
                <a:latin typeface="Arial" pitchFamily="34" charset="0"/>
                <a:ea typeface="Calibri" pitchFamily="34" charset="0"/>
                <a:cs typeface="Arial" pitchFamily="34" charset="0"/>
              </a:rPr>
              <a:t>Diagnóstico social.  A veces se solicitan los servicios de un asistente social para evaluar la situación familiar de una persona; en ese caso es común que el asistente social visite su casa, vea qué comodidades tiene y de cuáles carece, como para hacerse una idea de sus necesidades más inmediatas (por ejemplo, un subsidio)</a:t>
            </a:r>
          </a:p>
          <a:p>
            <a:pPr marL="0" indent="0" algn="just">
              <a:lnSpc>
                <a:spcPct val="150000"/>
              </a:lnSpc>
              <a:buNone/>
              <a:defRPr/>
            </a:pPr>
            <a:r>
              <a:rPr lang="es-ES" altLang="en-US" sz="1800" dirty="0">
                <a:latin typeface="Arial" pitchFamily="34" charset="0"/>
                <a:ea typeface="Calibri" pitchFamily="34" charset="0"/>
                <a:cs typeface="Arial" pitchFamily="34" charset="0"/>
              </a:rPr>
              <a:t>• Diagnóstico por imágenes. Comprende todas aquellas herramientas médicas que logran obtener imágenes del cuerpo y a través del análisis de dichas imágenes se facilita el diagnóstico de enfermedades o lesiones. alcanza desde las radiografías hasta las tomografías computarizadas, las ecografías, las resonancias magnéticas, entre otras</a:t>
            </a: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Diagnóstico</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73361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63736" y="1865710"/>
            <a:ext cx="8416529" cy="4593999"/>
          </a:xfrm>
        </p:spPr>
        <p:txBody>
          <a:bodyPr/>
          <a:lstStyle/>
          <a:p>
            <a:pPr marL="0" indent="0" algn="just">
              <a:lnSpc>
                <a:spcPct val="150000"/>
              </a:lnSpc>
              <a:buNone/>
              <a:defRPr/>
            </a:pPr>
            <a:r>
              <a:rPr lang="es-ES" altLang="en-US" sz="1800" dirty="0">
                <a:latin typeface="Arial" pitchFamily="34" charset="0"/>
                <a:ea typeface="Calibri" pitchFamily="34" charset="0"/>
                <a:cs typeface="Arial" pitchFamily="34" charset="0"/>
              </a:rPr>
              <a:t>Los procedimientos, acciones y operaciones que constituyen las vías para resolver los problemas de la salud desde las tecnologías. Es un proceso donde se interrelacionan e interactúan todos los elementos del sistema tecnológico, descubrir la lógica y llegar al conocimiento de sus relaciones para el logro de una finalidad de manera eficiente, que no es más que brindar servicios de calidad a la población</a:t>
            </a: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lang="es-ES" sz="2700" b="1"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roceso</a:t>
            </a: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tecnológico de la salud</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682027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63736" y="1865710"/>
            <a:ext cx="8416529" cy="4593999"/>
          </a:xfrm>
        </p:spPr>
        <p:txBody>
          <a:bodyPr/>
          <a:lstStyle/>
          <a:p>
            <a:pPr marL="0" indent="0" algn="just">
              <a:lnSpc>
                <a:spcPct val="150000"/>
              </a:lnSpc>
              <a:buNone/>
              <a:defRPr/>
            </a:pPr>
            <a:r>
              <a:rPr lang="es-ES" altLang="en-US" sz="1800" dirty="0">
                <a:latin typeface="Arial" pitchFamily="34" charset="0"/>
                <a:ea typeface="Calibri" pitchFamily="34" charset="0"/>
                <a:cs typeface="Arial" pitchFamily="34" charset="0"/>
              </a:rPr>
              <a:t>Tiene sus inicios desde el surgimiento de la formación de los Técnicos de la Salud, planes de formación que se modificaban según las necesidades de la sociedad y del sistema de salud, además en este proceso se desarrollan los </a:t>
            </a:r>
            <a:r>
              <a:rPr lang="es-ES" altLang="en-US" sz="1800" b="1" dirty="0">
                <a:latin typeface="Arial" pitchFamily="34" charset="0"/>
                <a:ea typeface="Calibri" pitchFamily="34" charset="0"/>
                <a:cs typeface="Arial" pitchFamily="34" charset="0"/>
              </a:rPr>
              <a:t>componentes académicos, laborales e investigativos</a:t>
            </a:r>
            <a:r>
              <a:rPr lang="es-ES" altLang="en-US" sz="1800" dirty="0">
                <a:latin typeface="Arial" pitchFamily="34" charset="0"/>
                <a:ea typeface="Calibri" pitchFamily="34" charset="0"/>
                <a:cs typeface="Arial" pitchFamily="34" charset="0"/>
              </a:rPr>
              <a:t>, apoyados por los </a:t>
            </a:r>
            <a:r>
              <a:rPr lang="es-ES" altLang="en-US" sz="1800" b="1" dirty="0">
                <a:latin typeface="Arial" pitchFamily="34" charset="0"/>
                <a:ea typeface="Calibri" pitchFamily="34" charset="0"/>
                <a:cs typeface="Arial" pitchFamily="34" charset="0"/>
              </a:rPr>
              <a:t>elementos gerenciales </a:t>
            </a:r>
            <a:r>
              <a:rPr lang="es-ES" altLang="en-US" sz="1800" dirty="0">
                <a:latin typeface="Arial" pitchFamily="34" charset="0"/>
                <a:ea typeface="Calibri" pitchFamily="34" charset="0"/>
                <a:cs typeface="Arial" pitchFamily="34" charset="0"/>
              </a:rPr>
              <a:t>que garantizan la ejecución de las actividades y tareas fundamentales que componen el perfil profesional:</a:t>
            </a:r>
          </a:p>
          <a:p>
            <a:pPr marL="0" indent="0" algn="just">
              <a:lnSpc>
                <a:spcPct val="150000"/>
              </a:lnSpc>
              <a:buNone/>
              <a:defRPr/>
            </a:pPr>
            <a:r>
              <a:rPr lang="es-ES" altLang="en-US" sz="1800" dirty="0">
                <a:latin typeface="Arial" pitchFamily="34" charset="0"/>
                <a:ea typeface="Calibri" pitchFamily="34" charset="0"/>
                <a:cs typeface="Arial" pitchFamily="34" charset="0"/>
              </a:rPr>
              <a:t>• Perfil científico-técnico: formación académica</a:t>
            </a:r>
          </a:p>
          <a:p>
            <a:pPr marL="0" indent="0" algn="just">
              <a:lnSpc>
                <a:spcPct val="150000"/>
              </a:lnSpc>
              <a:buNone/>
              <a:defRPr/>
            </a:pPr>
            <a:r>
              <a:rPr lang="es-ES" altLang="en-US" sz="1800" dirty="0">
                <a:latin typeface="Arial" pitchFamily="34" charset="0"/>
                <a:ea typeface="Calibri" pitchFamily="34" charset="0"/>
                <a:cs typeface="Arial" pitchFamily="34" charset="0"/>
              </a:rPr>
              <a:t>• Perfil político-moral: formación de valores</a:t>
            </a:r>
          </a:p>
          <a:p>
            <a:pPr marL="0" indent="0" algn="just">
              <a:lnSpc>
                <a:spcPct val="150000"/>
              </a:lnSpc>
              <a:buNone/>
              <a:defRPr/>
            </a:pPr>
            <a:r>
              <a:rPr lang="es-ES" altLang="en-US" sz="1800" dirty="0">
                <a:latin typeface="Arial" pitchFamily="34" charset="0"/>
                <a:ea typeface="Calibri" pitchFamily="34" charset="0"/>
                <a:cs typeface="Arial" pitchFamily="34" charset="0"/>
              </a:rPr>
              <a:t>• Perfil ocupacional: lugares donde ejerce las funciones el graduado</a:t>
            </a: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539552" y="1159356"/>
            <a:ext cx="7347347" cy="507831"/>
          </a:xfrm>
          <a:prstGeom prst="rect">
            <a:avLst/>
          </a:prstGeom>
          <a:noFill/>
        </p:spPr>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lang="es-ES" sz="2700" b="1"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roceso</a:t>
            </a: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tecnológico de la salud</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410820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1" y="4504166"/>
            <a:ext cx="1464023" cy="693523"/>
          </a:xfrm>
          <a:prstGeom prst="rect">
            <a:avLst/>
          </a:prstGeom>
          <a:noFill/>
        </p:spPr>
        <p:txBody>
          <a:bodyPr wrap="square">
            <a:spAutoFit/>
          </a:bodyPr>
          <a:lstStyle/>
          <a:p>
            <a:pPr marL="171450" indent="-171450" algn="ctr" defTabSz="685800" eaLnBrk="0" fontAlgn="base" hangingPunct="0">
              <a:lnSpc>
                <a:spcPct val="90000"/>
              </a:lnSpc>
              <a:spcBef>
                <a:spcPts val="750"/>
              </a:spcBef>
              <a:spcAft>
                <a:spcPct val="0"/>
              </a:spcAft>
              <a:defRPr/>
            </a:pPr>
            <a:r>
              <a:rPr lang="es-US" dirty="0">
                <a:solidFill>
                  <a:prstClr val="black"/>
                </a:solidFill>
                <a:latin typeface="Arial" pitchFamily="34" charset="0"/>
                <a:cs typeface="Arial" pitchFamily="34" charset="0"/>
              </a:rPr>
              <a:t> </a:t>
            </a:r>
            <a:r>
              <a:rPr lang="es-US" dirty="0">
                <a:solidFill>
                  <a:srgbClr val="000000"/>
                </a:solidFill>
                <a:latin typeface="Arial" pitchFamily="34" charset="0"/>
                <a:cs typeface="Arial" pitchFamily="34" charset="0"/>
              </a:rPr>
              <a:t>Antes </a:t>
            </a:r>
          </a:p>
          <a:p>
            <a:pPr marL="171450" indent="-171450" algn="ctr" defTabSz="685800" eaLnBrk="0" fontAlgn="base" hangingPunct="0">
              <a:lnSpc>
                <a:spcPct val="90000"/>
              </a:lnSpc>
              <a:spcBef>
                <a:spcPts val="750"/>
              </a:spcBef>
              <a:spcAft>
                <a:spcPct val="0"/>
              </a:spcAft>
              <a:defRPr/>
            </a:pPr>
            <a:r>
              <a:rPr lang="es-US" dirty="0">
                <a:solidFill>
                  <a:srgbClr val="000000"/>
                </a:solidFill>
                <a:latin typeface="Arial" pitchFamily="34" charset="0"/>
                <a:cs typeface="Arial" pitchFamily="34" charset="0"/>
              </a:rPr>
              <a:t>del 59</a:t>
            </a:r>
          </a:p>
        </p:txBody>
      </p:sp>
      <p:sp>
        <p:nvSpPr>
          <p:cNvPr id="10" name="9 Flecha doblada"/>
          <p:cNvSpPr/>
          <p:nvPr/>
        </p:nvSpPr>
        <p:spPr>
          <a:xfrm>
            <a:off x="2140377" y="3787156"/>
            <a:ext cx="1160585" cy="882438"/>
          </a:xfrm>
          <a:prstGeom prst="bentArrow">
            <a:avLst>
              <a:gd name="adj1" fmla="val 9375"/>
              <a:gd name="adj2" fmla="val 25000"/>
              <a:gd name="adj3" fmla="val 25000"/>
              <a:gd name="adj4" fmla="val 43750"/>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9" name="8 Flecha doblada"/>
          <p:cNvSpPr/>
          <p:nvPr/>
        </p:nvSpPr>
        <p:spPr>
          <a:xfrm>
            <a:off x="1215427" y="4404067"/>
            <a:ext cx="1160585" cy="949569"/>
          </a:xfrm>
          <a:prstGeom prst="bentArrow">
            <a:avLst>
              <a:gd name="adj1" fmla="val 9375"/>
              <a:gd name="adj2" fmla="val 25000"/>
              <a:gd name="adj3" fmla="val 25000"/>
              <a:gd name="adj4" fmla="val 4375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11" name="10 Flecha doblada"/>
          <p:cNvSpPr/>
          <p:nvPr/>
        </p:nvSpPr>
        <p:spPr>
          <a:xfrm>
            <a:off x="3054448" y="3167493"/>
            <a:ext cx="1160585" cy="836523"/>
          </a:xfrm>
          <a:prstGeom prst="bentArrow">
            <a:avLst>
              <a:gd name="adj1" fmla="val 9375"/>
              <a:gd name="adj2" fmla="val 25000"/>
              <a:gd name="adj3" fmla="val 25000"/>
              <a:gd name="adj4" fmla="val 43750"/>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s-ES" sz="1350">
              <a:solidFill>
                <a:prstClr val="black"/>
              </a:solidFill>
              <a:latin typeface="Calibri"/>
            </a:endParaRPr>
          </a:p>
        </p:txBody>
      </p:sp>
      <p:pic>
        <p:nvPicPr>
          <p:cNvPr id="2" name="1 Imagen" descr="mundo.png"/>
          <p:cNvPicPr>
            <a:picLocks noChangeAspect="1"/>
          </p:cNvPicPr>
          <p:nvPr/>
        </p:nvPicPr>
        <p:blipFill>
          <a:blip r:embed="rId3"/>
          <a:stretch>
            <a:fillRect/>
          </a:stretch>
        </p:blipFill>
        <p:spPr>
          <a:xfrm>
            <a:off x="7075899" y="4221077"/>
            <a:ext cx="1247949" cy="1167635"/>
          </a:xfrm>
          <a:prstGeom prst="rect">
            <a:avLst/>
          </a:prstGeom>
        </p:spPr>
      </p:pic>
      <p:pic>
        <p:nvPicPr>
          <p:cNvPr id="4" name="3 Imagen" descr="Cuba sin bandera.png"/>
          <p:cNvPicPr>
            <a:picLocks noChangeAspect="1"/>
          </p:cNvPicPr>
          <p:nvPr/>
        </p:nvPicPr>
        <p:blipFill>
          <a:blip r:embed="rId4"/>
          <a:stretch>
            <a:fillRect/>
          </a:stretch>
        </p:blipFill>
        <p:spPr>
          <a:xfrm>
            <a:off x="266649" y="1717902"/>
            <a:ext cx="2954282" cy="1048289"/>
          </a:xfrm>
          <a:prstGeom prst="rect">
            <a:avLst/>
          </a:prstGeom>
        </p:spPr>
      </p:pic>
      <p:sp>
        <p:nvSpPr>
          <p:cNvPr id="8" name="7 Flecha doblada"/>
          <p:cNvSpPr/>
          <p:nvPr/>
        </p:nvSpPr>
        <p:spPr>
          <a:xfrm>
            <a:off x="275529" y="5051181"/>
            <a:ext cx="1160585" cy="949569"/>
          </a:xfrm>
          <a:prstGeom prst="bentArrow">
            <a:avLst>
              <a:gd name="adj1" fmla="val 9375"/>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13" name="12 Rectángulo"/>
          <p:cNvSpPr/>
          <p:nvPr/>
        </p:nvSpPr>
        <p:spPr>
          <a:xfrm>
            <a:off x="6534270" y="5654501"/>
            <a:ext cx="2300630" cy="369332"/>
          </a:xfrm>
          <a:prstGeom prst="rect">
            <a:avLst/>
          </a:prstGeom>
        </p:spPr>
        <p:txBody>
          <a:bodyPr wrap="none">
            <a:spAutoFit/>
          </a:bodyPr>
          <a:lstStyle/>
          <a:p>
            <a:pPr defTabSz="685800" eaLnBrk="0" fontAlgn="base" hangingPunct="0">
              <a:spcBef>
                <a:spcPct val="0"/>
              </a:spcBef>
              <a:spcAft>
                <a:spcPct val="0"/>
              </a:spcAft>
              <a:defRPr/>
            </a:pPr>
            <a:r>
              <a:rPr lang="es-US" dirty="0">
                <a:solidFill>
                  <a:prstClr val="black"/>
                </a:solidFill>
                <a:latin typeface="Arial" charset="0"/>
                <a:cs typeface="Arial" charset="0"/>
              </a:rPr>
              <a:t>Desde la antigüedad</a:t>
            </a:r>
            <a:endParaRPr lang="es-ES" dirty="0">
              <a:solidFill>
                <a:prstClr val="black"/>
              </a:solidFill>
              <a:latin typeface="Calibri" pitchFamily="34" charset="0"/>
            </a:endParaRPr>
          </a:p>
        </p:txBody>
      </p:sp>
      <p:sp>
        <p:nvSpPr>
          <p:cNvPr id="15" name="14 Flecha doblada"/>
          <p:cNvSpPr/>
          <p:nvPr/>
        </p:nvSpPr>
        <p:spPr>
          <a:xfrm>
            <a:off x="3967090" y="2521651"/>
            <a:ext cx="1160585" cy="827338"/>
          </a:xfrm>
          <a:prstGeom prst="bentArrow">
            <a:avLst>
              <a:gd name="adj1" fmla="val 9375"/>
              <a:gd name="adj2" fmla="val 25000"/>
              <a:gd name="adj3" fmla="val 25000"/>
              <a:gd name="adj4" fmla="val 43750"/>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s-ES" sz="1350" dirty="0">
              <a:solidFill>
                <a:prstClr val="black"/>
              </a:solidFill>
              <a:latin typeface="Calibri"/>
            </a:endParaRPr>
          </a:p>
        </p:txBody>
      </p:sp>
      <p:sp>
        <p:nvSpPr>
          <p:cNvPr id="16" name="15 Flecha doblada"/>
          <p:cNvSpPr/>
          <p:nvPr/>
        </p:nvSpPr>
        <p:spPr>
          <a:xfrm>
            <a:off x="4882357" y="1917287"/>
            <a:ext cx="1160585" cy="791622"/>
          </a:xfrm>
          <a:prstGeom prst="bentArrow">
            <a:avLst>
              <a:gd name="adj1" fmla="val 9375"/>
              <a:gd name="adj2" fmla="val 25000"/>
              <a:gd name="adj3" fmla="val 25000"/>
              <a:gd name="adj4" fmla="val 43750"/>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19" name="18 Flecha doblada"/>
          <p:cNvSpPr/>
          <p:nvPr/>
        </p:nvSpPr>
        <p:spPr>
          <a:xfrm>
            <a:off x="6223894" y="955972"/>
            <a:ext cx="866954" cy="477275"/>
          </a:xfrm>
          <a:prstGeom prst="bentArrow">
            <a:avLst>
              <a:gd name="adj1" fmla="val 9375"/>
              <a:gd name="adj2" fmla="val 25000"/>
              <a:gd name="adj3" fmla="val 25000"/>
              <a:gd name="adj4" fmla="val 43750"/>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s-ES" sz="1350" dirty="0">
              <a:solidFill>
                <a:prstClr val="black"/>
              </a:solidFill>
              <a:latin typeface="Calibri"/>
            </a:endParaRPr>
          </a:p>
        </p:txBody>
      </p:sp>
      <p:sp>
        <p:nvSpPr>
          <p:cNvPr id="21" name="20 Rectángulo"/>
          <p:cNvSpPr/>
          <p:nvPr/>
        </p:nvSpPr>
        <p:spPr>
          <a:xfrm>
            <a:off x="1556441" y="5173813"/>
            <a:ext cx="3679212" cy="415498"/>
          </a:xfrm>
          <a:prstGeom prst="rect">
            <a:avLst/>
          </a:prstGeom>
        </p:spPr>
        <p:txBody>
          <a:bodyPr wrap="none">
            <a:spAutoFit/>
          </a:bodyPr>
          <a:lstStyle/>
          <a:p>
            <a:pPr defTabSz="685800" eaLnBrk="0" fontAlgn="base" hangingPunct="0">
              <a:spcBef>
                <a:spcPct val="0"/>
              </a:spcBef>
              <a:spcAft>
                <a:spcPct val="0"/>
              </a:spcAft>
              <a:defRPr/>
            </a:pPr>
            <a:r>
              <a:rPr lang="es-US" sz="2100" dirty="0">
                <a:solidFill>
                  <a:prstClr val="black"/>
                </a:solidFill>
                <a:latin typeface="Arial" charset="0"/>
                <a:cs typeface="Arial" charset="0"/>
              </a:rPr>
              <a:t>Surge en la década de los 50</a:t>
            </a:r>
            <a:endParaRPr lang="es-ES" sz="2100" dirty="0">
              <a:solidFill>
                <a:prstClr val="black"/>
              </a:solidFill>
              <a:latin typeface="Calibri" pitchFamily="34" charset="0"/>
            </a:endParaRPr>
          </a:p>
        </p:txBody>
      </p:sp>
      <p:sp>
        <p:nvSpPr>
          <p:cNvPr id="22" name="21 Rectángulo"/>
          <p:cNvSpPr/>
          <p:nvPr/>
        </p:nvSpPr>
        <p:spPr>
          <a:xfrm>
            <a:off x="2462078" y="4520216"/>
            <a:ext cx="2442608" cy="341632"/>
          </a:xfrm>
          <a:prstGeom prst="rect">
            <a:avLst/>
          </a:prstGeom>
        </p:spPr>
        <p:txBody>
          <a:bodyPr wrap="square">
            <a:spAutoFit/>
          </a:bodyPr>
          <a:lstStyle/>
          <a:p>
            <a:pPr marL="171450" indent="-171450" algn="ctr" defTabSz="685800" eaLnBrk="0" fontAlgn="base" hangingPunct="0">
              <a:lnSpc>
                <a:spcPct val="90000"/>
              </a:lnSpc>
              <a:spcBef>
                <a:spcPts val="750"/>
              </a:spcBef>
              <a:spcAft>
                <a:spcPct val="0"/>
              </a:spcAft>
              <a:defRPr/>
            </a:pPr>
            <a:r>
              <a:rPr lang="es-US" dirty="0">
                <a:solidFill>
                  <a:prstClr val="black"/>
                </a:solidFill>
                <a:latin typeface="Arial" pitchFamily="34" charset="0"/>
                <a:cs typeface="Arial" pitchFamily="34" charset="0"/>
              </a:rPr>
              <a:t> Centros de atención</a:t>
            </a:r>
            <a:endParaRPr lang="es-US" dirty="0">
              <a:solidFill>
                <a:srgbClr val="000000"/>
              </a:solidFill>
              <a:latin typeface="Arial" pitchFamily="34" charset="0"/>
              <a:cs typeface="Arial" pitchFamily="34" charset="0"/>
            </a:endParaRPr>
          </a:p>
        </p:txBody>
      </p:sp>
      <p:sp>
        <p:nvSpPr>
          <p:cNvPr id="23" name="22 Rectángulo"/>
          <p:cNvSpPr/>
          <p:nvPr/>
        </p:nvSpPr>
        <p:spPr>
          <a:xfrm>
            <a:off x="963533" y="3841226"/>
            <a:ext cx="1208168" cy="341632"/>
          </a:xfrm>
          <a:prstGeom prst="rect">
            <a:avLst/>
          </a:prstGeom>
        </p:spPr>
        <p:txBody>
          <a:bodyPr wrap="square">
            <a:spAutoFit/>
          </a:bodyPr>
          <a:lstStyle/>
          <a:p>
            <a:pPr marL="171450" indent="-171450" algn="ctr" defTabSz="685800" eaLnBrk="0" fontAlgn="base" hangingPunct="0">
              <a:lnSpc>
                <a:spcPct val="90000"/>
              </a:lnSpc>
              <a:spcBef>
                <a:spcPts val="750"/>
              </a:spcBef>
              <a:spcAft>
                <a:spcPct val="0"/>
              </a:spcAft>
              <a:defRPr/>
            </a:pPr>
            <a:r>
              <a:rPr lang="es-US" dirty="0">
                <a:solidFill>
                  <a:prstClr val="black"/>
                </a:solidFill>
                <a:latin typeface="Arial" pitchFamily="34" charset="0"/>
                <a:cs typeface="Arial" pitchFamily="34" charset="0"/>
              </a:rPr>
              <a:t> 19</a:t>
            </a:r>
            <a:r>
              <a:rPr lang="es-ES" dirty="0">
                <a:solidFill>
                  <a:prstClr val="black"/>
                </a:solidFill>
                <a:latin typeface="Arial" pitchFamily="34" charset="0"/>
                <a:cs typeface="Arial" pitchFamily="34" charset="0"/>
              </a:rPr>
              <a:t>61</a:t>
            </a:r>
            <a:endParaRPr lang="es-US" dirty="0">
              <a:solidFill>
                <a:srgbClr val="000000"/>
              </a:solidFill>
              <a:latin typeface="Arial" pitchFamily="34" charset="0"/>
              <a:cs typeface="Arial" pitchFamily="34" charset="0"/>
            </a:endParaRPr>
          </a:p>
        </p:txBody>
      </p:sp>
      <p:sp>
        <p:nvSpPr>
          <p:cNvPr id="24" name="23 Rectángulo"/>
          <p:cNvSpPr/>
          <p:nvPr/>
        </p:nvSpPr>
        <p:spPr>
          <a:xfrm>
            <a:off x="1784540" y="3180702"/>
            <a:ext cx="1135966" cy="341632"/>
          </a:xfrm>
          <a:prstGeom prst="rect">
            <a:avLst/>
          </a:prstGeom>
        </p:spPr>
        <p:txBody>
          <a:bodyPr wrap="square">
            <a:spAutoFit/>
          </a:bodyPr>
          <a:lstStyle/>
          <a:p>
            <a:pPr marL="171450" indent="-171450" algn="ctr" defTabSz="685800" eaLnBrk="0" fontAlgn="base" hangingPunct="0">
              <a:lnSpc>
                <a:spcPct val="90000"/>
              </a:lnSpc>
              <a:spcBef>
                <a:spcPts val="750"/>
              </a:spcBef>
              <a:spcAft>
                <a:spcPct val="0"/>
              </a:spcAft>
              <a:defRPr/>
            </a:pPr>
            <a:r>
              <a:rPr lang="es-US" dirty="0">
                <a:solidFill>
                  <a:prstClr val="black"/>
                </a:solidFill>
                <a:latin typeface="Arial" pitchFamily="34" charset="0"/>
                <a:cs typeface="Arial" pitchFamily="34" charset="0"/>
              </a:rPr>
              <a:t> </a:t>
            </a:r>
            <a:r>
              <a:rPr lang="es-ES" dirty="0">
                <a:solidFill>
                  <a:srgbClr val="000000"/>
                </a:solidFill>
                <a:latin typeface="Arial" charset="0"/>
                <a:cs typeface="Arial" charset="0"/>
              </a:rPr>
              <a:t>1968</a:t>
            </a:r>
            <a:endParaRPr lang="es-US" dirty="0">
              <a:solidFill>
                <a:srgbClr val="000000"/>
              </a:solidFill>
              <a:latin typeface="Arial" pitchFamily="34" charset="0"/>
              <a:cs typeface="Arial" pitchFamily="34" charset="0"/>
            </a:endParaRPr>
          </a:p>
        </p:txBody>
      </p:sp>
      <p:sp>
        <p:nvSpPr>
          <p:cNvPr id="25" name="24 Rectángulo"/>
          <p:cNvSpPr/>
          <p:nvPr/>
        </p:nvSpPr>
        <p:spPr>
          <a:xfrm>
            <a:off x="3446518" y="3858735"/>
            <a:ext cx="3905648" cy="341632"/>
          </a:xfrm>
          <a:prstGeom prst="rect">
            <a:avLst/>
          </a:prstGeom>
        </p:spPr>
        <p:txBody>
          <a:bodyPr wrap="square">
            <a:spAutoFit/>
          </a:bodyPr>
          <a:lstStyle/>
          <a:p>
            <a:pPr marL="171450" indent="-171450" algn="ctr" defTabSz="685800" eaLnBrk="0" fontAlgn="base" hangingPunct="0">
              <a:lnSpc>
                <a:spcPct val="90000"/>
              </a:lnSpc>
              <a:spcBef>
                <a:spcPts val="750"/>
              </a:spcBef>
              <a:spcAft>
                <a:spcPct val="0"/>
              </a:spcAft>
              <a:defRPr/>
            </a:pPr>
            <a:r>
              <a:rPr lang="es-US" dirty="0">
                <a:solidFill>
                  <a:prstClr val="black"/>
                </a:solidFill>
                <a:latin typeface="Arial" pitchFamily="34" charset="0"/>
                <a:cs typeface="Arial" pitchFamily="34" charset="0"/>
              </a:rPr>
              <a:t>Centro Nacional de Rehabilitación </a:t>
            </a:r>
            <a:endParaRPr lang="es-US" dirty="0">
              <a:solidFill>
                <a:srgbClr val="000000"/>
              </a:solidFill>
              <a:latin typeface="Arial" pitchFamily="34" charset="0"/>
              <a:cs typeface="Arial" pitchFamily="34" charset="0"/>
            </a:endParaRPr>
          </a:p>
        </p:txBody>
      </p:sp>
      <p:sp>
        <p:nvSpPr>
          <p:cNvPr id="26" name="25 Rectángulo"/>
          <p:cNvSpPr/>
          <p:nvPr/>
        </p:nvSpPr>
        <p:spPr>
          <a:xfrm>
            <a:off x="4579782" y="3177296"/>
            <a:ext cx="4069080" cy="341632"/>
          </a:xfrm>
          <a:prstGeom prst="rect">
            <a:avLst/>
          </a:prstGeom>
        </p:spPr>
        <p:txBody>
          <a:bodyPr wrap="square">
            <a:spAutoFit/>
          </a:bodyPr>
          <a:lstStyle/>
          <a:p>
            <a:pPr marL="171450" indent="-171450" defTabSz="685800" eaLnBrk="0" fontAlgn="base" hangingPunct="0">
              <a:lnSpc>
                <a:spcPct val="90000"/>
              </a:lnSpc>
              <a:spcBef>
                <a:spcPts val="750"/>
              </a:spcBef>
              <a:spcAft>
                <a:spcPct val="0"/>
              </a:spcAft>
              <a:defRPr/>
            </a:pPr>
            <a:r>
              <a:rPr lang="es-ES" dirty="0">
                <a:solidFill>
                  <a:srgbClr val="000000"/>
                </a:solidFill>
                <a:latin typeface="Arial" charset="0"/>
                <a:cs typeface="Arial" charset="0"/>
              </a:rPr>
              <a:t>Primeros técnicos   </a:t>
            </a:r>
          </a:p>
        </p:txBody>
      </p:sp>
      <p:sp>
        <p:nvSpPr>
          <p:cNvPr id="27" name="26 Rectángulo"/>
          <p:cNvSpPr/>
          <p:nvPr/>
        </p:nvSpPr>
        <p:spPr>
          <a:xfrm>
            <a:off x="2364795" y="2628170"/>
            <a:ext cx="1730326" cy="341632"/>
          </a:xfrm>
          <a:prstGeom prst="rect">
            <a:avLst/>
          </a:prstGeom>
        </p:spPr>
        <p:txBody>
          <a:bodyPr wrap="square">
            <a:spAutoFit/>
          </a:bodyPr>
          <a:lstStyle/>
          <a:p>
            <a:pPr marL="171450" indent="-171450" algn="ctr" defTabSz="685800" eaLnBrk="0" fontAlgn="base" hangingPunct="0">
              <a:lnSpc>
                <a:spcPct val="90000"/>
              </a:lnSpc>
              <a:spcBef>
                <a:spcPts val="750"/>
              </a:spcBef>
              <a:spcAft>
                <a:spcPct val="0"/>
              </a:spcAft>
              <a:defRPr/>
            </a:pPr>
            <a:r>
              <a:rPr lang="es-US" dirty="0">
                <a:solidFill>
                  <a:prstClr val="black"/>
                </a:solidFill>
                <a:latin typeface="Arial" pitchFamily="34" charset="0"/>
                <a:cs typeface="Arial" pitchFamily="34" charset="0"/>
              </a:rPr>
              <a:t> </a:t>
            </a:r>
            <a:r>
              <a:rPr lang="es-ES" dirty="0">
                <a:solidFill>
                  <a:srgbClr val="000000"/>
                </a:solidFill>
                <a:latin typeface="Arial" charset="0"/>
                <a:cs typeface="Arial" charset="0"/>
              </a:rPr>
              <a:t>1989 - 1992</a:t>
            </a:r>
            <a:endParaRPr lang="es-US" dirty="0">
              <a:solidFill>
                <a:srgbClr val="000000"/>
              </a:solidFill>
              <a:latin typeface="Arial" pitchFamily="34" charset="0"/>
              <a:cs typeface="Arial" pitchFamily="34" charset="0"/>
            </a:endParaRPr>
          </a:p>
        </p:txBody>
      </p:sp>
      <p:sp>
        <p:nvSpPr>
          <p:cNvPr id="28" name="27 Rectángulo"/>
          <p:cNvSpPr/>
          <p:nvPr/>
        </p:nvSpPr>
        <p:spPr>
          <a:xfrm>
            <a:off x="3842912" y="1923401"/>
            <a:ext cx="1135966" cy="341632"/>
          </a:xfrm>
          <a:prstGeom prst="rect">
            <a:avLst/>
          </a:prstGeom>
        </p:spPr>
        <p:txBody>
          <a:bodyPr wrap="square">
            <a:spAutoFit/>
          </a:bodyPr>
          <a:lstStyle/>
          <a:p>
            <a:pPr marL="171450" indent="-171450" algn="ctr" defTabSz="685800" eaLnBrk="0" fontAlgn="base" hangingPunct="0">
              <a:lnSpc>
                <a:spcPct val="90000"/>
              </a:lnSpc>
              <a:spcBef>
                <a:spcPts val="750"/>
              </a:spcBef>
              <a:spcAft>
                <a:spcPct val="0"/>
              </a:spcAft>
              <a:defRPr/>
            </a:pPr>
            <a:r>
              <a:rPr lang="es-US" dirty="0">
                <a:solidFill>
                  <a:prstClr val="black"/>
                </a:solidFill>
                <a:latin typeface="Arial" pitchFamily="34" charset="0"/>
                <a:cs typeface="Arial" pitchFamily="34" charset="0"/>
              </a:rPr>
              <a:t> </a:t>
            </a:r>
            <a:r>
              <a:rPr lang="es-ES" dirty="0">
                <a:solidFill>
                  <a:srgbClr val="000000"/>
                </a:solidFill>
                <a:latin typeface="Arial" charset="0"/>
                <a:cs typeface="Arial" charset="0"/>
              </a:rPr>
              <a:t>2003</a:t>
            </a:r>
            <a:endParaRPr lang="es-US" dirty="0">
              <a:solidFill>
                <a:srgbClr val="000000"/>
              </a:solidFill>
              <a:latin typeface="Arial" pitchFamily="34" charset="0"/>
              <a:cs typeface="Arial" pitchFamily="34" charset="0"/>
            </a:endParaRPr>
          </a:p>
        </p:txBody>
      </p:sp>
      <p:sp>
        <p:nvSpPr>
          <p:cNvPr id="29" name="28 Rectángulo"/>
          <p:cNvSpPr/>
          <p:nvPr/>
        </p:nvSpPr>
        <p:spPr>
          <a:xfrm>
            <a:off x="4595890" y="1433248"/>
            <a:ext cx="1137008" cy="341632"/>
          </a:xfrm>
          <a:prstGeom prst="rect">
            <a:avLst/>
          </a:prstGeom>
        </p:spPr>
        <p:txBody>
          <a:bodyPr wrap="square">
            <a:spAutoFit/>
          </a:bodyPr>
          <a:lstStyle/>
          <a:p>
            <a:pPr marL="171450" indent="-171450" algn="ctr" defTabSz="685800" eaLnBrk="0" fontAlgn="base" hangingPunct="0">
              <a:lnSpc>
                <a:spcPct val="90000"/>
              </a:lnSpc>
              <a:spcBef>
                <a:spcPts val="750"/>
              </a:spcBef>
              <a:spcAft>
                <a:spcPct val="0"/>
              </a:spcAft>
              <a:defRPr/>
            </a:pPr>
            <a:r>
              <a:rPr lang="es-US" dirty="0">
                <a:solidFill>
                  <a:prstClr val="black"/>
                </a:solidFill>
                <a:latin typeface="Arial" pitchFamily="34" charset="0"/>
                <a:cs typeface="Arial" pitchFamily="34" charset="0"/>
              </a:rPr>
              <a:t> </a:t>
            </a:r>
            <a:r>
              <a:rPr lang="es-ES" dirty="0">
                <a:solidFill>
                  <a:srgbClr val="000000"/>
                </a:solidFill>
                <a:latin typeface="Arial" charset="0"/>
                <a:cs typeface="Arial" charset="0"/>
              </a:rPr>
              <a:t>2010</a:t>
            </a:r>
            <a:endParaRPr lang="es-US" dirty="0">
              <a:solidFill>
                <a:srgbClr val="000000"/>
              </a:solidFill>
              <a:latin typeface="Arial" pitchFamily="34" charset="0"/>
              <a:cs typeface="Arial" pitchFamily="34" charset="0"/>
            </a:endParaRPr>
          </a:p>
        </p:txBody>
      </p:sp>
      <p:sp>
        <p:nvSpPr>
          <p:cNvPr id="30" name="29 Rectángulo"/>
          <p:cNvSpPr/>
          <p:nvPr/>
        </p:nvSpPr>
        <p:spPr>
          <a:xfrm>
            <a:off x="6982514" y="1383842"/>
            <a:ext cx="2040569" cy="341632"/>
          </a:xfrm>
          <a:prstGeom prst="rect">
            <a:avLst/>
          </a:prstGeom>
        </p:spPr>
        <p:txBody>
          <a:bodyPr wrap="square">
            <a:spAutoFit/>
          </a:bodyPr>
          <a:lstStyle/>
          <a:p>
            <a:pPr marL="171450" indent="-171450" defTabSz="685800" eaLnBrk="0" fontAlgn="base" hangingPunct="0">
              <a:lnSpc>
                <a:spcPct val="90000"/>
              </a:lnSpc>
              <a:spcBef>
                <a:spcPts val="750"/>
              </a:spcBef>
              <a:spcAft>
                <a:spcPct val="0"/>
              </a:spcAft>
              <a:defRPr/>
            </a:pPr>
            <a:r>
              <a:rPr lang="es-US" dirty="0">
                <a:solidFill>
                  <a:srgbClr val="000000"/>
                </a:solidFill>
                <a:latin typeface="Arial" charset="0"/>
                <a:cs typeface="Arial" charset="0"/>
              </a:rPr>
              <a:t>Plan D ) 5</a:t>
            </a:r>
            <a:r>
              <a:rPr lang="es-US" b="1" dirty="0">
                <a:solidFill>
                  <a:srgbClr val="000000"/>
                </a:solidFill>
                <a:latin typeface="Arial" charset="0"/>
                <a:cs typeface="Arial" charset="0"/>
              </a:rPr>
              <a:t> </a:t>
            </a:r>
            <a:r>
              <a:rPr lang="es-US" dirty="0">
                <a:solidFill>
                  <a:srgbClr val="000000"/>
                </a:solidFill>
                <a:latin typeface="Arial" charset="0"/>
                <a:cs typeface="Arial" charset="0"/>
              </a:rPr>
              <a:t>perfiles</a:t>
            </a:r>
            <a:r>
              <a:rPr lang="es-US" b="1" dirty="0">
                <a:solidFill>
                  <a:srgbClr val="000000"/>
                </a:solidFill>
                <a:latin typeface="Arial" charset="0"/>
                <a:cs typeface="Arial" charset="0"/>
              </a:rPr>
              <a:t> </a:t>
            </a:r>
            <a:endParaRPr lang="es-ES" b="1" dirty="0">
              <a:solidFill>
                <a:srgbClr val="000000"/>
              </a:solidFill>
              <a:latin typeface="Arial" charset="0"/>
              <a:cs typeface="Arial" charset="0"/>
            </a:endParaRPr>
          </a:p>
        </p:txBody>
      </p:sp>
      <p:sp>
        <p:nvSpPr>
          <p:cNvPr id="31" name="30 Rectángulo"/>
          <p:cNvSpPr/>
          <p:nvPr/>
        </p:nvSpPr>
        <p:spPr>
          <a:xfrm>
            <a:off x="5316166" y="2579046"/>
            <a:ext cx="3332696" cy="341632"/>
          </a:xfrm>
          <a:prstGeom prst="rect">
            <a:avLst/>
          </a:prstGeom>
        </p:spPr>
        <p:txBody>
          <a:bodyPr wrap="square">
            <a:spAutoFit/>
          </a:bodyPr>
          <a:lstStyle/>
          <a:p>
            <a:pPr marL="171450" indent="-171450" defTabSz="685800" eaLnBrk="0" fontAlgn="base" hangingPunct="0">
              <a:lnSpc>
                <a:spcPct val="90000"/>
              </a:lnSpc>
              <a:spcBef>
                <a:spcPts val="750"/>
              </a:spcBef>
              <a:spcAft>
                <a:spcPct val="0"/>
              </a:spcAft>
              <a:defRPr/>
            </a:pPr>
            <a:r>
              <a:rPr lang="es-ES" dirty="0">
                <a:solidFill>
                  <a:srgbClr val="000000"/>
                </a:solidFill>
                <a:latin typeface="Arial" charset="0"/>
                <a:cs typeface="Arial" charset="0"/>
              </a:rPr>
              <a:t>Licenciatura en Rehabilitación</a:t>
            </a:r>
          </a:p>
        </p:txBody>
      </p:sp>
      <p:sp>
        <p:nvSpPr>
          <p:cNvPr id="32" name="31 Rectángulo"/>
          <p:cNvSpPr/>
          <p:nvPr/>
        </p:nvSpPr>
        <p:spPr>
          <a:xfrm>
            <a:off x="6180462" y="1682081"/>
            <a:ext cx="1874520" cy="590931"/>
          </a:xfrm>
          <a:prstGeom prst="rect">
            <a:avLst/>
          </a:prstGeom>
        </p:spPr>
        <p:txBody>
          <a:bodyPr wrap="square">
            <a:spAutoFit/>
          </a:bodyPr>
          <a:lstStyle/>
          <a:p>
            <a:pPr marL="171450" indent="-171450" defTabSz="685800" eaLnBrk="0" fontAlgn="base" hangingPunct="0">
              <a:lnSpc>
                <a:spcPct val="90000"/>
              </a:lnSpc>
              <a:spcBef>
                <a:spcPts val="750"/>
              </a:spcBef>
              <a:spcAft>
                <a:spcPct val="0"/>
              </a:spcAft>
              <a:defRPr/>
            </a:pPr>
            <a:r>
              <a:rPr lang="es-ES" dirty="0">
                <a:solidFill>
                  <a:srgbClr val="000000"/>
                </a:solidFill>
                <a:latin typeface="Arial" charset="0"/>
                <a:cs typeface="Arial" charset="0"/>
              </a:rPr>
              <a:t>Nuevo modelo de 21 perfiles</a:t>
            </a:r>
          </a:p>
        </p:txBody>
      </p:sp>
      <p:sp>
        <p:nvSpPr>
          <p:cNvPr id="3" name="CuadroTexto 2">
            <a:extLst>
              <a:ext uri="{FF2B5EF4-FFF2-40B4-BE49-F238E27FC236}">
                <a16:creationId xmlns:a16="http://schemas.microsoft.com/office/drawing/2014/main" id="{50255C4B-247C-4DDD-B2CE-07E4C8748204}"/>
              </a:ext>
            </a:extLst>
          </p:cNvPr>
          <p:cNvSpPr txBox="1"/>
          <p:nvPr/>
        </p:nvSpPr>
        <p:spPr>
          <a:xfrm>
            <a:off x="-900020" y="-3135"/>
            <a:ext cx="7812360" cy="738664"/>
          </a:xfrm>
          <a:prstGeom prst="rect">
            <a:avLst/>
          </a:prstGeom>
          <a:noFill/>
        </p:spPr>
        <p:txBody>
          <a:bodyPr wrap="square" rtlCol="0">
            <a:spAutoFit/>
          </a:bodyPr>
          <a:lstStyle/>
          <a:p>
            <a:pPr algn="ctr" defTabSz="685800" eaLnBrk="0" fontAlgn="base" hangingPunct="0">
              <a:spcBef>
                <a:spcPct val="0"/>
              </a:spcBef>
              <a:spcAft>
                <a:spcPct val="0"/>
              </a:spcAft>
              <a:defRPr/>
            </a:pPr>
            <a:r>
              <a:rPr lang="es-MX" sz="2100" b="1" dirty="0">
                <a:solidFill>
                  <a:prstClr val="black"/>
                </a:solidFill>
                <a:latin typeface="Arial" panose="020B0604020202020204" pitchFamily="34" charset="0"/>
                <a:cs typeface="Arial" panose="020B0604020202020204" pitchFamily="34" charset="0"/>
              </a:rPr>
              <a:t>SISTEMATIZACIÓN DE LA FORMACIÓN EN REHABILITACIÓN EN SALUD</a:t>
            </a:r>
            <a:r>
              <a:rPr lang="es-MX" sz="2100" dirty="0">
                <a:solidFill>
                  <a:prstClr val="black"/>
                </a:solidFill>
                <a:latin typeface="Calibri" pitchFamily="34" charset="0"/>
              </a:rPr>
              <a:t> </a:t>
            </a:r>
            <a:endParaRPr lang="x-none" sz="2100" dirty="0">
              <a:solidFill>
                <a:prstClr val="black"/>
              </a:solidFill>
              <a:latin typeface="Calibri" pitchFamily="34" charset="0"/>
            </a:endParaRPr>
          </a:p>
        </p:txBody>
      </p:sp>
      <p:sp>
        <p:nvSpPr>
          <p:cNvPr id="33" name="18 Flecha doblada">
            <a:extLst>
              <a:ext uri="{FF2B5EF4-FFF2-40B4-BE49-F238E27FC236}">
                <a16:creationId xmlns:a16="http://schemas.microsoft.com/office/drawing/2014/main" id="{D825FB1E-B561-47F3-B47E-1C4560AD21EB}"/>
              </a:ext>
            </a:extLst>
          </p:cNvPr>
          <p:cNvSpPr/>
          <p:nvPr/>
        </p:nvSpPr>
        <p:spPr>
          <a:xfrm>
            <a:off x="5732897" y="1349440"/>
            <a:ext cx="1160585" cy="567848"/>
          </a:xfrm>
          <a:prstGeom prst="bentArrow">
            <a:avLst>
              <a:gd name="adj1" fmla="val 9375"/>
              <a:gd name="adj2" fmla="val 25000"/>
              <a:gd name="adj3" fmla="val 25000"/>
              <a:gd name="adj4" fmla="val 43750"/>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34" name="29 Rectángulo">
            <a:extLst>
              <a:ext uri="{FF2B5EF4-FFF2-40B4-BE49-F238E27FC236}">
                <a16:creationId xmlns:a16="http://schemas.microsoft.com/office/drawing/2014/main" id="{110E9439-663A-4FE1-AEE8-BDE382495121}"/>
              </a:ext>
            </a:extLst>
          </p:cNvPr>
          <p:cNvSpPr/>
          <p:nvPr/>
        </p:nvSpPr>
        <p:spPr>
          <a:xfrm>
            <a:off x="7276706" y="887813"/>
            <a:ext cx="1715211" cy="341632"/>
          </a:xfrm>
          <a:prstGeom prst="rect">
            <a:avLst/>
          </a:prstGeom>
        </p:spPr>
        <p:txBody>
          <a:bodyPr wrap="square">
            <a:spAutoFit/>
          </a:bodyPr>
          <a:lstStyle/>
          <a:p>
            <a:pPr marL="171450" indent="-171450" defTabSz="685800" eaLnBrk="0" fontAlgn="base" hangingPunct="0">
              <a:lnSpc>
                <a:spcPct val="90000"/>
              </a:lnSpc>
              <a:spcBef>
                <a:spcPts val="750"/>
              </a:spcBef>
              <a:spcAft>
                <a:spcPct val="0"/>
              </a:spcAft>
              <a:defRPr/>
            </a:pPr>
            <a:r>
              <a:rPr lang="es-US" dirty="0">
                <a:solidFill>
                  <a:srgbClr val="000000"/>
                </a:solidFill>
                <a:latin typeface="Arial" charset="0"/>
                <a:cs typeface="Arial" charset="0"/>
              </a:rPr>
              <a:t>Plan E (Actual)</a:t>
            </a:r>
          </a:p>
        </p:txBody>
      </p:sp>
      <p:sp>
        <p:nvSpPr>
          <p:cNvPr id="35" name="28 Rectángulo">
            <a:extLst>
              <a:ext uri="{FF2B5EF4-FFF2-40B4-BE49-F238E27FC236}">
                <a16:creationId xmlns:a16="http://schemas.microsoft.com/office/drawing/2014/main" id="{B74BF5F7-0EC5-45A0-995B-B4CD01B7A5B3}"/>
              </a:ext>
            </a:extLst>
          </p:cNvPr>
          <p:cNvSpPr/>
          <p:nvPr/>
        </p:nvSpPr>
        <p:spPr>
          <a:xfrm>
            <a:off x="5086887" y="955972"/>
            <a:ext cx="1137008" cy="341632"/>
          </a:xfrm>
          <a:prstGeom prst="rect">
            <a:avLst/>
          </a:prstGeom>
        </p:spPr>
        <p:txBody>
          <a:bodyPr wrap="square">
            <a:spAutoFit/>
          </a:bodyPr>
          <a:lstStyle/>
          <a:p>
            <a:pPr marL="171450" indent="-171450" algn="ctr" defTabSz="685800" eaLnBrk="0" fontAlgn="base" hangingPunct="0">
              <a:lnSpc>
                <a:spcPct val="90000"/>
              </a:lnSpc>
              <a:spcBef>
                <a:spcPts val="750"/>
              </a:spcBef>
              <a:spcAft>
                <a:spcPct val="0"/>
              </a:spcAft>
              <a:defRPr/>
            </a:pPr>
            <a:r>
              <a:rPr lang="es-US" dirty="0">
                <a:solidFill>
                  <a:prstClr val="black"/>
                </a:solidFill>
                <a:latin typeface="Arial" pitchFamily="34" charset="0"/>
                <a:cs typeface="Arial" pitchFamily="34" charset="0"/>
              </a:rPr>
              <a:t> </a:t>
            </a:r>
            <a:r>
              <a:rPr lang="es-ES" dirty="0">
                <a:solidFill>
                  <a:srgbClr val="000000"/>
                </a:solidFill>
                <a:latin typeface="Arial" charset="0"/>
                <a:cs typeface="Arial" charset="0"/>
              </a:rPr>
              <a:t>2020</a:t>
            </a:r>
            <a:endParaRPr lang="es-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9034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5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strVal val="#ppt_w*0.70"/>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Effect transition="in" filter="fade">
                                      <p:cBhvr>
                                        <p:cTn id="33" dur="1000"/>
                                        <p:tgtEl>
                                          <p:spTgt spid="4"/>
                                        </p:tgtEl>
                                      </p:cBhvr>
                                    </p:animEffect>
                                  </p:childTnLst>
                                </p:cTn>
                              </p:par>
                            </p:childTnLst>
                          </p:cTn>
                        </p:par>
                        <p:par>
                          <p:cTn id="34" fill="hold">
                            <p:stCondLst>
                              <p:cond delay="1500"/>
                            </p:stCondLst>
                            <p:childTnLst>
                              <p:par>
                                <p:cTn id="35" presetID="10" presetClass="exit" presetSubtype="0" fill="hold" nodeType="afterEffect">
                                  <p:stCondLst>
                                    <p:cond delay="0"/>
                                  </p:stCondLst>
                                  <p:childTnLst>
                                    <p:animEffect transition="out" filter="fade">
                                      <p:cBhvr>
                                        <p:cTn id="36" dur="2000"/>
                                        <p:tgtEl>
                                          <p:spTgt spid="2"/>
                                        </p:tgtEl>
                                      </p:cBhvr>
                                    </p:animEffect>
                                    <p:set>
                                      <p:cBhvr>
                                        <p:cTn id="37" dur="1" fill="hold">
                                          <p:stCondLst>
                                            <p:cond delay="1999"/>
                                          </p:stCondLst>
                                        </p:cTn>
                                        <p:tgtEl>
                                          <p:spTgt spid="2"/>
                                        </p:tgtEl>
                                        <p:attrNameLst>
                                          <p:attrName>style.visibility</p:attrName>
                                        </p:attrNameLst>
                                      </p:cBhvr>
                                      <p:to>
                                        <p:strVal val="hidden"/>
                                      </p:to>
                                    </p:set>
                                  </p:childTnLst>
                                </p:cTn>
                              </p:par>
                            </p:childTnLst>
                          </p:cTn>
                        </p:par>
                        <p:par>
                          <p:cTn id="38" fill="hold">
                            <p:stCondLst>
                              <p:cond delay="3500"/>
                            </p:stCondLst>
                            <p:childTnLst>
                              <p:par>
                                <p:cTn id="39" presetID="55"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strVal val="#ppt_w*0.70"/>
                                          </p:val>
                                        </p:tav>
                                        <p:tav tm="100000">
                                          <p:val>
                                            <p:strVal val="#ppt_w"/>
                                          </p:val>
                                        </p:tav>
                                      </p:tavLst>
                                    </p:anim>
                                    <p:anim calcmode="lin" valueType="num">
                                      <p:cBhvr>
                                        <p:cTn id="42" dur="1000" fill="hold"/>
                                        <p:tgtEl>
                                          <p:spTgt spid="20"/>
                                        </p:tgtEl>
                                        <p:attrNameLst>
                                          <p:attrName>ppt_h</p:attrName>
                                        </p:attrNameLst>
                                      </p:cBhvr>
                                      <p:tavLst>
                                        <p:tav tm="0">
                                          <p:val>
                                            <p:strVal val="#ppt_h"/>
                                          </p:val>
                                        </p:tav>
                                        <p:tav tm="100000">
                                          <p:val>
                                            <p:strVal val="#ppt_h"/>
                                          </p:val>
                                        </p:tav>
                                      </p:tavLst>
                                    </p:anim>
                                    <p:animEffect transition="in" filter="fade">
                                      <p:cBhvr>
                                        <p:cTn id="43" dur="1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strVal val="#ppt_w*0.70"/>
                                          </p:val>
                                        </p:tav>
                                        <p:tav tm="100000">
                                          <p:val>
                                            <p:strVal val="#ppt_w"/>
                                          </p:val>
                                        </p:tav>
                                      </p:tavLst>
                                    </p:anim>
                                    <p:anim calcmode="lin" valueType="num">
                                      <p:cBhvr>
                                        <p:cTn id="49" dur="1000" fill="hold"/>
                                        <p:tgtEl>
                                          <p:spTgt spid="9"/>
                                        </p:tgtEl>
                                        <p:attrNameLst>
                                          <p:attrName>ppt_h</p:attrName>
                                        </p:attrNameLst>
                                      </p:cBhvr>
                                      <p:tavLst>
                                        <p:tav tm="0">
                                          <p:val>
                                            <p:strVal val="#ppt_h"/>
                                          </p:val>
                                        </p:tav>
                                        <p:tav tm="100000">
                                          <p:val>
                                            <p:strVal val="#ppt_h"/>
                                          </p:val>
                                        </p:tav>
                                      </p:tavLst>
                                    </p:anim>
                                    <p:animEffect transition="in" filter="fade">
                                      <p:cBhvr>
                                        <p:cTn id="50" dur="1000"/>
                                        <p:tgtEl>
                                          <p:spTgt spid="9"/>
                                        </p:tgtEl>
                                      </p:cBhvr>
                                    </p:animEffect>
                                  </p:childTnLst>
                                </p:cTn>
                              </p:par>
                            </p:childTnLst>
                          </p:cTn>
                        </p:par>
                        <p:par>
                          <p:cTn id="51" fill="hold">
                            <p:stCondLst>
                              <p:cond delay="1000"/>
                            </p:stCondLst>
                            <p:childTnLst>
                              <p:par>
                                <p:cTn id="52" presetID="55"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1000" fill="hold"/>
                                        <p:tgtEl>
                                          <p:spTgt spid="22"/>
                                        </p:tgtEl>
                                        <p:attrNameLst>
                                          <p:attrName>ppt_w</p:attrName>
                                        </p:attrNameLst>
                                      </p:cBhvr>
                                      <p:tavLst>
                                        <p:tav tm="0">
                                          <p:val>
                                            <p:strVal val="#ppt_w*0.70"/>
                                          </p:val>
                                        </p:tav>
                                        <p:tav tm="100000">
                                          <p:val>
                                            <p:strVal val="#ppt_w"/>
                                          </p:val>
                                        </p:tav>
                                      </p:tavLst>
                                    </p:anim>
                                    <p:anim calcmode="lin" valueType="num">
                                      <p:cBhvr>
                                        <p:cTn id="55" dur="1000" fill="hold"/>
                                        <p:tgtEl>
                                          <p:spTgt spid="22"/>
                                        </p:tgtEl>
                                        <p:attrNameLst>
                                          <p:attrName>ppt_h</p:attrName>
                                        </p:attrNameLst>
                                      </p:cBhvr>
                                      <p:tavLst>
                                        <p:tav tm="0">
                                          <p:val>
                                            <p:strVal val="#ppt_h"/>
                                          </p:val>
                                        </p:tav>
                                        <p:tav tm="100000">
                                          <p:val>
                                            <p:strVal val="#ppt_h"/>
                                          </p:val>
                                        </p:tav>
                                      </p:tavLst>
                                    </p:anim>
                                    <p:animEffect transition="in" filter="fade">
                                      <p:cBhvr>
                                        <p:cTn id="56" dur="1000"/>
                                        <p:tgtEl>
                                          <p:spTgt spid="22"/>
                                        </p:tgtEl>
                                      </p:cBhvr>
                                    </p:animEffect>
                                  </p:childTnLst>
                                </p:cTn>
                              </p:par>
                            </p:childTnLst>
                          </p:cTn>
                        </p:par>
                        <p:par>
                          <p:cTn id="57" fill="hold">
                            <p:stCondLst>
                              <p:cond delay="2000"/>
                            </p:stCondLst>
                            <p:childTnLst>
                              <p:par>
                                <p:cTn id="58" presetID="55"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1000" fill="hold"/>
                                        <p:tgtEl>
                                          <p:spTgt spid="23"/>
                                        </p:tgtEl>
                                        <p:attrNameLst>
                                          <p:attrName>ppt_w</p:attrName>
                                        </p:attrNameLst>
                                      </p:cBhvr>
                                      <p:tavLst>
                                        <p:tav tm="0">
                                          <p:val>
                                            <p:strVal val="#ppt_w*0.70"/>
                                          </p:val>
                                        </p:tav>
                                        <p:tav tm="100000">
                                          <p:val>
                                            <p:strVal val="#ppt_w"/>
                                          </p:val>
                                        </p:tav>
                                      </p:tavLst>
                                    </p:anim>
                                    <p:anim calcmode="lin" valueType="num">
                                      <p:cBhvr>
                                        <p:cTn id="61" dur="1000" fill="hold"/>
                                        <p:tgtEl>
                                          <p:spTgt spid="23"/>
                                        </p:tgtEl>
                                        <p:attrNameLst>
                                          <p:attrName>ppt_h</p:attrName>
                                        </p:attrNameLst>
                                      </p:cBhvr>
                                      <p:tavLst>
                                        <p:tav tm="0">
                                          <p:val>
                                            <p:strVal val="#ppt_h"/>
                                          </p:val>
                                        </p:tav>
                                        <p:tav tm="100000">
                                          <p:val>
                                            <p:strVal val="#ppt_h"/>
                                          </p:val>
                                        </p:tav>
                                      </p:tavLst>
                                    </p:anim>
                                    <p:animEffect transition="in" filter="fade">
                                      <p:cBhvr>
                                        <p:cTn id="62" dur="1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1000" fill="hold"/>
                                        <p:tgtEl>
                                          <p:spTgt spid="10"/>
                                        </p:tgtEl>
                                        <p:attrNameLst>
                                          <p:attrName>ppt_w</p:attrName>
                                        </p:attrNameLst>
                                      </p:cBhvr>
                                      <p:tavLst>
                                        <p:tav tm="0">
                                          <p:val>
                                            <p:strVal val="#ppt_w*0.70"/>
                                          </p:val>
                                        </p:tav>
                                        <p:tav tm="100000">
                                          <p:val>
                                            <p:strVal val="#ppt_w"/>
                                          </p:val>
                                        </p:tav>
                                      </p:tavLst>
                                    </p:anim>
                                    <p:anim calcmode="lin" valueType="num">
                                      <p:cBhvr>
                                        <p:cTn id="68" dur="1000" fill="hold"/>
                                        <p:tgtEl>
                                          <p:spTgt spid="10"/>
                                        </p:tgtEl>
                                        <p:attrNameLst>
                                          <p:attrName>ppt_h</p:attrName>
                                        </p:attrNameLst>
                                      </p:cBhvr>
                                      <p:tavLst>
                                        <p:tav tm="0">
                                          <p:val>
                                            <p:strVal val="#ppt_h"/>
                                          </p:val>
                                        </p:tav>
                                        <p:tav tm="100000">
                                          <p:val>
                                            <p:strVal val="#ppt_h"/>
                                          </p:val>
                                        </p:tav>
                                      </p:tavLst>
                                    </p:anim>
                                    <p:animEffect transition="in" filter="fade">
                                      <p:cBhvr>
                                        <p:cTn id="69" dur="1000"/>
                                        <p:tgtEl>
                                          <p:spTgt spid="10"/>
                                        </p:tgtEl>
                                      </p:cBhvr>
                                    </p:animEffect>
                                  </p:childTnLst>
                                </p:cTn>
                              </p:par>
                            </p:childTnLst>
                          </p:cTn>
                        </p:par>
                        <p:par>
                          <p:cTn id="70" fill="hold">
                            <p:stCondLst>
                              <p:cond delay="1000"/>
                            </p:stCondLst>
                            <p:childTnLst>
                              <p:par>
                                <p:cTn id="71" presetID="55" presetClass="entr" presetSubtype="0"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1000" fill="hold"/>
                                        <p:tgtEl>
                                          <p:spTgt spid="25"/>
                                        </p:tgtEl>
                                        <p:attrNameLst>
                                          <p:attrName>ppt_w</p:attrName>
                                        </p:attrNameLst>
                                      </p:cBhvr>
                                      <p:tavLst>
                                        <p:tav tm="0">
                                          <p:val>
                                            <p:strVal val="#ppt_w*0.70"/>
                                          </p:val>
                                        </p:tav>
                                        <p:tav tm="100000">
                                          <p:val>
                                            <p:strVal val="#ppt_w"/>
                                          </p:val>
                                        </p:tav>
                                      </p:tavLst>
                                    </p:anim>
                                    <p:anim calcmode="lin" valueType="num">
                                      <p:cBhvr>
                                        <p:cTn id="74" dur="1000" fill="hold"/>
                                        <p:tgtEl>
                                          <p:spTgt spid="25"/>
                                        </p:tgtEl>
                                        <p:attrNameLst>
                                          <p:attrName>ppt_h</p:attrName>
                                        </p:attrNameLst>
                                      </p:cBhvr>
                                      <p:tavLst>
                                        <p:tav tm="0">
                                          <p:val>
                                            <p:strVal val="#ppt_h"/>
                                          </p:val>
                                        </p:tav>
                                        <p:tav tm="100000">
                                          <p:val>
                                            <p:strVal val="#ppt_h"/>
                                          </p:val>
                                        </p:tav>
                                      </p:tavLst>
                                    </p:anim>
                                    <p:animEffect transition="in" filter="fade">
                                      <p:cBhvr>
                                        <p:cTn id="75" dur="1000"/>
                                        <p:tgtEl>
                                          <p:spTgt spid="25"/>
                                        </p:tgtEl>
                                      </p:cBhvr>
                                    </p:animEffect>
                                  </p:childTnLst>
                                </p:cTn>
                              </p:par>
                            </p:childTnLst>
                          </p:cTn>
                        </p:par>
                        <p:par>
                          <p:cTn id="76" fill="hold">
                            <p:stCondLst>
                              <p:cond delay="2000"/>
                            </p:stCondLst>
                            <p:childTnLst>
                              <p:par>
                                <p:cTn id="77" presetID="55"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1000" fill="hold"/>
                                        <p:tgtEl>
                                          <p:spTgt spid="24"/>
                                        </p:tgtEl>
                                        <p:attrNameLst>
                                          <p:attrName>ppt_w</p:attrName>
                                        </p:attrNameLst>
                                      </p:cBhvr>
                                      <p:tavLst>
                                        <p:tav tm="0">
                                          <p:val>
                                            <p:strVal val="#ppt_w*0.70"/>
                                          </p:val>
                                        </p:tav>
                                        <p:tav tm="100000">
                                          <p:val>
                                            <p:strVal val="#ppt_w"/>
                                          </p:val>
                                        </p:tav>
                                      </p:tavLst>
                                    </p:anim>
                                    <p:anim calcmode="lin" valueType="num">
                                      <p:cBhvr>
                                        <p:cTn id="80" dur="1000" fill="hold"/>
                                        <p:tgtEl>
                                          <p:spTgt spid="24"/>
                                        </p:tgtEl>
                                        <p:attrNameLst>
                                          <p:attrName>ppt_h</p:attrName>
                                        </p:attrNameLst>
                                      </p:cBhvr>
                                      <p:tavLst>
                                        <p:tav tm="0">
                                          <p:val>
                                            <p:strVal val="#ppt_h"/>
                                          </p:val>
                                        </p:tav>
                                        <p:tav tm="100000">
                                          <p:val>
                                            <p:strVal val="#ppt_h"/>
                                          </p:val>
                                        </p:tav>
                                      </p:tavLst>
                                    </p:anim>
                                    <p:animEffect transition="in" filter="fade">
                                      <p:cBhvr>
                                        <p:cTn id="81" dur="10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1000" fill="hold"/>
                                        <p:tgtEl>
                                          <p:spTgt spid="11"/>
                                        </p:tgtEl>
                                        <p:attrNameLst>
                                          <p:attrName>ppt_w</p:attrName>
                                        </p:attrNameLst>
                                      </p:cBhvr>
                                      <p:tavLst>
                                        <p:tav tm="0">
                                          <p:val>
                                            <p:strVal val="#ppt_w*0.70"/>
                                          </p:val>
                                        </p:tav>
                                        <p:tav tm="100000">
                                          <p:val>
                                            <p:strVal val="#ppt_w"/>
                                          </p:val>
                                        </p:tav>
                                      </p:tavLst>
                                    </p:anim>
                                    <p:anim calcmode="lin" valueType="num">
                                      <p:cBhvr>
                                        <p:cTn id="87" dur="1000" fill="hold"/>
                                        <p:tgtEl>
                                          <p:spTgt spid="11"/>
                                        </p:tgtEl>
                                        <p:attrNameLst>
                                          <p:attrName>ppt_h</p:attrName>
                                        </p:attrNameLst>
                                      </p:cBhvr>
                                      <p:tavLst>
                                        <p:tav tm="0">
                                          <p:val>
                                            <p:strVal val="#ppt_h"/>
                                          </p:val>
                                        </p:tav>
                                        <p:tav tm="100000">
                                          <p:val>
                                            <p:strVal val="#ppt_h"/>
                                          </p:val>
                                        </p:tav>
                                      </p:tavLst>
                                    </p:anim>
                                    <p:animEffect transition="in" filter="fade">
                                      <p:cBhvr>
                                        <p:cTn id="88" dur="1000"/>
                                        <p:tgtEl>
                                          <p:spTgt spid="11"/>
                                        </p:tgtEl>
                                      </p:cBhvr>
                                    </p:animEffect>
                                  </p:childTnLst>
                                </p:cTn>
                              </p:par>
                            </p:childTnLst>
                          </p:cTn>
                        </p:par>
                        <p:par>
                          <p:cTn id="89" fill="hold">
                            <p:stCondLst>
                              <p:cond delay="1000"/>
                            </p:stCondLst>
                            <p:childTnLst>
                              <p:par>
                                <p:cTn id="90" presetID="55" presetClass="entr" presetSubtype="0" fill="hold" grpId="0" nodeType="after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p:cTn id="92" dur="1000" fill="hold"/>
                                        <p:tgtEl>
                                          <p:spTgt spid="26"/>
                                        </p:tgtEl>
                                        <p:attrNameLst>
                                          <p:attrName>ppt_w</p:attrName>
                                        </p:attrNameLst>
                                      </p:cBhvr>
                                      <p:tavLst>
                                        <p:tav tm="0">
                                          <p:val>
                                            <p:strVal val="#ppt_w*0.70"/>
                                          </p:val>
                                        </p:tav>
                                        <p:tav tm="100000">
                                          <p:val>
                                            <p:strVal val="#ppt_w"/>
                                          </p:val>
                                        </p:tav>
                                      </p:tavLst>
                                    </p:anim>
                                    <p:anim calcmode="lin" valueType="num">
                                      <p:cBhvr>
                                        <p:cTn id="93" dur="1000" fill="hold"/>
                                        <p:tgtEl>
                                          <p:spTgt spid="26"/>
                                        </p:tgtEl>
                                        <p:attrNameLst>
                                          <p:attrName>ppt_h</p:attrName>
                                        </p:attrNameLst>
                                      </p:cBhvr>
                                      <p:tavLst>
                                        <p:tav tm="0">
                                          <p:val>
                                            <p:strVal val="#ppt_h"/>
                                          </p:val>
                                        </p:tav>
                                        <p:tav tm="100000">
                                          <p:val>
                                            <p:strVal val="#ppt_h"/>
                                          </p:val>
                                        </p:tav>
                                      </p:tavLst>
                                    </p:anim>
                                    <p:animEffect transition="in" filter="fade">
                                      <p:cBhvr>
                                        <p:cTn id="94" dur="1000"/>
                                        <p:tgtEl>
                                          <p:spTgt spid="26"/>
                                        </p:tgtEl>
                                      </p:cBhvr>
                                    </p:animEffect>
                                  </p:childTnLst>
                                </p:cTn>
                              </p:par>
                            </p:childTnLst>
                          </p:cTn>
                        </p:par>
                        <p:par>
                          <p:cTn id="95" fill="hold">
                            <p:stCondLst>
                              <p:cond delay="2000"/>
                            </p:stCondLst>
                            <p:childTnLst>
                              <p:par>
                                <p:cTn id="96" presetID="55" presetClass="entr" presetSubtype="0" fill="hold" grpId="0" nodeType="after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p:cTn id="98" dur="1000" fill="hold"/>
                                        <p:tgtEl>
                                          <p:spTgt spid="27"/>
                                        </p:tgtEl>
                                        <p:attrNameLst>
                                          <p:attrName>ppt_w</p:attrName>
                                        </p:attrNameLst>
                                      </p:cBhvr>
                                      <p:tavLst>
                                        <p:tav tm="0">
                                          <p:val>
                                            <p:strVal val="#ppt_w*0.70"/>
                                          </p:val>
                                        </p:tav>
                                        <p:tav tm="100000">
                                          <p:val>
                                            <p:strVal val="#ppt_w"/>
                                          </p:val>
                                        </p:tav>
                                      </p:tavLst>
                                    </p:anim>
                                    <p:anim calcmode="lin" valueType="num">
                                      <p:cBhvr>
                                        <p:cTn id="99" dur="1000" fill="hold"/>
                                        <p:tgtEl>
                                          <p:spTgt spid="27"/>
                                        </p:tgtEl>
                                        <p:attrNameLst>
                                          <p:attrName>ppt_h</p:attrName>
                                        </p:attrNameLst>
                                      </p:cBhvr>
                                      <p:tavLst>
                                        <p:tav tm="0">
                                          <p:val>
                                            <p:strVal val="#ppt_h"/>
                                          </p:val>
                                        </p:tav>
                                        <p:tav tm="100000">
                                          <p:val>
                                            <p:strVal val="#ppt_h"/>
                                          </p:val>
                                        </p:tav>
                                      </p:tavLst>
                                    </p:anim>
                                    <p:animEffect transition="in" filter="fade">
                                      <p:cBhvr>
                                        <p:cTn id="100" dur="10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p:cTn id="105" dur="1000" fill="hold"/>
                                        <p:tgtEl>
                                          <p:spTgt spid="15"/>
                                        </p:tgtEl>
                                        <p:attrNameLst>
                                          <p:attrName>ppt_w</p:attrName>
                                        </p:attrNameLst>
                                      </p:cBhvr>
                                      <p:tavLst>
                                        <p:tav tm="0">
                                          <p:val>
                                            <p:strVal val="#ppt_w*0.70"/>
                                          </p:val>
                                        </p:tav>
                                        <p:tav tm="100000">
                                          <p:val>
                                            <p:strVal val="#ppt_w"/>
                                          </p:val>
                                        </p:tav>
                                      </p:tavLst>
                                    </p:anim>
                                    <p:anim calcmode="lin" valueType="num">
                                      <p:cBhvr>
                                        <p:cTn id="106" dur="1000" fill="hold"/>
                                        <p:tgtEl>
                                          <p:spTgt spid="15"/>
                                        </p:tgtEl>
                                        <p:attrNameLst>
                                          <p:attrName>ppt_h</p:attrName>
                                        </p:attrNameLst>
                                      </p:cBhvr>
                                      <p:tavLst>
                                        <p:tav tm="0">
                                          <p:val>
                                            <p:strVal val="#ppt_h"/>
                                          </p:val>
                                        </p:tav>
                                        <p:tav tm="100000">
                                          <p:val>
                                            <p:strVal val="#ppt_h"/>
                                          </p:val>
                                        </p:tav>
                                      </p:tavLst>
                                    </p:anim>
                                    <p:animEffect transition="in" filter="fade">
                                      <p:cBhvr>
                                        <p:cTn id="107" dur="1000"/>
                                        <p:tgtEl>
                                          <p:spTgt spid="15"/>
                                        </p:tgtEl>
                                      </p:cBhvr>
                                    </p:animEffect>
                                  </p:childTnLst>
                                </p:cTn>
                              </p:par>
                            </p:childTnLst>
                          </p:cTn>
                        </p:par>
                        <p:par>
                          <p:cTn id="108" fill="hold">
                            <p:stCondLst>
                              <p:cond delay="1000"/>
                            </p:stCondLst>
                            <p:childTnLst>
                              <p:par>
                                <p:cTn id="109" presetID="55" presetClass="entr" presetSubtype="0" fill="hold" grpId="0" nodeType="afterEffect">
                                  <p:stCondLst>
                                    <p:cond delay="0"/>
                                  </p:stCondLst>
                                  <p:childTnLst>
                                    <p:set>
                                      <p:cBhvr>
                                        <p:cTn id="110" dur="1" fill="hold">
                                          <p:stCondLst>
                                            <p:cond delay="0"/>
                                          </p:stCondLst>
                                        </p:cTn>
                                        <p:tgtEl>
                                          <p:spTgt spid="31"/>
                                        </p:tgtEl>
                                        <p:attrNameLst>
                                          <p:attrName>style.visibility</p:attrName>
                                        </p:attrNameLst>
                                      </p:cBhvr>
                                      <p:to>
                                        <p:strVal val="visible"/>
                                      </p:to>
                                    </p:set>
                                    <p:anim calcmode="lin" valueType="num">
                                      <p:cBhvr>
                                        <p:cTn id="111" dur="1000" fill="hold"/>
                                        <p:tgtEl>
                                          <p:spTgt spid="31"/>
                                        </p:tgtEl>
                                        <p:attrNameLst>
                                          <p:attrName>ppt_w</p:attrName>
                                        </p:attrNameLst>
                                      </p:cBhvr>
                                      <p:tavLst>
                                        <p:tav tm="0">
                                          <p:val>
                                            <p:strVal val="#ppt_w*0.70"/>
                                          </p:val>
                                        </p:tav>
                                        <p:tav tm="100000">
                                          <p:val>
                                            <p:strVal val="#ppt_w"/>
                                          </p:val>
                                        </p:tav>
                                      </p:tavLst>
                                    </p:anim>
                                    <p:anim calcmode="lin" valueType="num">
                                      <p:cBhvr>
                                        <p:cTn id="112" dur="1000" fill="hold"/>
                                        <p:tgtEl>
                                          <p:spTgt spid="31"/>
                                        </p:tgtEl>
                                        <p:attrNameLst>
                                          <p:attrName>ppt_h</p:attrName>
                                        </p:attrNameLst>
                                      </p:cBhvr>
                                      <p:tavLst>
                                        <p:tav tm="0">
                                          <p:val>
                                            <p:strVal val="#ppt_h"/>
                                          </p:val>
                                        </p:tav>
                                        <p:tav tm="100000">
                                          <p:val>
                                            <p:strVal val="#ppt_h"/>
                                          </p:val>
                                        </p:tav>
                                      </p:tavLst>
                                    </p:anim>
                                    <p:animEffect transition="in" filter="fade">
                                      <p:cBhvr>
                                        <p:cTn id="113" dur="1000"/>
                                        <p:tgtEl>
                                          <p:spTgt spid="31"/>
                                        </p:tgtEl>
                                      </p:cBhvr>
                                    </p:animEffect>
                                  </p:childTnLst>
                                </p:cTn>
                              </p:par>
                            </p:childTnLst>
                          </p:cTn>
                        </p:par>
                        <p:par>
                          <p:cTn id="114" fill="hold">
                            <p:stCondLst>
                              <p:cond delay="2000"/>
                            </p:stCondLst>
                            <p:childTnLst>
                              <p:par>
                                <p:cTn id="115" presetID="55" presetClass="entr" presetSubtype="0" fill="hold" grpId="0" nodeType="afterEffect">
                                  <p:stCondLst>
                                    <p:cond delay="0"/>
                                  </p:stCondLst>
                                  <p:childTnLst>
                                    <p:set>
                                      <p:cBhvr>
                                        <p:cTn id="116" dur="1" fill="hold">
                                          <p:stCondLst>
                                            <p:cond delay="0"/>
                                          </p:stCondLst>
                                        </p:cTn>
                                        <p:tgtEl>
                                          <p:spTgt spid="28"/>
                                        </p:tgtEl>
                                        <p:attrNameLst>
                                          <p:attrName>style.visibility</p:attrName>
                                        </p:attrNameLst>
                                      </p:cBhvr>
                                      <p:to>
                                        <p:strVal val="visible"/>
                                      </p:to>
                                    </p:set>
                                    <p:anim calcmode="lin" valueType="num">
                                      <p:cBhvr>
                                        <p:cTn id="117" dur="1000" fill="hold"/>
                                        <p:tgtEl>
                                          <p:spTgt spid="28"/>
                                        </p:tgtEl>
                                        <p:attrNameLst>
                                          <p:attrName>ppt_w</p:attrName>
                                        </p:attrNameLst>
                                      </p:cBhvr>
                                      <p:tavLst>
                                        <p:tav tm="0">
                                          <p:val>
                                            <p:strVal val="#ppt_w*0.70"/>
                                          </p:val>
                                        </p:tav>
                                        <p:tav tm="100000">
                                          <p:val>
                                            <p:strVal val="#ppt_w"/>
                                          </p:val>
                                        </p:tav>
                                      </p:tavLst>
                                    </p:anim>
                                    <p:anim calcmode="lin" valueType="num">
                                      <p:cBhvr>
                                        <p:cTn id="118" dur="1000" fill="hold"/>
                                        <p:tgtEl>
                                          <p:spTgt spid="28"/>
                                        </p:tgtEl>
                                        <p:attrNameLst>
                                          <p:attrName>ppt_h</p:attrName>
                                        </p:attrNameLst>
                                      </p:cBhvr>
                                      <p:tavLst>
                                        <p:tav tm="0">
                                          <p:val>
                                            <p:strVal val="#ppt_h"/>
                                          </p:val>
                                        </p:tav>
                                        <p:tav tm="100000">
                                          <p:val>
                                            <p:strVal val="#ppt_h"/>
                                          </p:val>
                                        </p:tav>
                                      </p:tavLst>
                                    </p:anim>
                                    <p:animEffect transition="in" filter="fade">
                                      <p:cBhvr>
                                        <p:cTn id="119" dur="1000"/>
                                        <p:tgtEl>
                                          <p:spTgt spid="28"/>
                                        </p:tgtEl>
                                      </p:cBhvr>
                                    </p:animEffect>
                                  </p:childTnLst>
                                </p:cTn>
                              </p:par>
                            </p:childTnLst>
                          </p:cTn>
                        </p:par>
                      </p:childTnLst>
                    </p:cTn>
                  </p:par>
                  <p:par>
                    <p:cTn id="120" fill="hold">
                      <p:stCondLst>
                        <p:cond delay="indefinite"/>
                      </p:stCondLst>
                      <p:childTnLst>
                        <p:par>
                          <p:cTn id="121" fill="hold">
                            <p:stCondLst>
                              <p:cond delay="0"/>
                            </p:stCondLst>
                            <p:childTnLst>
                              <p:par>
                                <p:cTn id="122" presetID="55" presetClass="entr" presetSubtype="0" fill="hold" grpId="0" nodeType="clickEffect">
                                  <p:stCondLst>
                                    <p:cond delay="0"/>
                                  </p:stCondLst>
                                  <p:childTnLst>
                                    <p:set>
                                      <p:cBhvr>
                                        <p:cTn id="123" dur="1" fill="hold">
                                          <p:stCondLst>
                                            <p:cond delay="0"/>
                                          </p:stCondLst>
                                        </p:cTn>
                                        <p:tgtEl>
                                          <p:spTgt spid="16"/>
                                        </p:tgtEl>
                                        <p:attrNameLst>
                                          <p:attrName>style.visibility</p:attrName>
                                        </p:attrNameLst>
                                      </p:cBhvr>
                                      <p:to>
                                        <p:strVal val="visible"/>
                                      </p:to>
                                    </p:set>
                                    <p:anim calcmode="lin" valueType="num">
                                      <p:cBhvr>
                                        <p:cTn id="124" dur="1000" fill="hold"/>
                                        <p:tgtEl>
                                          <p:spTgt spid="16"/>
                                        </p:tgtEl>
                                        <p:attrNameLst>
                                          <p:attrName>ppt_w</p:attrName>
                                        </p:attrNameLst>
                                      </p:cBhvr>
                                      <p:tavLst>
                                        <p:tav tm="0">
                                          <p:val>
                                            <p:strVal val="#ppt_w*0.70"/>
                                          </p:val>
                                        </p:tav>
                                        <p:tav tm="100000">
                                          <p:val>
                                            <p:strVal val="#ppt_w"/>
                                          </p:val>
                                        </p:tav>
                                      </p:tavLst>
                                    </p:anim>
                                    <p:anim calcmode="lin" valueType="num">
                                      <p:cBhvr>
                                        <p:cTn id="125" dur="1000" fill="hold"/>
                                        <p:tgtEl>
                                          <p:spTgt spid="16"/>
                                        </p:tgtEl>
                                        <p:attrNameLst>
                                          <p:attrName>ppt_h</p:attrName>
                                        </p:attrNameLst>
                                      </p:cBhvr>
                                      <p:tavLst>
                                        <p:tav tm="0">
                                          <p:val>
                                            <p:strVal val="#ppt_h"/>
                                          </p:val>
                                        </p:tav>
                                        <p:tav tm="100000">
                                          <p:val>
                                            <p:strVal val="#ppt_h"/>
                                          </p:val>
                                        </p:tav>
                                      </p:tavLst>
                                    </p:anim>
                                    <p:animEffect transition="in" filter="fade">
                                      <p:cBhvr>
                                        <p:cTn id="126" dur="1000"/>
                                        <p:tgtEl>
                                          <p:spTgt spid="16"/>
                                        </p:tgtEl>
                                      </p:cBhvr>
                                    </p:animEffect>
                                  </p:childTnLst>
                                </p:cTn>
                              </p:par>
                            </p:childTnLst>
                          </p:cTn>
                        </p:par>
                        <p:par>
                          <p:cTn id="127" fill="hold">
                            <p:stCondLst>
                              <p:cond delay="1000"/>
                            </p:stCondLst>
                            <p:childTnLst>
                              <p:par>
                                <p:cTn id="128" presetID="55" presetClass="entr" presetSubtype="0" fill="hold" grpId="0" nodeType="afterEffect">
                                  <p:stCondLst>
                                    <p:cond delay="0"/>
                                  </p:stCondLst>
                                  <p:childTnLst>
                                    <p:set>
                                      <p:cBhvr>
                                        <p:cTn id="129" dur="1" fill="hold">
                                          <p:stCondLst>
                                            <p:cond delay="0"/>
                                          </p:stCondLst>
                                        </p:cTn>
                                        <p:tgtEl>
                                          <p:spTgt spid="32"/>
                                        </p:tgtEl>
                                        <p:attrNameLst>
                                          <p:attrName>style.visibility</p:attrName>
                                        </p:attrNameLst>
                                      </p:cBhvr>
                                      <p:to>
                                        <p:strVal val="visible"/>
                                      </p:to>
                                    </p:set>
                                    <p:anim calcmode="lin" valueType="num">
                                      <p:cBhvr>
                                        <p:cTn id="130" dur="1000" fill="hold"/>
                                        <p:tgtEl>
                                          <p:spTgt spid="32"/>
                                        </p:tgtEl>
                                        <p:attrNameLst>
                                          <p:attrName>ppt_w</p:attrName>
                                        </p:attrNameLst>
                                      </p:cBhvr>
                                      <p:tavLst>
                                        <p:tav tm="0">
                                          <p:val>
                                            <p:strVal val="#ppt_w*0.70"/>
                                          </p:val>
                                        </p:tav>
                                        <p:tav tm="100000">
                                          <p:val>
                                            <p:strVal val="#ppt_w"/>
                                          </p:val>
                                        </p:tav>
                                      </p:tavLst>
                                    </p:anim>
                                    <p:anim calcmode="lin" valueType="num">
                                      <p:cBhvr>
                                        <p:cTn id="131" dur="1000" fill="hold"/>
                                        <p:tgtEl>
                                          <p:spTgt spid="32"/>
                                        </p:tgtEl>
                                        <p:attrNameLst>
                                          <p:attrName>ppt_h</p:attrName>
                                        </p:attrNameLst>
                                      </p:cBhvr>
                                      <p:tavLst>
                                        <p:tav tm="0">
                                          <p:val>
                                            <p:strVal val="#ppt_h"/>
                                          </p:val>
                                        </p:tav>
                                        <p:tav tm="100000">
                                          <p:val>
                                            <p:strVal val="#ppt_h"/>
                                          </p:val>
                                        </p:tav>
                                      </p:tavLst>
                                    </p:anim>
                                    <p:animEffect transition="in" filter="fade">
                                      <p:cBhvr>
                                        <p:cTn id="132" dur="1000"/>
                                        <p:tgtEl>
                                          <p:spTgt spid="32"/>
                                        </p:tgtEl>
                                      </p:cBhvr>
                                    </p:animEffect>
                                  </p:childTnLst>
                                </p:cTn>
                              </p:par>
                            </p:childTnLst>
                          </p:cTn>
                        </p:par>
                        <p:par>
                          <p:cTn id="133" fill="hold">
                            <p:stCondLst>
                              <p:cond delay="2000"/>
                            </p:stCondLst>
                            <p:childTnLst>
                              <p:par>
                                <p:cTn id="134" presetID="55" presetClass="entr" presetSubtype="0" fill="hold" grpId="0" nodeType="after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p:cTn id="136" dur="1000" fill="hold"/>
                                        <p:tgtEl>
                                          <p:spTgt spid="29"/>
                                        </p:tgtEl>
                                        <p:attrNameLst>
                                          <p:attrName>ppt_w</p:attrName>
                                        </p:attrNameLst>
                                      </p:cBhvr>
                                      <p:tavLst>
                                        <p:tav tm="0">
                                          <p:val>
                                            <p:strVal val="#ppt_w*0.70"/>
                                          </p:val>
                                        </p:tav>
                                        <p:tav tm="100000">
                                          <p:val>
                                            <p:strVal val="#ppt_w"/>
                                          </p:val>
                                        </p:tav>
                                      </p:tavLst>
                                    </p:anim>
                                    <p:anim calcmode="lin" valueType="num">
                                      <p:cBhvr>
                                        <p:cTn id="137" dur="1000" fill="hold"/>
                                        <p:tgtEl>
                                          <p:spTgt spid="29"/>
                                        </p:tgtEl>
                                        <p:attrNameLst>
                                          <p:attrName>ppt_h</p:attrName>
                                        </p:attrNameLst>
                                      </p:cBhvr>
                                      <p:tavLst>
                                        <p:tav tm="0">
                                          <p:val>
                                            <p:strVal val="#ppt_h"/>
                                          </p:val>
                                        </p:tav>
                                        <p:tav tm="100000">
                                          <p:val>
                                            <p:strVal val="#ppt_h"/>
                                          </p:val>
                                        </p:tav>
                                      </p:tavLst>
                                    </p:anim>
                                    <p:animEffect transition="in" filter="fade">
                                      <p:cBhvr>
                                        <p:cTn id="138" dur="1000"/>
                                        <p:tgtEl>
                                          <p:spTgt spid="29"/>
                                        </p:tgtEl>
                                      </p:cBhvr>
                                    </p:animEffect>
                                  </p:childTnLst>
                                </p:cTn>
                              </p:par>
                            </p:childTnLst>
                          </p:cTn>
                        </p:par>
                      </p:childTnLst>
                    </p:cTn>
                  </p:par>
                  <p:par>
                    <p:cTn id="139" fill="hold">
                      <p:stCondLst>
                        <p:cond delay="indefinite"/>
                      </p:stCondLst>
                      <p:childTnLst>
                        <p:par>
                          <p:cTn id="140" fill="hold">
                            <p:stCondLst>
                              <p:cond delay="0"/>
                            </p:stCondLst>
                            <p:childTnLst>
                              <p:par>
                                <p:cTn id="141" presetID="55" presetClass="entr" presetSubtype="0" fill="hold" grpId="0" nodeType="clickEffect">
                                  <p:stCondLst>
                                    <p:cond delay="0"/>
                                  </p:stCondLst>
                                  <p:childTnLst>
                                    <p:set>
                                      <p:cBhvr>
                                        <p:cTn id="142" dur="1" fill="hold">
                                          <p:stCondLst>
                                            <p:cond delay="0"/>
                                          </p:stCondLst>
                                        </p:cTn>
                                        <p:tgtEl>
                                          <p:spTgt spid="19"/>
                                        </p:tgtEl>
                                        <p:attrNameLst>
                                          <p:attrName>style.visibility</p:attrName>
                                        </p:attrNameLst>
                                      </p:cBhvr>
                                      <p:to>
                                        <p:strVal val="visible"/>
                                      </p:to>
                                    </p:set>
                                    <p:anim calcmode="lin" valueType="num">
                                      <p:cBhvr>
                                        <p:cTn id="143" dur="1000" fill="hold"/>
                                        <p:tgtEl>
                                          <p:spTgt spid="19"/>
                                        </p:tgtEl>
                                        <p:attrNameLst>
                                          <p:attrName>ppt_w</p:attrName>
                                        </p:attrNameLst>
                                      </p:cBhvr>
                                      <p:tavLst>
                                        <p:tav tm="0">
                                          <p:val>
                                            <p:strVal val="#ppt_w*0.70"/>
                                          </p:val>
                                        </p:tav>
                                        <p:tav tm="100000">
                                          <p:val>
                                            <p:strVal val="#ppt_w"/>
                                          </p:val>
                                        </p:tav>
                                      </p:tavLst>
                                    </p:anim>
                                    <p:anim calcmode="lin" valueType="num">
                                      <p:cBhvr>
                                        <p:cTn id="144" dur="1000" fill="hold"/>
                                        <p:tgtEl>
                                          <p:spTgt spid="19"/>
                                        </p:tgtEl>
                                        <p:attrNameLst>
                                          <p:attrName>ppt_h</p:attrName>
                                        </p:attrNameLst>
                                      </p:cBhvr>
                                      <p:tavLst>
                                        <p:tav tm="0">
                                          <p:val>
                                            <p:strVal val="#ppt_h"/>
                                          </p:val>
                                        </p:tav>
                                        <p:tav tm="100000">
                                          <p:val>
                                            <p:strVal val="#ppt_h"/>
                                          </p:val>
                                        </p:tav>
                                      </p:tavLst>
                                    </p:anim>
                                    <p:animEffect transition="in" filter="fade">
                                      <p:cBhvr>
                                        <p:cTn id="145" dur="1000"/>
                                        <p:tgtEl>
                                          <p:spTgt spid="19"/>
                                        </p:tgtEl>
                                      </p:cBhvr>
                                    </p:animEffect>
                                  </p:childTnLst>
                                </p:cTn>
                              </p:par>
                            </p:childTnLst>
                          </p:cTn>
                        </p:par>
                        <p:par>
                          <p:cTn id="146" fill="hold">
                            <p:stCondLst>
                              <p:cond delay="1000"/>
                            </p:stCondLst>
                            <p:childTnLst>
                              <p:par>
                                <p:cTn id="147" presetID="55" presetClass="entr" presetSubtype="0" fill="hold" grpId="0" nodeType="afterEffect">
                                  <p:stCondLst>
                                    <p:cond delay="0"/>
                                  </p:stCondLst>
                                  <p:childTnLst>
                                    <p:set>
                                      <p:cBhvr>
                                        <p:cTn id="148" dur="1" fill="hold">
                                          <p:stCondLst>
                                            <p:cond delay="0"/>
                                          </p:stCondLst>
                                        </p:cTn>
                                        <p:tgtEl>
                                          <p:spTgt spid="30"/>
                                        </p:tgtEl>
                                        <p:attrNameLst>
                                          <p:attrName>style.visibility</p:attrName>
                                        </p:attrNameLst>
                                      </p:cBhvr>
                                      <p:to>
                                        <p:strVal val="visible"/>
                                      </p:to>
                                    </p:set>
                                    <p:anim calcmode="lin" valueType="num">
                                      <p:cBhvr>
                                        <p:cTn id="149" dur="1000" fill="hold"/>
                                        <p:tgtEl>
                                          <p:spTgt spid="30"/>
                                        </p:tgtEl>
                                        <p:attrNameLst>
                                          <p:attrName>ppt_w</p:attrName>
                                        </p:attrNameLst>
                                      </p:cBhvr>
                                      <p:tavLst>
                                        <p:tav tm="0">
                                          <p:val>
                                            <p:strVal val="#ppt_w*0.70"/>
                                          </p:val>
                                        </p:tav>
                                        <p:tav tm="100000">
                                          <p:val>
                                            <p:strVal val="#ppt_w"/>
                                          </p:val>
                                        </p:tav>
                                      </p:tavLst>
                                    </p:anim>
                                    <p:anim calcmode="lin" valueType="num">
                                      <p:cBhvr>
                                        <p:cTn id="150" dur="1000" fill="hold"/>
                                        <p:tgtEl>
                                          <p:spTgt spid="30"/>
                                        </p:tgtEl>
                                        <p:attrNameLst>
                                          <p:attrName>ppt_h</p:attrName>
                                        </p:attrNameLst>
                                      </p:cBhvr>
                                      <p:tavLst>
                                        <p:tav tm="0">
                                          <p:val>
                                            <p:strVal val="#ppt_h"/>
                                          </p:val>
                                        </p:tav>
                                        <p:tav tm="100000">
                                          <p:val>
                                            <p:strVal val="#ppt_h"/>
                                          </p:val>
                                        </p:tav>
                                      </p:tavLst>
                                    </p:anim>
                                    <p:animEffect transition="in" filter="fade">
                                      <p:cBhvr>
                                        <p:cTn id="151" dur="1000"/>
                                        <p:tgtEl>
                                          <p:spTgt spid="30"/>
                                        </p:tgtEl>
                                      </p:cBhvr>
                                    </p:animEffect>
                                  </p:childTnLst>
                                </p:cTn>
                              </p:par>
                            </p:childTnLst>
                          </p:cTn>
                        </p:par>
                      </p:childTnLst>
                    </p:cTn>
                  </p:par>
                  <p:par>
                    <p:cTn id="152" fill="hold">
                      <p:stCondLst>
                        <p:cond delay="indefinite"/>
                      </p:stCondLst>
                      <p:childTnLst>
                        <p:par>
                          <p:cTn id="153" fill="hold">
                            <p:stCondLst>
                              <p:cond delay="0"/>
                            </p:stCondLst>
                            <p:childTnLst>
                              <p:par>
                                <p:cTn id="154" presetID="55" presetClass="entr" presetSubtype="0" fill="hold" grpId="0" nodeType="clickEffect">
                                  <p:stCondLst>
                                    <p:cond delay="0"/>
                                  </p:stCondLst>
                                  <p:childTnLst>
                                    <p:set>
                                      <p:cBhvr>
                                        <p:cTn id="155" dur="1" fill="hold">
                                          <p:stCondLst>
                                            <p:cond delay="0"/>
                                          </p:stCondLst>
                                        </p:cTn>
                                        <p:tgtEl>
                                          <p:spTgt spid="33"/>
                                        </p:tgtEl>
                                        <p:attrNameLst>
                                          <p:attrName>style.visibility</p:attrName>
                                        </p:attrNameLst>
                                      </p:cBhvr>
                                      <p:to>
                                        <p:strVal val="visible"/>
                                      </p:to>
                                    </p:set>
                                    <p:anim calcmode="lin" valueType="num">
                                      <p:cBhvr>
                                        <p:cTn id="156" dur="1000" fill="hold"/>
                                        <p:tgtEl>
                                          <p:spTgt spid="33"/>
                                        </p:tgtEl>
                                        <p:attrNameLst>
                                          <p:attrName>ppt_w</p:attrName>
                                        </p:attrNameLst>
                                      </p:cBhvr>
                                      <p:tavLst>
                                        <p:tav tm="0">
                                          <p:val>
                                            <p:strVal val="#ppt_w*0.70"/>
                                          </p:val>
                                        </p:tav>
                                        <p:tav tm="100000">
                                          <p:val>
                                            <p:strVal val="#ppt_w"/>
                                          </p:val>
                                        </p:tav>
                                      </p:tavLst>
                                    </p:anim>
                                    <p:anim calcmode="lin" valueType="num">
                                      <p:cBhvr>
                                        <p:cTn id="157" dur="1000" fill="hold"/>
                                        <p:tgtEl>
                                          <p:spTgt spid="33"/>
                                        </p:tgtEl>
                                        <p:attrNameLst>
                                          <p:attrName>ppt_h</p:attrName>
                                        </p:attrNameLst>
                                      </p:cBhvr>
                                      <p:tavLst>
                                        <p:tav tm="0">
                                          <p:val>
                                            <p:strVal val="#ppt_h"/>
                                          </p:val>
                                        </p:tav>
                                        <p:tav tm="100000">
                                          <p:val>
                                            <p:strVal val="#ppt_h"/>
                                          </p:val>
                                        </p:tav>
                                      </p:tavLst>
                                    </p:anim>
                                    <p:animEffect transition="in" filter="fade">
                                      <p:cBhvr>
                                        <p:cTn id="158" dur="1000"/>
                                        <p:tgtEl>
                                          <p:spTgt spid="33"/>
                                        </p:tgtEl>
                                      </p:cBhvr>
                                    </p:animEffect>
                                  </p:childTnLst>
                                </p:cTn>
                              </p:par>
                            </p:childTnLst>
                          </p:cTn>
                        </p:par>
                        <p:par>
                          <p:cTn id="159" fill="hold">
                            <p:stCondLst>
                              <p:cond delay="1000"/>
                            </p:stCondLst>
                            <p:childTnLst>
                              <p:par>
                                <p:cTn id="160" presetID="55" presetClass="entr" presetSubtype="0" fill="hold" grpId="0" nodeType="afterEffect">
                                  <p:stCondLst>
                                    <p:cond delay="0"/>
                                  </p:stCondLst>
                                  <p:childTnLst>
                                    <p:set>
                                      <p:cBhvr>
                                        <p:cTn id="161" dur="1" fill="hold">
                                          <p:stCondLst>
                                            <p:cond delay="0"/>
                                          </p:stCondLst>
                                        </p:cTn>
                                        <p:tgtEl>
                                          <p:spTgt spid="34"/>
                                        </p:tgtEl>
                                        <p:attrNameLst>
                                          <p:attrName>style.visibility</p:attrName>
                                        </p:attrNameLst>
                                      </p:cBhvr>
                                      <p:to>
                                        <p:strVal val="visible"/>
                                      </p:to>
                                    </p:set>
                                    <p:anim calcmode="lin" valueType="num">
                                      <p:cBhvr>
                                        <p:cTn id="162" dur="1000" fill="hold"/>
                                        <p:tgtEl>
                                          <p:spTgt spid="34"/>
                                        </p:tgtEl>
                                        <p:attrNameLst>
                                          <p:attrName>ppt_w</p:attrName>
                                        </p:attrNameLst>
                                      </p:cBhvr>
                                      <p:tavLst>
                                        <p:tav tm="0">
                                          <p:val>
                                            <p:strVal val="#ppt_w*0.70"/>
                                          </p:val>
                                        </p:tav>
                                        <p:tav tm="100000">
                                          <p:val>
                                            <p:strVal val="#ppt_w"/>
                                          </p:val>
                                        </p:tav>
                                      </p:tavLst>
                                    </p:anim>
                                    <p:anim calcmode="lin" valueType="num">
                                      <p:cBhvr>
                                        <p:cTn id="163" dur="1000" fill="hold"/>
                                        <p:tgtEl>
                                          <p:spTgt spid="34"/>
                                        </p:tgtEl>
                                        <p:attrNameLst>
                                          <p:attrName>ppt_h</p:attrName>
                                        </p:attrNameLst>
                                      </p:cBhvr>
                                      <p:tavLst>
                                        <p:tav tm="0">
                                          <p:val>
                                            <p:strVal val="#ppt_h"/>
                                          </p:val>
                                        </p:tav>
                                        <p:tav tm="100000">
                                          <p:val>
                                            <p:strVal val="#ppt_h"/>
                                          </p:val>
                                        </p:tav>
                                      </p:tavLst>
                                    </p:anim>
                                    <p:animEffect transition="in" filter="fade">
                                      <p:cBhvr>
                                        <p:cTn id="164" dur="1000"/>
                                        <p:tgtEl>
                                          <p:spTgt spid="34"/>
                                        </p:tgtEl>
                                      </p:cBhvr>
                                    </p:animEffect>
                                  </p:childTnLst>
                                </p:cTn>
                              </p:par>
                            </p:childTnLst>
                          </p:cTn>
                        </p:par>
                        <p:par>
                          <p:cTn id="165" fill="hold">
                            <p:stCondLst>
                              <p:cond delay="2000"/>
                            </p:stCondLst>
                            <p:childTnLst>
                              <p:par>
                                <p:cTn id="166" presetID="55" presetClass="entr" presetSubtype="0" fill="hold" grpId="0" nodeType="afterEffect">
                                  <p:stCondLst>
                                    <p:cond delay="0"/>
                                  </p:stCondLst>
                                  <p:childTnLst>
                                    <p:set>
                                      <p:cBhvr>
                                        <p:cTn id="167" dur="1" fill="hold">
                                          <p:stCondLst>
                                            <p:cond delay="0"/>
                                          </p:stCondLst>
                                        </p:cTn>
                                        <p:tgtEl>
                                          <p:spTgt spid="35"/>
                                        </p:tgtEl>
                                        <p:attrNameLst>
                                          <p:attrName>style.visibility</p:attrName>
                                        </p:attrNameLst>
                                      </p:cBhvr>
                                      <p:to>
                                        <p:strVal val="visible"/>
                                      </p:to>
                                    </p:set>
                                    <p:anim calcmode="lin" valueType="num">
                                      <p:cBhvr>
                                        <p:cTn id="168" dur="1000" fill="hold"/>
                                        <p:tgtEl>
                                          <p:spTgt spid="35"/>
                                        </p:tgtEl>
                                        <p:attrNameLst>
                                          <p:attrName>ppt_w</p:attrName>
                                        </p:attrNameLst>
                                      </p:cBhvr>
                                      <p:tavLst>
                                        <p:tav tm="0">
                                          <p:val>
                                            <p:strVal val="#ppt_w*0.70"/>
                                          </p:val>
                                        </p:tav>
                                        <p:tav tm="100000">
                                          <p:val>
                                            <p:strVal val="#ppt_w"/>
                                          </p:val>
                                        </p:tav>
                                      </p:tavLst>
                                    </p:anim>
                                    <p:anim calcmode="lin" valueType="num">
                                      <p:cBhvr>
                                        <p:cTn id="169" dur="1000" fill="hold"/>
                                        <p:tgtEl>
                                          <p:spTgt spid="35"/>
                                        </p:tgtEl>
                                        <p:attrNameLst>
                                          <p:attrName>ppt_h</p:attrName>
                                        </p:attrNameLst>
                                      </p:cBhvr>
                                      <p:tavLst>
                                        <p:tav tm="0">
                                          <p:val>
                                            <p:strVal val="#ppt_h"/>
                                          </p:val>
                                        </p:tav>
                                        <p:tav tm="100000">
                                          <p:val>
                                            <p:strVal val="#ppt_h"/>
                                          </p:val>
                                        </p:tav>
                                      </p:tavLst>
                                    </p:anim>
                                    <p:animEffect transition="in" filter="fade">
                                      <p:cBhvr>
                                        <p:cTn id="17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animBg="1"/>
      <p:bldP spid="9" grpId="0" animBg="1"/>
      <p:bldP spid="11" grpId="0" animBg="1"/>
      <p:bldP spid="8" grpId="0" animBg="1"/>
      <p:bldP spid="13" grpId="0"/>
      <p:bldP spid="15" grpId="0" animBg="1"/>
      <p:bldP spid="16" grpId="0" animBg="1"/>
      <p:bldP spid="19" grpId="0" animBg="1"/>
      <p:bldP spid="21" grpId="0"/>
      <p:bldP spid="22" grpId="0"/>
      <p:bldP spid="23" grpId="0"/>
      <p:bldP spid="24" grpId="0"/>
      <p:bldP spid="25" grpId="0"/>
      <p:bldP spid="26" grpId="0"/>
      <p:bldP spid="27" grpId="0"/>
      <p:bldP spid="28" grpId="0"/>
      <p:bldP spid="29" grpId="0"/>
      <p:bldP spid="30" grpId="0"/>
      <p:bldP spid="31" grpId="0"/>
      <p:bldP spid="32" grpId="0"/>
      <p:bldP spid="33" grpId="0" animBg="1"/>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03135" y="4577175"/>
            <a:ext cx="3005901" cy="578032"/>
          </a:xfrm>
          <a:prstGeom prst="rect">
            <a:avLst/>
          </a:prstGeom>
          <a:solidFill>
            <a:schemeClr val="bg1">
              <a:lumMod val="85000"/>
            </a:schemeClr>
          </a:solidFill>
          <a:ln w="571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s-ES" dirty="0">
                <a:solidFill>
                  <a:prstClr val="black"/>
                </a:solidFill>
                <a:latin typeface="Arial" panose="020B0604020202020204" pitchFamily="34" charset="0"/>
                <a:cs typeface="Arial" panose="020B0604020202020204" pitchFamily="34" charset="0"/>
              </a:rPr>
              <a:t>Competencias Profesionales Específicas</a:t>
            </a:r>
            <a:endParaRPr lang="en-US" dirty="0">
              <a:solidFill>
                <a:prstClr val="black"/>
              </a:solidFill>
              <a:latin typeface="Arial" panose="020B0604020202020204" pitchFamily="34" charset="0"/>
              <a:cs typeface="Arial" panose="020B0604020202020204" pitchFamily="34" charset="0"/>
            </a:endParaRPr>
          </a:p>
        </p:txBody>
      </p:sp>
      <p:sp>
        <p:nvSpPr>
          <p:cNvPr id="12" name="Down Arrow 11"/>
          <p:cNvSpPr/>
          <p:nvPr/>
        </p:nvSpPr>
        <p:spPr>
          <a:xfrm>
            <a:off x="4408082" y="3787326"/>
            <a:ext cx="244929" cy="844809"/>
          </a:xfrm>
          <a:prstGeom prst="downArrow">
            <a:avLst/>
          </a:prstGeom>
          <a:solidFill>
            <a:schemeClr val="tx1">
              <a:lumMod val="65000"/>
              <a:lumOff val="35000"/>
            </a:scheme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7" name="Rectangle 16"/>
          <p:cNvSpPr/>
          <p:nvPr/>
        </p:nvSpPr>
        <p:spPr>
          <a:xfrm>
            <a:off x="35264" y="5659908"/>
            <a:ext cx="9012891" cy="340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s-ES" sz="1350" dirty="0">
                <a:solidFill>
                  <a:prstClr val="black"/>
                </a:solidFill>
                <a:latin typeface="Arial" panose="020B0604020202020204" pitchFamily="34" charset="0"/>
                <a:cs typeface="Arial" panose="020B0604020202020204" pitchFamily="34" charset="0"/>
              </a:rPr>
              <a:t>Vergara, Solís, Ramos, Lescaille 2017; </a:t>
            </a:r>
            <a:r>
              <a:rPr lang="es-ES" sz="1350" dirty="0" err="1">
                <a:solidFill>
                  <a:prstClr val="black"/>
                </a:solidFill>
                <a:latin typeface="Arial" panose="020B0604020202020204" pitchFamily="34" charset="0"/>
                <a:cs typeface="Arial" panose="020B0604020202020204" pitchFamily="34" charset="0"/>
              </a:rPr>
              <a:t>Gónzalez</a:t>
            </a:r>
            <a:r>
              <a:rPr lang="es-ES" sz="1350" dirty="0">
                <a:solidFill>
                  <a:prstClr val="black"/>
                </a:solidFill>
                <a:latin typeface="Arial" panose="020B0604020202020204" pitchFamily="34" charset="0"/>
                <a:cs typeface="Arial" panose="020B0604020202020204" pitchFamily="34" charset="0"/>
              </a:rPr>
              <a:t> 2017, Hernández 2018; Pupo, Sánchez, Cabello 2019; Hernández, Rodríguez 2020</a:t>
            </a:r>
            <a:endParaRPr lang="en-US" sz="1350" dirty="0">
              <a:solidFill>
                <a:prstClr val="black"/>
              </a:solidFill>
              <a:latin typeface="Arial" panose="020B0604020202020204" pitchFamily="34" charset="0"/>
              <a:cs typeface="Arial" panose="020B0604020202020204" pitchFamily="34" charset="0"/>
            </a:endParaRPr>
          </a:p>
        </p:txBody>
      </p:sp>
      <p:sp>
        <p:nvSpPr>
          <p:cNvPr id="21" name="Rectangle 20"/>
          <p:cNvSpPr/>
          <p:nvPr/>
        </p:nvSpPr>
        <p:spPr>
          <a:xfrm>
            <a:off x="3135898" y="3373212"/>
            <a:ext cx="2803713" cy="578032"/>
          </a:xfrm>
          <a:prstGeom prst="rect">
            <a:avLst/>
          </a:prstGeom>
          <a:solidFill>
            <a:schemeClr val="bg1">
              <a:lumMod val="85000"/>
            </a:schemeClr>
          </a:solidFill>
          <a:ln w="571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s-ES" dirty="0">
                <a:solidFill>
                  <a:prstClr val="black"/>
                </a:solidFill>
                <a:latin typeface="Arial" panose="020B0604020202020204" pitchFamily="34" charset="0"/>
                <a:cs typeface="Arial" panose="020B0604020202020204" pitchFamily="34" charset="0"/>
              </a:rPr>
              <a:t>Protocolos de Trabajo</a:t>
            </a:r>
            <a:endParaRPr lang="en-US" dirty="0">
              <a:solidFill>
                <a:prstClr val="black"/>
              </a:solidFill>
              <a:latin typeface="Arial" panose="020B0604020202020204" pitchFamily="34" charset="0"/>
              <a:cs typeface="Arial" panose="020B0604020202020204" pitchFamily="34" charset="0"/>
            </a:endParaRPr>
          </a:p>
        </p:txBody>
      </p:sp>
      <p:sp>
        <p:nvSpPr>
          <p:cNvPr id="22" name="Down Arrow 21"/>
          <p:cNvSpPr/>
          <p:nvPr/>
        </p:nvSpPr>
        <p:spPr>
          <a:xfrm>
            <a:off x="4371622" y="2802491"/>
            <a:ext cx="244929" cy="690842"/>
          </a:xfrm>
          <a:prstGeom prst="downArrow">
            <a:avLst/>
          </a:prstGeom>
          <a:solidFill>
            <a:schemeClr val="tx1">
              <a:lumMod val="65000"/>
              <a:lumOff val="35000"/>
            </a:scheme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Rectangle 24"/>
          <p:cNvSpPr/>
          <p:nvPr/>
        </p:nvSpPr>
        <p:spPr>
          <a:xfrm>
            <a:off x="3104226" y="2247523"/>
            <a:ext cx="2858172" cy="578032"/>
          </a:xfrm>
          <a:prstGeom prst="rect">
            <a:avLst/>
          </a:prstGeom>
          <a:solidFill>
            <a:schemeClr val="bg1">
              <a:lumMod val="85000"/>
            </a:schemeClr>
          </a:solidFill>
          <a:ln w="571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s-ES" dirty="0">
                <a:solidFill>
                  <a:prstClr val="black"/>
                </a:solidFill>
                <a:latin typeface="Arial" panose="020B0604020202020204" pitchFamily="34" charset="0"/>
                <a:cs typeface="Arial" panose="020B0604020202020204" pitchFamily="34" charset="0"/>
              </a:rPr>
              <a:t>Procederes tecnológicos </a:t>
            </a:r>
            <a:endParaRPr lang="en-US" dirty="0">
              <a:solidFill>
                <a:prstClr val="black"/>
              </a:solidFill>
              <a:latin typeface="Arial" panose="020B0604020202020204" pitchFamily="34" charset="0"/>
              <a:cs typeface="Arial" panose="020B0604020202020204" pitchFamily="34" charset="0"/>
            </a:endParaRPr>
          </a:p>
        </p:txBody>
      </p:sp>
      <p:sp>
        <p:nvSpPr>
          <p:cNvPr id="18" name="Down Arrow 17"/>
          <p:cNvSpPr/>
          <p:nvPr/>
        </p:nvSpPr>
        <p:spPr>
          <a:xfrm>
            <a:off x="4374267" y="1709860"/>
            <a:ext cx="244929" cy="634903"/>
          </a:xfrm>
          <a:prstGeom prst="downArrow">
            <a:avLst/>
          </a:prstGeom>
          <a:solidFill>
            <a:schemeClr val="tx1">
              <a:lumMod val="65000"/>
              <a:lumOff val="35000"/>
            </a:scheme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7" name="Rectangle 26"/>
          <p:cNvSpPr/>
          <p:nvPr/>
        </p:nvSpPr>
        <p:spPr>
          <a:xfrm>
            <a:off x="3135898" y="1164790"/>
            <a:ext cx="2858172" cy="578032"/>
          </a:xfrm>
          <a:prstGeom prst="rect">
            <a:avLst/>
          </a:prstGeom>
          <a:solidFill>
            <a:schemeClr val="bg1">
              <a:lumMod val="85000"/>
            </a:schemeClr>
          </a:solidFill>
          <a:ln w="571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s-ES" dirty="0">
                <a:solidFill>
                  <a:prstClr val="black"/>
                </a:solidFill>
                <a:latin typeface="Arial" panose="020B0604020202020204" pitchFamily="34" charset="0"/>
                <a:cs typeface="Arial" panose="020B0604020202020204" pitchFamily="34" charset="0"/>
              </a:rPr>
              <a:t>Algoritmos Técnicos de Trabajo</a:t>
            </a:r>
            <a:endParaRPr lang="en-US" dirty="0">
              <a:solidFill>
                <a:prstClr val="black"/>
              </a:solidFill>
              <a:latin typeface="Arial" panose="020B0604020202020204" pitchFamily="34" charset="0"/>
              <a:cs typeface="Arial" panose="020B0604020202020204" pitchFamily="34" charset="0"/>
            </a:endParaRPr>
          </a:p>
        </p:txBody>
      </p:sp>
      <p:sp>
        <p:nvSpPr>
          <p:cNvPr id="23" name="Rectangle 22"/>
          <p:cNvSpPr/>
          <p:nvPr/>
        </p:nvSpPr>
        <p:spPr>
          <a:xfrm>
            <a:off x="62046" y="1027223"/>
            <a:ext cx="3011636" cy="4634048"/>
          </a:xfrm>
          <a:prstGeom prst="rect">
            <a:avLst/>
          </a:prstGeom>
          <a:noFill/>
          <a:ln w="571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s-ES" dirty="0">
                <a:solidFill>
                  <a:prstClr val="black"/>
                </a:solidFill>
                <a:latin typeface="Arial" panose="020B0604020202020204" pitchFamily="34" charset="0"/>
                <a:cs typeface="Arial" panose="020B0604020202020204" pitchFamily="34" charset="0"/>
              </a:rPr>
              <a:t>“el tecnólogo de la salud en Rehabilitación es una figura competente que aplica los procederes tecnológicos con creatividad, comunicación eficiente, elevados valores éticos, compromiso respetuoso con los pacientes, familiares, equipo multiprofesional, al demostrar profesionalidad, integridad, responsabilidad en el servicio de salud que proporciona”</a:t>
            </a:r>
          </a:p>
          <a:p>
            <a:pPr algn="r" defTabSz="685800">
              <a:defRPr/>
            </a:pPr>
            <a:endParaRPr lang="es-ES" dirty="0">
              <a:solidFill>
                <a:prstClr val="black"/>
              </a:solidFill>
              <a:latin typeface="Arial" panose="020B0604020202020204" pitchFamily="34" charset="0"/>
              <a:cs typeface="Arial" panose="020B0604020202020204" pitchFamily="34" charset="0"/>
            </a:endParaRPr>
          </a:p>
          <a:p>
            <a:pPr algn="r" defTabSz="685800">
              <a:defRPr/>
            </a:pPr>
            <a:r>
              <a:rPr lang="es-ES" sz="1500" b="1" dirty="0">
                <a:solidFill>
                  <a:prstClr val="black"/>
                </a:solidFill>
                <a:latin typeface="Arial" panose="020B0604020202020204" pitchFamily="34" charset="0"/>
                <a:cs typeface="Arial" panose="020B0604020202020204" pitchFamily="34" charset="0"/>
              </a:rPr>
              <a:t>Hernández, 2020</a:t>
            </a:r>
            <a:endParaRPr lang="en-US" sz="1500" b="1" dirty="0">
              <a:solidFill>
                <a:prstClr val="black"/>
              </a:solidFill>
              <a:latin typeface="Arial" panose="020B0604020202020204" pitchFamily="34" charset="0"/>
              <a:cs typeface="Arial" panose="020B0604020202020204" pitchFamily="34" charset="0"/>
            </a:endParaRPr>
          </a:p>
        </p:txBody>
      </p:sp>
      <p:sp>
        <p:nvSpPr>
          <p:cNvPr id="24" name="Rectangle 23"/>
          <p:cNvSpPr/>
          <p:nvPr/>
        </p:nvSpPr>
        <p:spPr>
          <a:xfrm>
            <a:off x="6001827" y="862082"/>
            <a:ext cx="3144983" cy="4689253"/>
          </a:xfrm>
          <a:prstGeom prst="rect">
            <a:avLst/>
          </a:prstGeom>
          <a:noFill/>
          <a:ln w="571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s-ES" dirty="0">
                <a:solidFill>
                  <a:prstClr val="black"/>
                </a:solidFill>
                <a:latin typeface="Arial" panose="020B0604020202020204" pitchFamily="34" charset="0"/>
                <a:cs typeface="Arial" panose="020B0604020202020204" pitchFamily="34" charset="0"/>
              </a:rPr>
              <a:t>“Es un profesional con actitud socio-humanista, con ideas creadoras, que mantenga actualizados sus conocimientos acordes con los avances de la tecnología, capaz de desempeñar funciones básicas, para asumir con responsabilidad y destreza nuevas tecnologías para ejecutar los procederes tecnológicos con calidad; que le permitan interactuar con el equipo de salud, el colectivo de trabajo, los pacientes, la familia y la comunidad”</a:t>
            </a:r>
          </a:p>
          <a:p>
            <a:pPr algn="r" defTabSz="685800">
              <a:defRPr/>
            </a:pPr>
            <a:r>
              <a:rPr lang="es-ES" sz="1500" b="1" dirty="0">
                <a:solidFill>
                  <a:prstClr val="black"/>
                </a:solidFill>
                <a:latin typeface="Arial" panose="020B0604020202020204" pitchFamily="34" charset="0"/>
                <a:cs typeface="Arial" panose="020B0604020202020204" pitchFamily="34" charset="0"/>
              </a:rPr>
              <a:t>Cabello, 2021</a:t>
            </a:r>
            <a:endParaRPr lang="en-US" sz="1500" b="1" dirty="0">
              <a:solidFill>
                <a:prstClr val="black"/>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7" y="1040528"/>
            <a:ext cx="2911568" cy="4228074"/>
          </a:xfrm>
          <a:prstGeom prst="rect">
            <a:avLst/>
          </a:prstGeom>
          <a:ln>
            <a:noFill/>
          </a:ln>
          <a:effectLst>
            <a:softEdge rad="112500"/>
          </a:effectLst>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758" y="954799"/>
            <a:ext cx="2990197" cy="4302559"/>
          </a:xfrm>
          <a:prstGeom prst="rect">
            <a:avLst/>
          </a:prstGeom>
          <a:ln>
            <a:noFill/>
          </a:ln>
          <a:effectLst>
            <a:softEdge rad="112500"/>
          </a:effectLst>
        </p:spPr>
      </p:pic>
    </p:spTree>
    <p:extLst>
      <p:ext uri="{BB962C8B-B14F-4D97-AF65-F5344CB8AC3E}">
        <p14:creationId xmlns:p14="http://schemas.microsoft.com/office/powerpoint/2010/main" val="92092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AFA672D-EBC8-4737-A317-0DFCF4A14262}"/>
              </a:ext>
            </a:extLst>
          </p:cNvPr>
          <p:cNvSpPr/>
          <p:nvPr/>
        </p:nvSpPr>
        <p:spPr>
          <a:xfrm>
            <a:off x="2876735" y="1247629"/>
            <a:ext cx="3280855" cy="10835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514350">
              <a:defRPr/>
            </a:pPr>
            <a:r>
              <a:rPr lang="es-ES" b="1" dirty="0">
                <a:solidFill>
                  <a:prstClr val="black"/>
                </a:solidFill>
                <a:latin typeface="Arial" panose="020B0604020202020204" pitchFamily="34" charset="0"/>
                <a:cs typeface="Arial" panose="020B0604020202020204" pitchFamily="34" charset="0"/>
              </a:rPr>
              <a:t>Trastornos músculo-esqueléticos</a:t>
            </a:r>
            <a:endParaRPr lang="es-CU" b="1" dirty="0">
              <a:solidFill>
                <a:prstClr val="black"/>
              </a:solidFill>
              <a:latin typeface="Arial" panose="020B0604020202020204" pitchFamily="34" charset="0"/>
              <a:cs typeface="Arial" panose="020B0604020202020204" pitchFamily="34" charset="0"/>
            </a:endParaRPr>
          </a:p>
        </p:txBody>
      </p:sp>
      <p:sp>
        <p:nvSpPr>
          <p:cNvPr id="3" name="Arrow: Down 2">
            <a:extLst>
              <a:ext uri="{FF2B5EF4-FFF2-40B4-BE49-F238E27FC236}">
                <a16:creationId xmlns:a16="http://schemas.microsoft.com/office/drawing/2014/main" id="{1EB8927E-A3FC-4B1A-A411-0EADC813BFCD}"/>
              </a:ext>
            </a:extLst>
          </p:cNvPr>
          <p:cNvSpPr/>
          <p:nvPr/>
        </p:nvSpPr>
        <p:spPr>
          <a:xfrm rot="2359620">
            <a:off x="3067163" y="2333302"/>
            <a:ext cx="188858" cy="701732"/>
          </a:xfrm>
          <a:prstGeom prst="downArrow">
            <a:avLst>
              <a:gd name="adj1" fmla="val 54575"/>
              <a:gd name="adj2"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514350">
              <a:defRPr/>
            </a:pPr>
            <a:endParaRPr lang="es-CU" sz="1013">
              <a:solidFill>
                <a:prstClr val="white"/>
              </a:solidFill>
              <a:latin typeface="Calibri" panose="020F0502020204030204"/>
            </a:endParaRPr>
          </a:p>
        </p:txBody>
      </p:sp>
      <p:sp>
        <p:nvSpPr>
          <p:cNvPr id="4" name="Arrow: Down 3">
            <a:extLst>
              <a:ext uri="{FF2B5EF4-FFF2-40B4-BE49-F238E27FC236}">
                <a16:creationId xmlns:a16="http://schemas.microsoft.com/office/drawing/2014/main" id="{9CF66A2B-B0F9-4DCF-A6D7-02D7AE36312A}"/>
              </a:ext>
            </a:extLst>
          </p:cNvPr>
          <p:cNvSpPr/>
          <p:nvPr/>
        </p:nvSpPr>
        <p:spPr>
          <a:xfrm rot="19710851">
            <a:off x="5384378" y="2333302"/>
            <a:ext cx="188858" cy="701732"/>
          </a:xfrm>
          <a:prstGeom prst="downArrow">
            <a:avLst>
              <a:gd name="adj1" fmla="val 54575"/>
              <a:gd name="adj2"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514350">
              <a:defRPr/>
            </a:pPr>
            <a:endParaRPr lang="es-CU" sz="1013">
              <a:solidFill>
                <a:prstClr val="white"/>
              </a:solidFill>
              <a:latin typeface="Calibri" panose="020F0502020204030204"/>
            </a:endParaRPr>
          </a:p>
        </p:txBody>
      </p:sp>
      <p:sp>
        <p:nvSpPr>
          <p:cNvPr id="5" name="Arrow: Down 4">
            <a:extLst>
              <a:ext uri="{FF2B5EF4-FFF2-40B4-BE49-F238E27FC236}">
                <a16:creationId xmlns:a16="http://schemas.microsoft.com/office/drawing/2014/main" id="{559592F8-CF9E-4AB8-93C3-73D389A6DA23}"/>
              </a:ext>
            </a:extLst>
          </p:cNvPr>
          <p:cNvSpPr/>
          <p:nvPr/>
        </p:nvSpPr>
        <p:spPr>
          <a:xfrm>
            <a:off x="4176991" y="2394059"/>
            <a:ext cx="188858" cy="701732"/>
          </a:xfrm>
          <a:prstGeom prst="downArrow">
            <a:avLst>
              <a:gd name="adj1" fmla="val 54575"/>
              <a:gd name="adj2"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514350">
              <a:defRPr/>
            </a:pPr>
            <a:endParaRPr lang="es-CU" sz="1013">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8B27FF5A-9B31-41A6-9FFF-25F01B8768A1}"/>
              </a:ext>
            </a:extLst>
          </p:cNvPr>
          <p:cNvSpPr/>
          <p:nvPr/>
        </p:nvSpPr>
        <p:spPr>
          <a:xfrm>
            <a:off x="1833338" y="3095791"/>
            <a:ext cx="1550531" cy="17862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514350">
              <a:defRPr/>
            </a:pPr>
            <a:r>
              <a:rPr lang="es-ES" sz="1500" dirty="0">
                <a:solidFill>
                  <a:prstClr val="black"/>
                </a:solidFill>
                <a:latin typeface="Arial" panose="020B0604020202020204" pitchFamily="34" charset="0"/>
                <a:cs typeface="Arial" panose="020B0604020202020204" pitchFamily="34" charset="0"/>
              </a:rPr>
              <a:t>Huesos Músculos Tendones Nervios Articulaciones  Ligamentos</a:t>
            </a:r>
            <a:endParaRPr lang="es-CU" sz="1500"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BF53314A-0B25-4C87-A6FF-BA6DDF520140}"/>
              </a:ext>
            </a:extLst>
          </p:cNvPr>
          <p:cNvSpPr/>
          <p:nvPr/>
        </p:nvSpPr>
        <p:spPr>
          <a:xfrm>
            <a:off x="3762263" y="3144834"/>
            <a:ext cx="1243429" cy="17372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514350">
              <a:defRPr/>
            </a:pPr>
            <a:r>
              <a:rPr lang="es-ES" sz="1500" dirty="0">
                <a:solidFill>
                  <a:prstClr val="black"/>
                </a:solidFill>
                <a:latin typeface="Arial" panose="020B0604020202020204" pitchFamily="34" charset="0"/>
                <a:cs typeface="Arial" panose="020B0604020202020204" pitchFamily="34" charset="0"/>
              </a:rPr>
              <a:t>Alteración de la función motora o sensitiva</a:t>
            </a:r>
            <a:endParaRPr lang="es-CU" sz="1500"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DEA8EB79-82E3-466B-B19F-7BC9940DA96B}"/>
              </a:ext>
            </a:extLst>
          </p:cNvPr>
          <p:cNvSpPr/>
          <p:nvPr/>
        </p:nvSpPr>
        <p:spPr>
          <a:xfrm>
            <a:off x="5407611" y="3041639"/>
            <a:ext cx="2242731" cy="17862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514350">
              <a:defRPr/>
            </a:pPr>
            <a:r>
              <a:rPr lang="es-ES" sz="1500" dirty="0" err="1">
                <a:solidFill>
                  <a:prstClr val="black"/>
                </a:solidFill>
                <a:latin typeface="Arial" panose="020B0604020202020204" pitchFamily="34" charset="0"/>
                <a:cs typeface="Arial" panose="020B0604020202020204" pitchFamily="34" charset="0"/>
              </a:rPr>
              <a:t>Sobreexige</a:t>
            </a:r>
            <a:r>
              <a:rPr lang="es-ES" sz="1500" dirty="0">
                <a:solidFill>
                  <a:prstClr val="black"/>
                </a:solidFill>
                <a:latin typeface="Arial" panose="020B0604020202020204" pitchFamily="34" charset="0"/>
                <a:cs typeface="Arial" panose="020B0604020202020204" pitchFamily="34" charset="0"/>
              </a:rPr>
              <a:t> determinada estructura</a:t>
            </a:r>
          </a:p>
          <a:p>
            <a:pPr algn="ctr" defTabSz="514350">
              <a:defRPr/>
            </a:pPr>
            <a:endParaRPr lang="es-ES" sz="1500" dirty="0">
              <a:solidFill>
                <a:prstClr val="black"/>
              </a:solidFill>
              <a:latin typeface="Arial" panose="020B0604020202020204" pitchFamily="34" charset="0"/>
              <a:cs typeface="Arial" panose="020B0604020202020204" pitchFamily="34" charset="0"/>
            </a:endParaRPr>
          </a:p>
          <a:p>
            <a:pPr algn="ctr" defTabSz="514350">
              <a:defRPr/>
            </a:pPr>
            <a:r>
              <a:rPr lang="es-ES" sz="1500" dirty="0">
                <a:solidFill>
                  <a:prstClr val="black"/>
                </a:solidFill>
                <a:latin typeface="Arial" panose="020B0604020202020204" pitchFamily="34" charset="0"/>
                <a:cs typeface="Arial" panose="020B0604020202020204" pitchFamily="34" charset="0"/>
              </a:rPr>
              <a:t> Se excede el período de recuperación viscoelástico</a:t>
            </a:r>
            <a:endParaRPr lang="es-CU" sz="1500" dirty="0">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937E19A-B53C-4F8F-9BA6-EC293FAF1445}"/>
              </a:ext>
            </a:extLst>
          </p:cNvPr>
          <p:cNvSpPr/>
          <p:nvPr/>
        </p:nvSpPr>
        <p:spPr>
          <a:xfrm>
            <a:off x="1223824" y="5583610"/>
            <a:ext cx="6586675" cy="346249"/>
          </a:xfrm>
          <a:prstGeom prst="rect">
            <a:avLst/>
          </a:prstGeom>
        </p:spPr>
        <p:txBody>
          <a:bodyPr wrap="square">
            <a:spAutoFit/>
          </a:bodyPr>
          <a:lstStyle/>
          <a:p>
            <a:pPr algn="just" defTabSz="514350">
              <a:defRPr/>
            </a:pPr>
            <a:r>
              <a:rPr lang="en-US" sz="825" dirty="0" err="1">
                <a:solidFill>
                  <a:srgbClr val="FF0000"/>
                </a:solidFill>
                <a:latin typeface="Arial" panose="020B0604020202020204" pitchFamily="34" charset="0"/>
                <a:cs typeface="Arial" panose="020B0604020202020204" pitchFamily="34" charset="0"/>
              </a:rPr>
              <a:t>Oranye</a:t>
            </a:r>
            <a:r>
              <a:rPr lang="en-US" sz="825" dirty="0">
                <a:solidFill>
                  <a:srgbClr val="FF0000"/>
                </a:solidFill>
                <a:latin typeface="Arial" panose="020B0604020202020204" pitchFamily="34" charset="0"/>
                <a:cs typeface="Arial" panose="020B0604020202020204" pitchFamily="34" charset="0"/>
              </a:rPr>
              <a:t> NO, Bennett J. Prevalence of work-related musculoskeletal and non-musculoskeletal injuries in health care workers: The implications for work disability management. Ergonomics, [Internet]. 2018 [</a:t>
            </a:r>
            <a:r>
              <a:rPr lang="en-US" sz="825" dirty="0" err="1">
                <a:solidFill>
                  <a:srgbClr val="FF0000"/>
                </a:solidFill>
                <a:latin typeface="Arial" panose="020B0604020202020204" pitchFamily="34" charset="0"/>
                <a:cs typeface="Arial" panose="020B0604020202020204" pitchFamily="34" charset="0"/>
              </a:rPr>
              <a:t>acceso</a:t>
            </a:r>
            <a:r>
              <a:rPr lang="en-US" sz="825" dirty="0">
                <a:solidFill>
                  <a:srgbClr val="FF0000"/>
                </a:solidFill>
                <a:latin typeface="Arial" panose="020B0604020202020204" pitchFamily="34" charset="0"/>
                <a:cs typeface="Arial" panose="020B0604020202020204" pitchFamily="34" charset="0"/>
              </a:rPr>
              <a:t> 12/03/2022]; 61(3), 355-366. </a:t>
            </a:r>
            <a:endParaRPr lang="es-CU" sz="825" dirty="0">
              <a:solidFill>
                <a:srgbClr val="FF000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47FD7E4-2DDA-4F45-A18B-D71B10FFC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729" y="868743"/>
            <a:ext cx="1628775" cy="1703530"/>
          </a:xfrm>
          <a:prstGeom prst="rect">
            <a:avLst/>
          </a:prstGeom>
        </p:spPr>
      </p:pic>
      <p:pic>
        <p:nvPicPr>
          <p:cNvPr id="15" name="Picture 14">
            <a:extLst>
              <a:ext uri="{FF2B5EF4-FFF2-40B4-BE49-F238E27FC236}">
                <a16:creationId xmlns:a16="http://schemas.microsoft.com/office/drawing/2014/main" id="{CF3C6137-0689-4BE2-B0C2-47BABF2AA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497" y="868743"/>
            <a:ext cx="1550531" cy="1700929"/>
          </a:xfrm>
          <a:prstGeom prst="rect">
            <a:avLst/>
          </a:prstGeom>
        </p:spPr>
      </p:pic>
    </p:spTree>
    <p:extLst>
      <p:ext uri="{BB962C8B-B14F-4D97-AF65-F5344CB8AC3E}">
        <p14:creationId xmlns:p14="http://schemas.microsoft.com/office/powerpoint/2010/main" val="1220770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19087" y="1971675"/>
            <a:ext cx="8416529" cy="3844529"/>
          </a:xfrm>
        </p:spPr>
        <p:style>
          <a:lnRef idx="2">
            <a:schemeClr val="accent6"/>
          </a:lnRef>
          <a:fillRef idx="1">
            <a:schemeClr val="lt1"/>
          </a:fillRef>
          <a:effectRef idx="0">
            <a:schemeClr val="accent6"/>
          </a:effectRef>
          <a:fontRef idx="minor">
            <a:schemeClr val="dk1"/>
          </a:fontRef>
        </p:style>
        <p:txBody>
          <a:bodyPr/>
          <a:lstStyle/>
          <a:p>
            <a:pPr marL="0" indent="0" algn="just">
              <a:lnSpc>
                <a:spcPct val="150000"/>
              </a:lnSpc>
              <a:buNone/>
              <a:defRPr/>
            </a:pPr>
            <a:r>
              <a:rPr lang="es-MX" altLang="en-US" sz="1950" dirty="0">
                <a:latin typeface="Arial" pitchFamily="34" charset="0"/>
                <a:ea typeface="Calibri" pitchFamily="34" charset="0"/>
                <a:cs typeface="Arial" pitchFamily="34" charset="0"/>
              </a:rPr>
              <a:t>Sistema de acciones y procedimientos, diseñados como algoritmo de trabajo y </a:t>
            </a:r>
            <a:r>
              <a:rPr lang="es-ES" altLang="en-US" sz="1950" dirty="0">
                <a:latin typeface="Arial" pitchFamily="34" charset="0"/>
                <a:ea typeface="Calibri" pitchFamily="34" charset="0"/>
                <a:cs typeface="Arial" pitchFamily="34" charset="0"/>
              </a:rPr>
              <a:t>ajustados a requisitos de calidad</a:t>
            </a:r>
            <a:r>
              <a:rPr lang="es-MX" altLang="en-US" sz="1950" dirty="0">
                <a:latin typeface="Arial" pitchFamily="34" charset="0"/>
                <a:ea typeface="Calibri" pitchFamily="34" charset="0"/>
                <a:cs typeface="Arial" pitchFamily="34" charset="0"/>
              </a:rPr>
              <a:t>, durante la ejecución de las técnicas en el tratamiento rehabilitador para la atención a cualquier enfermedad que lo requiera, en constante actualización a partir de la incorporación de los adelantos científico técnicos a los servicios de salud, y donde interactúan las tecnologías biomédicas, el tecnólogo, el paciente, el equipo multidisciplinario y la familia.</a:t>
            </a:r>
          </a:p>
          <a:p>
            <a:pPr marL="0" indent="0" algn="r">
              <a:lnSpc>
                <a:spcPct val="150000"/>
              </a:lnSpc>
              <a:buNone/>
              <a:defRPr/>
            </a:pPr>
            <a:r>
              <a:rPr lang="es-ES" altLang="en-US" sz="1950" dirty="0">
                <a:latin typeface="Arial" pitchFamily="34" charset="0"/>
                <a:ea typeface="Calibri" pitchFamily="34" charset="0"/>
                <a:cs typeface="Arial" pitchFamily="34" charset="0"/>
              </a:rPr>
              <a:t>                                                                           </a:t>
            </a:r>
            <a:r>
              <a:rPr lang="es-ES" altLang="en-US" sz="1800" dirty="0">
                <a:effectLst>
                  <a:outerShdw blurRad="38100" dist="38100" dir="2700000" algn="tl">
                    <a:srgbClr val="000000">
                      <a:alpha val="43137"/>
                    </a:srgbClr>
                  </a:outerShdw>
                </a:effectLst>
                <a:latin typeface="Arial" pitchFamily="34" charset="0"/>
                <a:ea typeface="Calibri" pitchFamily="34" charset="0"/>
                <a:cs typeface="Arial" pitchFamily="34" charset="0"/>
              </a:rPr>
              <a:t>Hernández Muñiz VS, 2019</a:t>
            </a: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Procederes tecnológicos r</a:t>
            </a:r>
            <a:r>
              <a:rPr lang="es-ES" sz="2700" b="1"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ehabilitadores</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6170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7652" y="1935770"/>
            <a:ext cx="527066" cy="119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bwMode="auto">
          <a:xfrm>
            <a:off x="2219106" y="4468556"/>
            <a:ext cx="6924894" cy="1876872"/>
          </a:xfrm>
          <a:prstGeom prst="ellipse">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a:ln>
                <a:noFill/>
              </a:ln>
              <a:solidFill>
                <a:schemeClr val="tx1"/>
              </a:solidFill>
              <a:effectLst/>
              <a:latin typeface="Times New Roman" pitchFamily="18" charset="0"/>
            </a:endParaRPr>
          </a:p>
        </p:txBody>
      </p:sp>
      <p:sp>
        <p:nvSpPr>
          <p:cNvPr id="6" name="1 Título"/>
          <p:cNvSpPr>
            <a:spLocks noGrp="1"/>
          </p:cNvSpPr>
          <p:nvPr>
            <p:ph type="title"/>
          </p:nvPr>
        </p:nvSpPr>
        <p:spPr>
          <a:xfrm>
            <a:off x="3557290" y="1916831"/>
            <a:ext cx="5328592" cy="1301377"/>
          </a:xfrm>
          <a:ln w="25400">
            <a:solidFill>
              <a:schemeClr val="tx1">
                <a:lumMod val="75000"/>
                <a:lumOff val="25000"/>
              </a:schemeClr>
            </a:solidFill>
          </a:ln>
        </p:spPr>
        <p:txBody>
          <a:bodyPr>
            <a:noAutofit/>
          </a:bodyPr>
          <a:lstStyle/>
          <a:p>
            <a:pPr algn="just"/>
            <a:r>
              <a:rPr lang="es-ES" sz="2000" b="1" cap="none" dirty="0">
                <a:latin typeface="Arial" panose="020B0604020202020204" pitchFamily="34" charset="0"/>
                <a:cs typeface="Arial" panose="020B0604020202020204" pitchFamily="34" charset="0"/>
              </a:rPr>
              <a:t>L</a:t>
            </a:r>
            <a:r>
              <a:rPr lang="es-ES" sz="2000" b="1" cap="none" dirty="0">
                <a:solidFill>
                  <a:schemeClr val="tx1"/>
                </a:solidFill>
                <a:latin typeface="Arial" panose="020B0604020202020204" pitchFamily="34" charset="0"/>
                <a:cs typeface="Arial" panose="020B0604020202020204" pitchFamily="34" charset="0"/>
              </a:rPr>
              <a:t>a tecnología robótica es el mejor aliado para potencializar la recuperación funcional de pacientes con secuelas discapacitantes</a:t>
            </a:r>
          </a:p>
        </p:txBody>
      </p:sp>
      <p:sp>
        <p:nvSpPr>
          <p:cNvPr id="3" name="2 Marcador de contenido"/>
          <p:cNvSpPr>
            <a:spLocks noGrp="1"/>
          </p:cNvSpPr>
          <p:nvPr>
            <p:ph idx="1"/>
          </p:nvPr>
        </p:nvSpPr>
        <p:spPr>
          <a:xfrm>
            <a:off x="977434" y="130624"/>
            <a:ext cx="8059006" cy="1656184"/>
          </a:xfrm>
          <a:ln w="41275">
            <a:solidFill>
              <a:schemeClr val="tx1">
                <a:lumMod val="90000"/>
                <a:lumOff val="10000"/>
              </a:schemeClr>
            </a:solidFill>
          </a:ln>
        </p:spPr>
        <p:txBody>
          <a:bodyPr>
            <a:normAutofit fontScale="92500" lnSpcReduction="20000"/>
          </a:bodyPr>
          <a:lstStyle/>
          <a:p>
            <a:pPr marL="0" lvl="0" indent="0" algn="ctr" fontAlgn="auto">
              <a:spcBef>
                <a:spcPts val="0"/>
              </a:spcBef>
              <a:spcAft>
                <a:spcPts val="0"/>
              </a:spcAft>
              <a:buClrTx/>
              <a:buNone/>
            </a:pPr>
            <a:r>
              <a:rPr lang="es-ES" sz="2000" kern="1200" dirty="0">
                <a:solidFill>
                  <a:schemeClr val="tx2">
                    <a:lumMod val="50000"/>
                  </a:schemeClr>
                </a:solidFill>
                <a:latin typeface="Calibri"/>
              </a:rPr>
              <a:t>Esfuerzos encaminados a perfeccionar la rehabilitación de  pacientes con discapacidades motoras, estimulan el desarrollo de </a:t>
            </a:r>
            <a:r>
              <a:rPr lang="es-ES" sz="2000" b="1" kern="1200" dirty="0">
                <a:solidFill>
                  <a:srgbClr val="FF0000"/>
                </a:solidFill>
                <a:latin typeface="Calibri"/>
              </a:rPr>
              <a:t>nuevos medios físicos </a:t>
            </a:r>
            <a:r>
              <a:rPr lang="es-ES" sz="2000" kern="1200" dirty="0">
                <a:solidFill>
                  <a:schemeClr val="tx2">
                    <a:lumMod val="50000"/>
                  </a:schemeClr>
                </a:solidFill>
                <a:latin typeface="Calibri"/>
              </a:rPr>
              <a:t>y</a:t>
            </a:r>
            <a:r>
              <a:rPr lang="es-ES" sz="2000" kern="1200" dirty="0">
                <a:latin typeface="Calibri"/>
              </a:rPr>
              <a:t> </a:t>
            </a:r>
            <a:r>
              <a:rPr lang="es-ES" sz="2000" b="1" kern="1200" dirty="0">
                <a:solidFill>
                  <a:srgbClr val="FF0000"/>
                </a:solidFill>
                <a:latin typeface="Calibri"/>
              </a:rPr>
              <a:t>dispositivos mecánicos asociados a elementos computarizados</a:t>
            </a:r>
            <a:r>
              <a:rPr lang="es-ES" sz="2000" kern="1200" dirty="0">
                <a:latin typeface="Calibri"/>
              </a:rPr>
              <a:t> </a:t>
            </a:r>
            <a:r>
              <a:rPr lang="es-ES" sz="2000" kern="1200" dirty="0">
                <a:solidFill>
                  <a:schemeClr val="tx2">
                    <a:lumMod val="50000"/>
                  </a:schemeClr>
                </a:solidFill>
                <a:latin typeface="Calibri"/>
              </a:rPr>
              <a:t>para  evaluar y tratar diferentes afecciones,  con una finalidad común: </a:t>
            </a:r>
          </a:p>
          <a:p>
            <a:pPr marL="0" lvl="0" indent="0" algn="ctr" fontAlgn="auto">
              <a:spcBef>
                <a:spcPts val="0"/>
              </a:spcBef>
              <a:spcAft>
                <a:spcPts val="0"/>
              </a:spcAft>
              <a:buClrTx/>
              <a:buNone/>
            </a:pPr>
            <a:r>
              <a:rPr lang="es-ES" sz="2000" b="1" kern="1200" dirty="0">
                <a:solidFill>
                  <a:srgbClr val="FF0000"/>
                </a:solidFill>
                <a:latin typeface="Calibri"/>
              </a:rPr>
              <a:t>mejorar la calidad de vida</a:t>
            </a:r>
            <a:endParaRPr lang="es-ES" sz="2000" kern="1200" dirty="0">
              <a:solidFill>
                <a:srgbClr val="FF0000"/>
              </a:solidFill>
              <a:latin typeface="Calibri"/>
            </a:endParaRPr>
          </a:p>
          <a:p>
            <a:pPr marL="0" lvl="0" indent="0" algn="just" fontAlgn="auto">
              <a:spcBef>
                <a:spcPts val="0"/>
              </a:spcBef>
              <a:spcAft>
                <a:spcPts val="0"/>
              </a:spcAft>
              <a:buClrTx/>
              <a:buNone/>
            </a:pPr>
            <a:endParaRPr lang="es-ES" sz="2000" kern="1200" dirty="0">
              <a:solidFill>
                <a:prstClr val="black"/>
              </a:solidFill>
              <a:latin typeface="Calibri"/>
            </a:endParaRPr>
          </a:p>
          <a:p>
            <a:endParaRPr lang="es-MX" dirty="0"/>
          </a:p>
        </p:txBody>
      </p:sp>
      <p:sp>
        <p:nvSpPr>
          <p:cNvPr id="7" name="2 Marcador de contenido"/>
          <p:cNvSpPr txBox="1">
            <a:spLocks/>
          </p:cNvSpPr>
          <p:nvPr/>
        </p:nvSpPr>
        <p:spPr bwMode="auto">
          <a:xfrm>
            <a:off x="2744599" y="3318501"/>
            <a:ext cx="6258806" cy="1008112"/>
          </a:xfrm>
          <a:prstGeom prst="rect">
            <a:avLst/>
          </a:prstGeom>
          <a:solidFill>
            <a:srgbClr val="92D050"/>
          </a:solidFill>
          <a:ln>
            <a:noFill/>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a:lstStyle>
          <a:p>
            <a:pPr marL="0" indent="0" algn="just">
              <a:buNone/>
            </a:pPr>
            <a:r>
              <a:rPr lang="es-MX" sz="2000" b="1" dirty="0">
                <a:latin typeface="Arial" panose="020B0604020202020204" pitchFamily="34" charset="0"/>
                <a:cs typeface="Arial" panose="020B0604020202020204" pitchFamily="34" charset="0"/>
              </a:rPr>
              <a:t>Aunque las dos  herramientas fundamentales del  fisioterapeuta son las manos y la voz</a:t>
            </a:r>
            <a:r>
              <a:rPr lang="es-MX" sz="2000" dirty="0">
                <a:latin typeface="Arial" panose="020B0604020202020204" pitchFamily="34" charset="0"/>
                <a:cs typeface="Arial" panose="020B0604020202020204" pitchFamily="34" charset="0"/>
              </a:rPr>
              <a:t>, </a:t>
            </a:r>
            <a:r>
              <a:rPr lang="es-MX" sz="2000" b="1" dirty="0">
                <a:latin typeface="Arial" panose="020B0604020202020204" pitchFamily="34" charset="0"/>
                <a:cs typeface="Arial" panose="020B0604020202020204" pitchFamily="34" charset="0"/>
              </a:rPr>
              <a:t>es preciso adaptarse  a las nuevas tecnologías </a:t>
            </a:r>
          </a:p>
          <a:p>
            <a:pPr marL="0" indent="0" algn="just">
              <a:buNone/>
            </a:pPr>
            <a:endParaRPr lang="es-MX" sz="2000" b="1" i="1" dirty="0">
              <a:solidFill>
                <a:srgbClr val="FF0000"/>
              </a:solidFill>
            </a:endParaRPr>
          </a:p>
          <a:p>
            <a:pPr marL="0" indent="0" algn="just">
              <a:buNone/>
            </a:pPr>
            <a:r>
              <a:rPr lang="es-MX" sz="2000" b="1" i="1" dirty="0">
                <a:solidFill>
                  <a:srgbClr val="FF0000"/>
                </a:solidFill>
                <a:effectLst>
                  <a:outerShdw blurRad="38100" dist="38100" dir="2700000" algn="tl">
                    <a:srgbClr val="000000">
                      <a:alpha val="43137"/>
                    </a:srgbClr>
                  </a:outerShdw>
                </a:effectLst>
              </a:rPr>
              <a:t> </a:t>
            </a:r>
          </a:p>
          <a:p>
            <a:pPr marL="0" indent="0" algn="just">
              <a:buNone/>
            </a:pPr>
            <a:r>
              <a:rPr lang="es-MX" sz="2000" b="1" i="1" dirty="0">
                <a:effectLst>
                  <a:outerShdw blurRad="38100" dist="38100" dir="2700000" algn="tl">
                    <a:srgbClr val="000000">
                      <a:alpha val="43137"/>
                    </a:srgbClr>
                  </a:outerShdw>
                </a:effectLst>
              </a:rPr>
              <a:t>El avance de las nuevas tecnologías es muy rápido e imprescindible su aplicación</a:t>
            </a:r>
            <a:endParaRPr lang="es-MX" sz="2000" b="1" i="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18" y="2055875"/>
            <a:ext cx="1795801" cy="353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62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1500" autoRev="1" fill="remove"/>
                                        <p:tgtEl>
                                          <p:spTgt spid="3">
                                            <p:txEl>
                                              <p:pRg st="1" end="1"/>
                                            </p:txEl>
                                          </p:spTgt>
                                        </p:tgtEl>
                                        <p:attrNameLst>
                                          <p:attrName>style.color</p:attrName>
                                        </p:attrNameLst>
                                      </p:cBhvr>
                                      <p:to>
                                        <a:schemeClr val="bg1"/>
                                      </p:to>
                                    </p:animClr>
                                    <p:animClr clrSpc="rgb" dir="cw">
                                      <p:cBhvr>
                                        <p:cTn id="7" dur="1500" autoRev="1" fill="remove"/>
                                        <p:tgtEl>
                                          <p:spTgt spid="3">
                                            <p:txEl>
                                              <p:pRg st="1" end="1"/>
                                            </p:txEl>
                                          </p:spTgt>
                                        </p:tgtEl>
                                        <p:attrNameLst>
                                          <p:attrName>fillcolor</p:attrName>
                                        </p:attrNameLst>
                                      </p:cBhvr>
                                      <p:to>
                                        <a:schemeClr val="bg1"/>
                                      </p:to>
                                    </p:animClr>
                                    <p:set>
                                      <p:cBhvr>
                                        <p:cTn id="8" dur="1500" autoRev="1" fill="remove"/>
                                        <p:tgtEl>
                                          <p:spTgt spid="3">
                                            <p:txEl>
                                              <p:pRg st="1" end="1"/>
                                            </p:txEl>
                                          </p:spTgt>
                                        </p:tgtEl>
                                        <p:attrNameLst>
                                          <p:attrName>fill.type</p:attrName>
                                        </p:attrNameLst>
                                      </p:cBhvr>
                                      <p:to>
                                        <p:strVal val="solid"/>
                                      </p:to>
                                    </p:set>
                                    <p:set>
                                      <p:cBhvr>
                                        <p:cTn id="9" dur="1500" autoRev="1" fill="remove"/>
                                        <p:tgtEl>
                                          <p:spTgt spid="3">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par>
                          <p:cTn id="15" fill="hold">
                            <p:stCondLst>
                              <p:cond delay="2000"/>
                            </p:stCondLst>
                            <p:childTnLst>
                              <p:par>
                                <p:cTn id="16" presetID="16" presetClass="entr" presetSubtype="21" fill="hold" nodeType="afterEffect">
                                  <p:stCondLst>
                                    <p:cond delay="200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barn(inVertical)">
                                      <p:cBhvr>
                                        <p:cTn id="1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FC1A06A7-3EF7-4597-8DFD-7E7D72AB6E64}"/>
              </a:ext>
            </a:extLst>
          </p:cNvPr>
          <p:cNvSpPr txBox="1">
            <a:spLocks/>
          </p:cNvSpPr>
          <p:nvPr/>
        </p:nvSpPr>
        <p:spPr>
          <a:xfrm>
            <a:off x="211015" y="3520641"/>
            <a:ext cx="8778242" cy="1831237"/>
          </a:xfrm>
          <a:prstGeom prst="rect">
            <a:avLst/>
          </a:prstGeom>
          <a:ln w="158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vert="horz" lIns="68580" tIns="34290" rIns="68580" bIns="3429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dk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dk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dk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dk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9pPr>
          </a:lstStyle>
          <a:p>
            <a:pPr marL="0" indent="0" algn="ctr" defTabSz="685800">
              <a:spcBef>
                <a:spcPts val="750"/>
              </a:spcBef>
              <a:buClr>
                <a:srgbClr val="B71E42"/>
              </a:buClr>
              <a:buNone/>
            </a:pPr>
            <a:r>
              <a:rPr lang="es-ES" sz="2400" b="1" dirty="0">
                <a:solidFill>
                  <a:prstClr val="black"/>
                </a:solidFill>
                <a:latin typeface="Arial" panose="020B0604020202020204" pitchFamily="34" charset="0"/>
                <a:cs typeface="Arial" panose="020B0604020202020204" pitchFamily="34" charset="0"/>
              </a:rPr>
              <a:t>Salud</a:t>
            </a:r>
            <a:r>
              <a:rPr lang="es-ES" sz="2400" dirty="0">
                <a:solidFill>
                  <a:prstClr val="black"/>
                </a:solidFill>
                <a:latin typeface="Arial" panose="020B0604020202020204" pitchFamily="34" charset="0"/>
                <a:cs typeface="Arial" panose="020B0604020202020204" pitchFamily="34" charset="0"/>
              </a:rPr>
              <a:t> es definida por la Organización Mundial de la Salud como: ”estado de completo bienestar físico, mental, y social no solamente la ausencia de afecciones o enfermedades” </a:t>
            </a:r>
            <a:endParaRPr lang="es-CU" sz="2400" dirty="0">
              <a:solidFill>
                <a:prstClr val="black"/>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5919E15B-F3E9-496A-A9EC-2DB0FD1C8FC1}"/>
              </a:ext>
            </a:extLst>
          </p:cNvPr>
          <p:cNvPicPr>
            <a:picLocks noChangeAspect="1" noChangeArrowheads="1"/>
          </p:cNvPicPr>
          <p:nvPr/>
        </p:nvPicPr>
        <p:blipFill>
          <a:blip r:embed="rId2"/>
          <a:srcRect/>
          <a:stretch>
            <a:fillRect/>
          </a:stretch>
        </p:blipFill>
        <p:spPr bwMode="auto">
          <a:xfrm>
            <a:off x="165295" y="1187641"/>
            <a:ext cx="4104251" cy="2230809"/>
          </a:xfrm>
          <a:prstGeom prst="rect">
            <a:avLst/>
          </a:prstGeom>
          <a:noFill/>
          <a:ln>
            <a:noFill/>
          </a:ln>
          <a:effectLst>
            <a:prstShdw prst="shdw18" dist="17961" dir="13500000">
              <a:srgbClr val="4472C4">
                <a:gamma/>
                <a:shade val="60000"/>
                <a:invGamma/>
              </a:srgbClr>
            </a:prstShdw>
          </a:effectLst>
        </p:spPr>
      </p:pic>
      <p:pic>
        <p:nvPicPr>
          <p:cNvPr id="8" name="Picture 4">
            <a:extLst>
              <a:ext uri="{FF2B5EF4-FFF2-40B4-BE49-F238E27FC236}">
                <a16:creationId xmlns:a16="http://schemas.microsoft.com/office/drawing/2014/main" id="{E118CEE4-389B-42FE-AF9A-BE889B601DB2}"/>
              </a:ext>
            </a:extLst>
          </p:cNvPr>
          <p:cNvPicPr>
            <a:picLocks noChangeAspect="1" noChangeArrowheads="1"/>
          </p:cNvPicPr>
          <p:nvPr/>
        </p:nvPicPr>
        <p:blipFill>
          <a:blip r:embed="rId3"/>
          <a:srcRect/>
          <a:stretch>
            <a:fillRect/>
          </a:stretch>
        </p:blipFill>
        <p:spPr bwMode="auto">
          <a:xfrm>
            <a:off x="4269545" y="1187641"/>
            <a:ext cx="4719712" cy="2251910"/>
          </a:xfrm>
          <a:prstGeom prst="rect">
            <a:avLst/>
          </a:prstGeom>
          <a:noFill/>
          <a:ln>
            <a:noFill/>
          </a:ln>
          <a:effectLst>
            <a:prstShdw prst="shdw18" dist="17961" dir="13500000">
              <a:srgbClr val="4472C4">
                <a:gamma/>
                <a:shade val="60000"/>
                <a:invGamma/>
              </a:srgbClr>
            </a:prstShdw>
          </a:effectLst>
        </p:spPr>
      </p:pic>
    </p:spTree>
    <p:extLst>
      <p:ext uri="{BB962C8B-B14F-4D97-AF65-F5344CB8AC3E}">
        <p14:creationId xmlns:p14="http://schemas.microsoft.com/office/powerpoint/2010/main" val="3804510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71935C9-21A5-2296-9191-6729BCC658E8}"/>
              </a:ext>
            </a:extLst>
          </p:cNvPr>
          <p:cNvPicPr>
            <a:picLocks noChangeAspect="1"/>
          </p:cNvPicPr>
          <p:nvPr/>
        </p:nvPicPr>
        <p:blipFill>
          <a:blip r:embed="rId2"/>
          <a:stretch>
            <a:fillRect/>
          </a:stretch>
        </p:blipFill>
        <p:spPr>
          <a:xfrm>
            <a:off x="462731" y="1884917"/>
            <a:ext cx="8218539" cy="3332222"/>
          </a:xfrm>
          <a:prstGeom prst="rect">
            <a:avLst/>
          </a:prstGeom>
        </p:spPr>
      </p:pic>
      <p:sp>
        <p:nvSpPr>
          <p:cNvPr id="7" name="1 Título">
            <a:extLst>
              <a:ext uri="{FF2B5EF4-FFF2-40B4-BE49-F238E27FC236}">
                <a16:creationId xmlns:a16="http://schemas.microsoft.com/office/drawing/2014/main" id="{A6A78C8E-4485-3FBA-D72D-09000109B05A}"/>
              </a:ext>
            </a:extLst>
          </p:cNvPr>
          <p:cNvSpPr>
            <a:spLocks noGrp="1"/>
          </p:cNvSpPr>
          <p:nvPr>
            <p:ph type="title"/>
          </p:nvPr>
        </p:nvSpPr>
        <p:spPr>
          <a:xfrm>
            <a:off x="927306" y="5480871"/>
            <a:ext cx="7046041" cy="381602"/>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es-ES" sz="1800" b="1" dirty="0">
                <a:latin typeface="Tahoma" panose="020B0604030504040204" pitchFamily="34" charset="0"/>
                <a:ea typeface="Tahoma" panose="020B0604030504040204" pitchFamily="34" charset="0"/>
                <a:cs typeface="Tahoma" panose="020B0604030504040204" pitchFamily="34" charset="0"/>
              </a:rPr>
              <a:t>REHABILITACIÓN POR MEDIO DE APARATOS ROBÓTICOS</a:t>
            </a:r>
            <a:endParaRPr lang="es-ES" sz="1800" dirty="0">
              <a:latin typeface="Tahoma" panose="020B0604030504040204" pitchFamily="34" charset="0"/>
              <a:ea typeface="Tahoma" panose="020B0604030504040204" pitchFamily="34" charset="0"/>
              <a:cs typeface="Tahoma" panose="020B0604030504040204" pitchFamily="34" charset="0"/>
            </a:endParaRPr>
          </a:p>
        </p:txBody>
      </p:sp>
      <p:sp>
        <p:nvSpPr>
          <p:cNvPr id="8" name="Rectángulo 7">
            <a:extLst>
              <a:ext uri="{FF2B5EF4-FFF2-40B4-BE49-F238E27FC236}">
                <a16:creationId xmlns:a16="http://schemas.microsoft.com/office/drawing/2014/main" id="{B6A97B46-7980-6633-8EFA-E4A566745D93}"/>
              </a:ext>
            </a:extLst>
          </p:cNvPr>
          <p:cNvSpPr>
            <a:spLocks noChangeArrowheads="1"/>
          </p:cNvSpPr>
          <p:nvPr/>
        </p:nvSpPr>
        <p:spPr bwMode="auto">
          <a:xfrm>
            <a:off x="1619672" y="484361"/>
            <a:ext cx="6238568" cy="511166"/>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514350">
              <a:lnSpc>
                <a:spcPct val="150000"/>
              </a:lnSpc>
              <a:spcBef>
                <a:spcPts val="563"/>
              </a:spcBef>
              <a:buNone/>
            </a:pPr>
            <a:r>
              <a:rPr lang="es-ES" altLang="es-ES" b="1" dirty="0">
                <a:solidFill>
                  <a:srgbClr val="000000"/>
                </a:solidFill>
                <a:latin typeface="Tahoma" panose="020B0604030504040204" pitchFamily="34" charset="0"/>
                <a:cs typeface="Tahoma" panose="020B0604030504040204" pitchFamily="34" charset="0"/>
              </a:rPr>
              <a:t>ALTAS TECNOLOGÍAS EN REHABILITACIÓN</a:t>
            </a:r>
          </a:p>
        </p:txBody>
      </p:sp>
      <p:sp>
        <p:nvSpPr>
          <p:cNvPr id="10" name="CuadroTexto 9">
            <a:extLst>
              <a:ext uri="{FF2B5EF4-FFF2-40B4-BE49-F238E27FC236}">
                <a16:creationId xmlns:a16="http://schemas.microsoft.com/office/drawing/2014/main" id="{08E6EEC8-8F87-FFDB-C173-B24132734C6E}"/>
              </a:ext>
            </a:extLst>
          </p:cNvPr>
          <p:cNvSpPr txBox="1"/>
          <p:nvPr/>
        </p:nvSpPr>
        <p:spPr>
          <a:xfrm>
            <a:off x="3176337" y="2492633"/>
            <a:ext cx="2370221" cy="369332"/>
          </a:xfrm>
          <a:prstGeom prst="rect">
            <a:avLst/>
          </a:prstGeom>
          <a:noFill/>
        </p:spPr>
        <p:txBody>
          <a:bodyPr wrap="square">
            <a:spAutoFit/>
          </a:bodyPr>
          <a:lstStyle/>
          <a:p>
            <a:pPr algn="ctr" defTabSz="685800"/>
            <a:r>
              <a:rPr lang="es-ES" b="1" dirty="0">
                <a:solidFill>
                  <a:prstClr val="black"/>
                </a:solidFill>
                <a:latin typeface="Tahoma" panose="020B0604030504040204" pitchFamily="34" charset="0"/>
                <a:ea typeface="Tahoma" panose="020B0604030504040204" pitchFamily="34" charset="0"/>
                <a:cs typeface="Tahoma" panose="020B0604030504040204" pitchFamily="34" charset="0"/>
              </a:rPr>
              <a:t>NEUROROBÓTICA</a:t>
            </a:r>
            <a:endParaRPr lang="es-CU" dirty="0">
              <a:solidFill>
                <a:prstClr val="black"/>
              </a:solidFill>
              <a:latin typeface="Calibri" panose="020F0502020204030204"/>
            </a:endParaRPr>
          </a:p>
        </p:txBody>
      </p:sp>
    </p:spTree>
    <p:extLst>
      <p:ext uri="{BB962C8B-B14F-4D97-AF65-F5344CB8AC3E}">
        <p14:creationId xmlns:p14="http://schemas.microsoft.com/office/powerpoint/2010/main" val="2375666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a:extLst>
              <a:ext uri="{FF2B5EF4-FFF2-40B4-BE49-F238E27FC236}">
                <a16:creationId xmlns:a16="http://schemas.microsoft.com/office/drawing/2014/main" id="{A6A78C8E-4485-3FBA-D72D-09000109B05A}"/>
              </a:ext>
            </a:extLst>
          </p:cNvPr>
          <p:cNvSpPr>
            <a:spLocks noGrp="1"/>
          </p:cNvSpPr>
          <p:nvPr>
            <p:ph type="title"/>
          </p:nvPr>
        </p:nvSpPr>
        <p:spPr>
          <a:xfrm>
            <a:off x="1048979" y="173700"/>
            <a:ext cx="7046041" cy="381602"/>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es-ES" sz="1800" b="1" dirty="0">
                <a:latin typeface="Tahoma" panose="020B0604030504040204" pitchFamily="34" charset="0"/>
                <a:ea typeface="Tahoma" panose="020B0604030504040204" pitchFamily="34" charset="0"/>
                <a:cs typeface="Tahoma" panose="020B0604030504040204" pitchFamily="34" charset="0"/>
              </a:rPr>
              <a:t>REHABILITACIÓN POR MEDIO DE APARATOS ROBÓTICOS</a:t>
            </a:r>
            <a:endParaRPr lang="es-ES" sz="1800" dirty="0">
              <a:latin typeface="Tahoma" panose="020B0604030504040204" pitchFamily="34" charset="0"/>
              <a:ea typeface="Tahoma" panose="020B0604030504040204" pitchFamily="34" charset="0"/>
              <a:cs typeface="Tahoma" panose="020B0604030504040204" pitchFamily="34" charset="0"/>
            </a:endParaRPr>
          </a:p>
        </p:txBody>
      </p:sp>
      <p:sp>
        <p:nvSpPr>
          <p:cNvPr id="6" name="2 Marcador de contenido">
            <a:extLst>
              <a:ext uri="{FF2B5EF4-FFF2-40B4-BE49-F238E27FC236}">
                <a16:creationId xmlns:a16="http://schemas.microsoft.com/office/drawing/2014/main" id="{4D767335-205A-472A-ACA9-5E5A6E5D84C2}"/>
              </a:ext>
            </a:extLst>
          </p:cNvPr>
          <p:cNvSpPr>
            <a:spLocks noGrp="1"/>
          </p:cNvSpPr>
          <p:nvPr>
            <p:ph idx="1"/>
          </p:nvPr>
        </p:nvSpPr>
        <p:spPr>
          <a:xfrm>
            <a:off x="174458" y="3230855"/>
            <a:ext cx="8795084" cy="2931134"/>
          </a:xfrm>
        </p:spPr>
        <p:style>
          <a:lnRef idx="1">
            <a:schemeClr val="accent6"/>
          </a:lnRef>
          <a:fillRef idx="2">
            <a:schemeClr val="accent6"/>
          </a:fillRef>
          <a:effectRef idx="1">
            <a:schemeClr val="accent6"/>
          </a:effectRef>
          <a:fontRef idx="minor">
            <a:schemeClr val="dk1"/>
          </a:fontRef>
        </p:style>
        <p:txBody>
          <a:bodyPr>
            <a:noAutofit/>
          </a:bodyPr>
          <a:lstStyle/>
          <a:p>
            <a:pPr algn="just">
              <a:lnSpc>
                <a:spcPct val="100000"/>
              </a:lnSpc>
            </a:pPr>
            <a:r>
              <a:rPr lang="es-ES" sz="2000" b="1" dirty="0">
                <a:latin typeface="Arial" panose="020B0604020202020204" pitchFamily="34" charset="0"/>
                <a:ea typeface="Tahoma" panose="020B0604030504040204" pitchFamily="34" charset="0"/>
                <a:cs typeface="Arial" panose="020B0604020202020204" pitchFamily="34" charset="0"/>
              </a:rPr>
              <a:t>Ventajas</a:t>
            </a:r>
          </a:p>
          <a:p>
            <a:pPr algn="just">
              <a:lnSpc>
                <a:spcPct val="100000"/>
              </a:lnSpc>
              <a:buNone/>
            </a:pPr>
            <a:r>
              <a:rPr lang="es-ES" sz="2000" dirty="0">
                <a:latin typeface="Arial" panose="020B0604020202020204" pitchFamily="34" charset="0"/>
                <a:ea typeface="Tahoma" panose="020B0604030504040204" pitchFamily="34" charset="0"/>
                <a:cs typeface="Arial" panose="020B0604020202020204" pitchFamily="34" charset="0"/>
              </a:rPr>
              <a:t>   La objetividad, la repetitividad y la homogeneidad de los tratamientos, la autonomía y motivación que aporta al paciente y la posibilidad de una terapia más intensiva y personalizada</a:t>
            </a:r>
          </a:p>
          <a:p>
            <a:pPr algn="just">
              <a:lnSpc>
                <a:spcPct val="100000"/>
              </a:lnSpc>
            </a:pPr>
            <a:r>
              <a:rPr lang="es-ES" sz="2000" b="1" dirty="0">
                <a:latin typeface="Arial" panose="020B0604020202020204" pitchFamily="34" charset="0"/>
                <a:ea typeface="Tahoma" panose="020B0604030504040204" pitchFamily="34" charset="0"/>
                <a:cs typeface="Arial" panose="020B0604020202020204" pitchFamily="34" charset="0"/>
              </a:rPr>
              <a:t>Desventajas</a:t>
            </a:r>
          </a:p>
          <a:p>
            <a:pPr algn="just">
              <a:lnSpc>
                <a:spcPct val="100000"/>
              </a:lnSpc>
              <a:buNone/>
            </a:pPr>
            <a:r>
              <a:rPr lang="es-ES" sz="2000" b="1" dirty="0">
                <a:latin typeface="Arial" panose="020B0604020202020204" pitchFamily="34" charset="0"/>
                <a:ea typeface="Tahoma" panose="020B0604030504040204" pitchFamily="34" charset="0"/>
                <a:cs typeface="Arial" panose="020B0604020202020204" pitchFamily="34" charset="0"/>
              </a:rPr>
              <a:t>  </a:t>
            </a:r>
            <a:r>
              <a:rPr lang="es-ES" sz="2000" dirty="0">
                <a:latin typeface="Arial" panose="020B0604020202020204" pitchFamily="34" charset="0"/>
                <a:ea typeface="Tahoma" panose="020B0604030504040204" pitchFamily="34" charset="0"/>
                <a:cs typeface="Arial" panose="020B0604020202020204" pitchFamily="34" charset="0"/>
              </a:rPr>
              <a:t> Costo elevado de los sistemas que hay en el mercado y la dependencia de una participación directa de profesionales bien entren</a:t>
            </a:r>
            <a:r>
              <a:rPr lang="es-ES" sz="2400" dirty="0">
                <a:latin typeface="Arial" panose="020B0604020202020204" pitchFamily="34" charset="0"/>
                <a:ea typeface="Tahoma" panose="020B0604030504040204" pitchFamily="34" charset="0"/>
                <a:cs typeface="Arial" panose="020B0604020202020204" pitchFamily="34" charset="0"/>
              </a:rPr>
              <a:t>ados</a:t>
            </a:r>
          </a:p>
        </p:txBody>
      </p:sp>
      <p:sp>
        <p:nvSpPr>
          <p:cNvPr id="3" name="4 Rectángulo">
            <a:extLst>
              <a:ext uri="{FF2B5EF4-FFF2-40B4-BE49-F238E27FC236}">
                <a16:creationId xmlns:a16="http://schemas.microsoft.com/office/drawing/2014/main" id="{D8D252D8-3789-DEFF-F16C-196A08B70BC1}"/>
              </a:ext>
            </a:extLst>
          </p:cNvPr>
          <p:cNvSpPr/>
          <p:nvPr/>
        </p:nvSpPr>
        <p:spPr>
          <a:xfrm>
            <a:off x="174458" y="910373"/>
            <a:ext cx="8795084" cy="196541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just" defTabSz="685800">
              <a:lnSpc>
                <a:spcPct val="150000"/>
              </a:lnSpc>
            </a:pPr>
            <a:r>
              <a:rPr lang="es-ES" sz="2100" dirty="0">
                <a:solidFill>
                  <a:prstClr val="black"/>
                </a:solidFill>
                <a:latin typeface="Arial" panose="020B0604020202020204" pitchFamily="34" charset="0"/>
                <a:ea typeface="Tahoma" panose="020B0604030504040204" pitchFamily="34" charset="0"/>
                <a:cs typeface="Arial" panose="020B0604020202020204" pitchFamily="34" charset="0"/>
              </a:rPr>
              <a:t>La rehabilitación desde el empleo de la robótica es generalmente bien tolerada por los pacientes y ha demostrado ser un complemento eficaz a la terapia en personas que sufren de deficiencias  neuromúsculoesqueléticas</a:t>
            </a:r>
          </a:p>
        </p:txBody>
      </p:sp>
    </p:spTree>
    <p:extLst>
      <p:ext uri="{BB962C8B-B14F-4D97-AF65-F5344CB8AC3E}">
        <p14:creationId xmlns:p14="http://schemas.microsoft.com/office/powerpoint/2010/main" val="1477103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004" y="1930032"/>
            <a:ext cx="6238568" cy="381602"/>
          </a:xfrm>
        </p:spPr>
        <p:txBody>
          <a:bodyPr>
            <a:normAutofit fontScale="90000"/>
          </a:bodyPr>
          <a:lstStyle/>
          <a:p>
            <a:pPr algn="ctr"/>
            <a:r>
              <a:rPr lang="es-ES" sz="1800" b="1" dirty="0">
                <a:solidFill>
                  <a:schemeClr val="tx1"/>
                </a:solidFill>
                <a:latin typeface="Tahoma" panose="020B0604030504040204" pitchFamily="34" charset="0"/>
                <a:ea typeface="Tahoma" panose="020B0604030504040204" pitchFamily="34" charset="0"/>
                <a:cs typeface="Tahoma" panose="020B0604030504040204" pitchFamily="34" charset="0"/>
              </a:rPr>
              <a:t>REHABILITACIÓN POR MEDIO DE APARATOS ROBÓTICOS</a:t>
            </a:r>
            <a:endParaRPr lang="es-E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Grp="1" noChangeAspect="1" noChangeArrowheads="1"/>
          </p:cNvPicPr>
          <p:nvPr>
            <p:ph idx="1"/>
          </p:nvPr>
        </p:nvPicPr>
        <p:blipFill>
          <a:blip r:embed="rId3" cstate="print"/>
          <a:stretch>
            <a:fillRect/>
          </a:stretch>
        </p:blipFill>
        <p:spPr bwMode="auto">
          <a:xfrm>
            <a:off x="1089025" y="2316816"/>
            <a:ext cx="7202488" cy="2848256"/>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4564856" y="3421856"/>
            <a:ext cx="14288" cy="14288"/>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4564856" y="3421856"/>
            <a:ext cx="14288" cy="14288"/>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a:stretch>
            <a:fillRect/>
          </a:stretch>
        </p:blipFill>
        <p:spPr bwMode="auto">
          <a:xfrm>
            <a:off x="4564856" y="3421856"/>
            <a:ext cx="14288" cy="14288"/>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a:srcRect/>
          <a:stretch>
            <a:fillRect/>
          </a:stretch>
        </p:blipFill>
        <p:spPr bwMode="auto">
          <a:xfrm>
            <a:off x="291397" y="2470050"/>
            <a:ext cx="3657600" cy="492919"/>
          </a:xfrm>
          <a:prstGeom prst="rect">
            <a:avLst/>
          </a:prstGeom>
          <a:noFill/>
          <a:ln w="9525">
            <a:noFill/>
            <a:miter lim="800000"/>
            <a:headEnd/>
            <a:tailEnd/>
          </a:ln>
          <a:effectLst/>
        </p:spPr>
      </p:pic>
      <p:sp>
        <p:nvSpPr>
          <p:cNvPr id="10" name="9 Elipse"/>
          <p:cNvSpPr/>
          <p:nvPr/>
        </p:nvSpPr>
        <p:spPr>
          <a:xfrm>
            <a:off x="6946490" y="1742154"/>
            <a:ext cx="1982253" cy="995516"/>
          </a:xfrm>
          <a:prstGeom prst="ellipse">
            <a:avLst/>
          </a:prstGeom>
          <a:blipFill rotWithShape="0">
            <a:blip r:embed="rId6"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685800"/>
            <a:endParaRPr lang="es-CU" sz="1350">
              <a:solidFill>
                <a:prstClr val="white">
                  <a:hueOff val="0"/>
                  <a:satOff val="0"/>
                  <a:lumOff val="0"/>
                  <a:alphaOff val="0"/>
                </a:prstClr>
              </a:solidFill>
              <a:latin typeface="Gill Sans MT"/>
            </a:endParaRPr>
          </a:p>
        </p:txBody>
      </p:sp>
      <p:sp>
        <p:nvSpPr>
          <p:cNvPr id="4" name="Rectángulo 3">
            <a:extLst>
              <a:ext uri="{FF2B5EF4-FFF2-40B4-BE49-F238E27FC236}">
                <a16:creationId xmlns:a16="http://schemas.microsoft.com/office/drawing/2014/main" id="{56EA3FFB-BD84-A46D-560B-2D514BEA5B4A}"/>
              </a:ext>
            </a:extLst>
          </p:cNvPr>
          <p:cNvSpPr>
            <a:spLocks noChangeArrowheads="1"/>
          </p:cNvSpPr>
          <p:nvPr/>
        </p:nvSpPr>
        <p:spPr bwMode="auto">
          <a:xfrm>
            <a:off x="291397" y="3607202"/>
            <a:ext cx="3104420"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514350">
              <a:lnSpc>
                <a:spcPct val="150000"/>
              </a:lnSpc>
              <a:spcBef>
                <a:spcPts val="563"/>
              </a:spcBef>
              <a:buNone/>
            </a:pPr>
            <a:r>
              <a:rPr lang="es-ES" altLang="es-ES" sz="1800" b="1" dirty="0">
                <a:solidFill>
                  <a:srgbClr val="000000"/>
                </a:solidFill>
                <a:latin typeface="Tahoma" panose="020B0604030504040204" pitchFamily="34" charset="0"/>
                <a:cs typeface="Tahoma" panose="020B0604030504040204" pitchFamily="34" charset="0"/>
              </a:rPr>
              <a:t>ALTAS TECNOLOGÍAS EN </a:t>
            </a:r>
          </a:p>
          <a:p>
            <a:pPr algn="ctr" defTabSz="514350">
              <a:lnSpc>
                <a:spcPct val="150000"/>
              </a:lnSpc>
              <a:spcBef>
                <a:spcPts val="563"/>
              </a:spcBef>
              <a:buNone/>
            </a:pPr>
            <a:r>
              <a:rPr lang="es-ES" altLang="es-ES" sz="1800" b="1" dirty="0">
                <a:solidFill>
                  <a:srgbClr val="000000"/>
                </a:solidFill>
                <a:latin typeface="Tahoma" panose="020B0604030504040204" pitchFamily="34" charset="0"/>
                <a:cs typeface="Tahoma" panose="020B0604030504040204" pitchFamily="34" charset="0"/>
              </a:rPr>
              <a:t>REHABILITACIÓN</a:t>
            </a:r>
          </a:p>
        </p:txBody>
      </p:sp>
      <p:sp>
        <p:nvSpPr>
          <p:cNvPr id="12" name="CuadroTexto 11">
            <a:extLst>
              <a:ext uri="{FF2B5EF4-FFF2-40B4-BE49-F238E27FC236}">
                <a16:creationId xmlns:a16="http://schemas.microsoft.com/office/drawing/2014/main" id="{4686B775-A6E8-42C9-B2A8-439D22CAE468}"/>
              </a:ext>
            </a:extLst>
          </p:cNvPr>
          <p:cNvSpPr txBox="1"/>
          <p:nvPr/>
        </p:nvSpPr>
        <p:spPr>
          <a:xfrm>
            <a:off x="-30476" y="75158"/>
            <a:ext cx="8608263" cy="830997"/>
          </a:xfrm>
          <a:prstGeom prst="rect">
            <a:avLst/>
          </a:prstGeom>
          <a:noFill/>
        </p:spPr>
        <p:txBody>
          <a:bodyPr wrap="square">
            <a:spAutoFit/>
          </a:bodyPr>
          <a:lstStyle/>
          <a:p>
            <a:pPr algn="ctr" defTabSz="685800">
              <a:defRPr/>
            </a:pPr>
            <a:r>
              <a:rPr lang="es-ES" sz="2400" b="1" dirty="0">
                <a:solidFill>
                  <a:prstClr val="black"/>
                </a:solidFill>
                <a:latin typeface="Arial" panose="020B0604020202020204" pitchFamily="34" charset="0"/>
                <a:ea typeface="Tahoma" panose="020B0604030504040204" pitchFamily="34" charset="0"/>
                <a:cs typeface="Arial" panose="020B0604020202020204" pitchFamily="34" charset="0"/>
              </a:rPr>
              <a:t>DISPOSITIVOS TERAPÉUTICOS PARA REHABILITACIÓN BASADOS EN SENSORES Y ROBÓTICA </a:t>
            </a:r>
            <a:endParaRPr lang="es-CU" sz="24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srcRect/>
          <a:stretch>
            <a:fillRect/>
          </a:stretch>
        </p:blipFill>
        <p:spPr bwMode="auto">
          <a:xfrm>
            <a:off x="6725692" y="2029023"/>
            <a:ext cx="2464611" cy="2143140"/>
          </a:xfrm>
          <a:prstGeom prst="rect">
            <a:avLst/>
          </a:prstGeom>
          <a:noFill/>
          <a:ln w="9525">
            <a:noFill/>
            <a:miter lim="800000"/>
            <a:headEnd/>
            <a:tailEnd/>
          </a:ln>
          <a:effectLst/>
        </p:spPr>
      </p:pic>
      <p:pic>
        <p:nvPicPr>
          <p:cNvPr id="175106" name="Picture 2"/>
          <p:cNvPicPr>
            <a:picLocks noGrp="1" noChangeAspect="1" noChangeArrowheads="1"/>
          </p:cNvPicPr>
          <p:nvPr>
            <p:ph idx="1"/>
          </p:nvPr>
        </p:nvPicPr>
        <p:blipFill>
          <a:blip r:embed="rId4" cstate="print"/>
          <a:stretch>
            <a:fillRect/>
          </a:stretch>
        </p:blipFill>
        <p:spPr bwMode="auto">
          <a:xfrm>
            <a:off x="3225080" y="2344338"/>
            <a:ext cx="2930378" cy="2793211"/>
          </a:xfrm>
          <a:prstGeom prst="rect">
            <a:avLst/>
          </a:prstGeom>
          <a:noFill/>
          <a:ln w="9525">
            <a:noFill/>
            <a:miter lim="800000"/>
            <a:headEnd/>
            <a:tailEnd/>
          </a:ln>
          <a:effectLst/>
        </p:spPr>
      </p:pic>
      <p:pic>
        <p:nvPicPr>
          <p:cNvPr id="175110" name="Picture 6"/>
          <p:cNvPicPr>
            <a:picLocks noChangeAspect="1" noChangeArrowheads="1"/>
          </p:cNvPicPr>
          <p:nvPr/>
        </p:nvPicPr>
        <p:blipFill>
          <a:blip r:embed="rId5"/>
          <a:srcRect/>
          <a:stretch>
            <a:fillRect/>
          </a:stretch>
        </p:blipFill>
        <p:spPr bwMode="auto">
          <a:xfrm>
            <a:off x="456582" y="1775337"/>
            <a:ext cx="2850356" cy="4037371"/>
          </a:xfrm>
          <a:prstGeom prst="rect">
            <a:avLst/>
          </a:prstGeom>
          <a:noFill/>
          <a:ln w="9525">
            <a:noFill/>
            <a:miter lim="800000"/>
            <a:headEnd/>
            <a:tailEnd/>
          </a:ln>
          <a:effectLst/>
        </p:spPr>
      </p:pic>
      <p:sp>
        <p:nvSpPr>
          <p:cNvPr id="6" name="5 Rectángulo"/>
          <p:cNvSpPr/>
          <p:nvPr/>
        </p:nvSpPr>
        <p:spPr>
          <a:xfrm>
            <a:off x="3882930" y="2455212"/>
            <a:ext cx="2829877" cy="461665"/>
          </a:xfrm>
          <a:prstGeom prst="rect">
            <a:avLst/>
          </a:prstGeom>
        </p:spPr>
        <p:txBody>
          <a:bodyPr wrap="none">
            <a:spAutoFit/>
          </a:bodyPr>
          <a:lstStyle/>
          <a:p>
            <a:pPr defTabSz="685800"/>
            <a:r>
              <a:rPr lang="es-ES" sz="2400" b="1" dirty="0">
                <a:solidFill>
                  <a:srgbClr val="FF0000"/>
                </a:solidFill>
                <a:latin typeface="Gill Sans MT"/>
              </a:rPr>
              <a:t>PABLO</a:t>
            </a:r>
            <a:r>
              <a:rPr lang="es-ES" sz="2400" b="1" baseline="30000" dirty="0">
                <a:solidFill>
                  <a:srgbClr val="FF0000"/>
                </a:solidFill>
                <a:latin typeface="Gill Sans MT"/>
              </a:rPr>
              <a:t>® </a:t>
            </a:r>
            <a:r>
              <a:rPr lang="es-ES" sz="2400" b="1" dirty="0">
                <a:solidFill>
                  <a:srgbClr val="FF0000"/>
                </a:solidFill>
                <a:latin typeface="Gill Sans MT"/>
              </a:rPr>
              <a:t>SYSTEM </a:t>
            </a:r>
            <a:endParaRPr lang="es-ES" sz="2400" dirty="0">
              <a:solidFill>
                <a:srgbClr val="FF0000"/>
              </a:solidFill>
              <a:latin typeface="Gill Sans MT"/>
            </a:endParaRPr>
          </a:p>
        </p:txBody>
      </p:sp>
      <p:sp>
        <p:nvSpPr>
          <p:cNvPr id="7" name="1 Título"/>
          <p:cNvSpPr txBox="1">
            <a:spLocks/>
          </p:cNvSpPr>
          <p:nvPr/>
        </p:nvSpPr>
        <p:spPr>
          <a:xfrm>
            <a:off x="-28353" y="37932"/>
            <a:ext cx="4073444" cy="414329"/>
          </a:xfrm>
          <a:prstGeom prst="rect">
            <a:avLst/>
          </a:prstGeom>
        </p:spPr>
        <p:txBody>
          <a:bodyPr vert="horz" anchor="b" anchorCtr="0">
            <a:normAutofit fontScale="97500" lnSpcReduction="10000"/>
          </a:bodyPr>
          <a:lstStyle/>
          <a:p>
            <a:pPr defTabSz="685800">
              <a:spcBef>
                <a:spcPct val="0"/>
              </a:spcBef>
              <a:defRPr/>
            </a:pPr>
            <a:r>
              <a:rPr lang="es-ES" sz="2400" b="1" dirty="0">
                <a:solidFill>
                  <a:srgbClr val="002060"/>
                </a:solidFill>
                <a:latin typeface="Bookman Old Style"/>
              </a:rPr>
              <a:t>ROBOTS TERAPÉUTICOS </a:t>
            </a:r>
            <a:endParaRPr lang="es-ES" sz="2400" dirty="0">
              <a:solidFill>
                <a:srgbClr val="002060"/>
              </a:solidFill>
              <a:latin typeface="Bookman Old Style"/>
            </a:endParaRPr>
          </a:p>
        </p:txBody>
      </p:sp>
      <p:sp>
        <p:nvSpPr>
          <p:cNvPr id="9" name="8 Elipse"/>
          <p:cNvSpPr/>
          <p:nvPr/>
        </p:nvSpPr>
        <p:spPr>
          <a:xfrm>
            <a:off x="7042135" y="4423166"/>
            <a:ext cx="1607355" cy="1285884"/>
          </a:xfrm>
          <a:prstGeom prst="ellipse">
            <a:avLst/>
          </a:prstGeom>
          <a:blipFill rotWithShape="0">
            <a:blip r:embed="rId6"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685800"/>
            <a:endParaRPr lang="es-CU" sz="1350">
              <a:solidFill>
                <a:prstClr val="white">
                  <a:hueOff val="0"/>
                  <a:satOff val="0"/>
                  <a:lumOff val="0"/>
                  <a:alphaOff val="0"/>
                </a:prstClr>
              </a:solidFill>
              <a:latin typeface="Gill Sans MT"/>
            </a:endParaRPr>
          </a:p>
        </p:txBody>
      </p:sp>
      <p:sp>
        <p:nvSpPr>
          <p:cNvPr id="10" name="CuadroTexto 9">
            <a:extLst>
              <a:ext uri="{FF2B5EF4-FFF2-40B4-BE49-F238E27FC236}">
                <a16:creationId xmlns:a16="http://schemas.microsoft.com/office/drawing/2014/main" id="{B1950E9D-1600-45DC-9FE1-8E98272F8BAB}"/>
              </a:ext>
            </a:extLst>
          </p:cNvPr>
          <p:cNvSpPr txBox="1"/>
          <p:nvPr/>
        </p:nvSpPr>
        <p:spPr>
          <a:xfrm>
            <a:off x="179512" y="703264"/>
            <a:ext cx="8064896" cy="923330"/>
          </a:xfrm>
          <a:prstGeom prst="rect">
            <a:avLst/>
          </a:prstGeom>
          <a:noFill/>
        </p:spPr>
        <p:txBody>
          <a:bodyPr wrap="square">
            <a:spAutoFit/>
          </a:bodyPr>
          <a:lstStyle/>
          <a:p>
            <a:pPr algn="just" defTabSz="685800">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Es un moderno dispositivo de evaluación y terapia para la rehabilitación de pacientes con funciones motoras deterioradas. Generalmente se utiliza para la rehabilitación neurológica de las extremidades superiores distales</a:t>
            </a:r>
            <a:endParaRPr lang="es-CU"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 y="0"/>
            <a:ext cx="4720973" cy="648077"/>
          </a:xfrm>
        </p:spPr>
        <p:txBody>
          <a:bodyPr>
            <a:normAutofit/>
          </a:bodyPr>
          <a:lstStyle/>
          <a:p>
            <a:r>
              <a:rPr lang="es-ES" b="1" dirty="0">
                <a:solidFill>
                  <a:srgbClr val="003300"/>
                </a:solidFill>
              </a:rPr>
              <a:t>Robots  Terapéuticos</a:t>
            </a:r>
            <a:endParaRPr lang="es-ES" dirty="0"/>
          </a:p>
        </p:txBody>
      </p:sp>
      <p:pic>
        <p:nvPicPr>
          <p:cNvPr id="4" name="Picture 4"/>
          <p:cNvPicPr>
            <a:picLocks noGrp="1" noChangeAspect="1" noChangeArrowheads="1"/>
          </p:cNvPicPr>
          <p:nvPr>
            <p:ph idx="1"/>
          </p:nvPr>
        </p:nvPicPr>
        <p:blipFill>
          <a:blip r:embed="rId3"/>
          <a:srcRect/>
          <a:stretch>
            <a:fillRect/>
          </a:stretch>
        </p:blipFill>
        <p:spPr bwMode="auto">
          <a:xfrm>
            <a:off x="2222364" y="2335294"/>
            <a:ext cx="2863289" cy="3649265"/>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a:off x="5085653" y="2356518"/>
            <a:ext cx="3519041" cy="3643338"/>
          </a:xfrm>
          <a:prstGeom prst="rect">
            <a:avLst/>
          </a:prstGeom>
          <a:noFill/>
          <a:ln w="9525">
            <a:noFill/>
            <a:miter lim="800000"/>
            <a:headEnd/>
            <a:tailEnd/>
          </a:ln>
          <a:effectLst/>
        </p:spPr>
      </p:pic>
      <p:sp>
        <p:nvSpPr>
          <p:cNvPr id="6" name="5 Rectángulo"/>
          <p:cNvSpPr/>
          <p:nvPr/>
        </p:nvSpPr>
        <p:spPr>
          <a:xfrm>
            <a:off x="258846" y="2586790"/>
            <a:ext cx="2007281" cy="553998"/>
          </a:xfrm>
          <a:prstGeom prst="rect">
            <a:avLst/>
          </a:prstGeom>
        </p:spPr>
        <p:txBody>
          <a:bodyPr wrap="none">
            <a:spAutoFit/>
          </a:bodyPr>
          <a:lstStyle/>
          <a:p>
            <a:pPr defTabSz="685800"/>
            <a:r>
              <a:rPr lang="es-ES" sz="3000" b="1" dirty="0">
                <a:solidFill>
                  <a:srgbClr val="FF0000"/>
                </a:solidFill>
                <a:latin typeface="Gill Sans MT"/>
              </a:rPr>
              <a:t>Amadeo®</a:t>
            </a:r>
          </a:p>
        </p:txBody>
      </p:sp>
      <p:sp>
        <p:nvSpPr>
          <p:cNvPr id="10" name="9 Elipse"/>
          <p:cNvSpPr/>
          <p:nvPr/>
        </p:nvSpPr>
        <p:spPr>
          <a:xfrm>
            <a:off x="4720973" y="2099818"/>
            <a:ext cx="1491942" cy="1222344"/>
          </a:xfrm>
          <a:prstGeom prst="ellips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685800"/>
            <a:endParaRPr lang="es-CU" sz="1350">
              <a:solidFill>
                <a:prstClr val="white">
                  <a:hueOff val="0"/>
                  <a:satOff val="0"/>
                  <a:lumOff val="0"/>
                  <a:alphaOff val="0"/>
                </a:prstClr>
              </a:solidFill>
              <a:latin typeface="Gill Sans MT"/>
            </a:endParaRPr>
          </a:p>
        </p:txBody>
      </p:sp>
      <p:sp>
        <p:nvSpPr>
          <p:cNvPr id="11" name="10 Elipse"/>
          <p:cNvSpPr/>
          <p:nvPr/>
        </p:nvSpPr>
        <p:spPr>
          <a:xfrm>
            <a:off x="3924460" y="4659689"/>
            <a:ext cx="1724824" cy="1324869"/>
          </a:xfrm>
          <a:prstGeom prst="ellipse">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685800"/>
            <a:endParaRPr lang="es-CU" sz="1350">
              <a:solidFill>
                <a:prstClr val="white">
                  <a:hueOff val="0"/>
                  <a:satOff val="0"/>
                  <a:lumOff val="0"/>
                  <a:alphaOff val="0"/>
                </a:prstClr>
              </a:solidFill>
              <a:latin typeface="Gill Sans MT"/>
            </a:endParaRPr>
          </a:p>
        </p:txBody>
      </p:sp>
      <p:sp>
        <p:nvSpPr>
          <p:cNvPr id="12" name="CuadroTexto 11">
            <a:extLst>
              <a:ext uri="{FF2B5EF4-FFF2-40B4-BE49-F238E27FC236}">
                <a16:creationId xmlns:a16="http://schemas.microsoft.com/office/drawing/2014/main" id="{FF3660FF-34E8-4041-B90D-61B278FD45CD}"/>
              </a:ext>
            </a:extLst>
          </p:cNvPr>
          <p:cNvSpPr txBox="1"/>
          <p:nvPr/>
        </p:nvSpPr>
        <p:spPr>
          <a:xfrm>
            <a:off x="258846" y="958449"/>
            <a:ext cx="8057570" cy="830997"/>
          </a:xfrm>
          <a:prstGeom prst="rect">
            <a:avLst/>
          </a:prstGeom>
          <a:noFill/>
        </p:spPr>
        <p:txBody>
          <a:bodyPr wrap="square">
            <a:spAutoFit/>
          </a:bodyPr>
          <a:lstStyle/>
          <a:p>
            <a:pPr algn="just" defTabSz="685800">
              <a:defRPr/>
            </a:pPr>
            <a:r>
              <a:rPr lang="es-ES" sz="2400" dirty="0">
                <a:solidFill>
                  <a:prstClr val="black"/>
                </a:solidFill>
                <a:latin typeface="Tahoma" panose="020B0604030504040204" pitchFamily="34" charset="0"/>
                <a:ea typeface="Tahoma" panose="020B0604030504040204" pitchFamily="34" charset="0"/>
                <a:cs typeface="Tahoma" panose="020B0604030504040204" pitchFamily="34" charset="0"/>
              </a:rPr>
              <a:t>Es un dispositivo asistido robótico y computarizado para la rehabilitación de manos y dedos</a:t>
            </a:r>
            <a:endParaRPr lang="es-CU"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829E6B9-EE34-94C5-9057-F37D05A118FC}"/>
              </a:ext>
            </a:extLst>
          </p:cNvPr>
          <p:cNvPicPr>
            <a:picLocks noChangeAspect="1"/>
          </p:cNvPicPr>
          <p:nvPr/>
        </p:nvPicPr>
        <p:blipFill>
          <a:blip r:embed="rId3"/>
          <a:stretch>
            <a:fillRect/>
          </a:stretch>
        </p:blipFill>
        <p:spPr>
          <a:xfrm>
            <a:off x="3176717" y="2227774"/>
            <a:ext cx="5770825" cy="3714635"/>
          </a:xfrm>
          <a:prstGeom prst="rect">
            <a:avLst/>
          </a:prstGeom>
        </p:spPr>
      </p:pic>
      <p:sp>
        <p:nvSpPr>
          <p:cNvPr id="7" name="11 Rectángulo">
            <a:extLst>
              <a:ext uri="{FF2B5EF4-FFF2-40B4-BE49-F238E27FC236}">
                <a16:creationId xmlns:a16="http://schemas.microsoft.com/office/drawing/2014/main" id="{6EDDEE37-1B04-620B-FA01-472714E1291C}"/>
              </a:ext>
            </a:extLst>
          </p:cNvPr>
          <p:cNvSpPr/>
          <p:nvPr/>
        </p:nvSpPr>
        <p:spPr>
          <a:xfrm>
            <a:off x="890943" y="3026094"/>
            <a:ext cx="1660934" cy="507831"/>
          </a:xfrm>
          <a:prstGeom prst="rect">
            <a:avLst/>
          </a:prstGeom>
        </p:spPr>
        <p:txBody>
          <a:bodyPr wrap="square">
            <a:spAutoFit/>
          </a:bodyPr>
          <a:lstStyle/>
          <a:p>
            <a:pPr defTabSz="685800"/>
            <a:r>
              <a:rPr lang="es-ES" sz="2700" b="1" dirty="0">
                <a:solidFill>
                  <a:srgbClr val="FF0000"/>
                </a:solidFill>
                <a:latin typeface="Tahoma" panose="020B0604030504040204" pitchFamily="34" charset="0"/>
                <a:ea typeface="Tahoma" panose="020B0604030504040204" pitchFamily="34" charset="0"/>
                <a:cs typeface="Tahoma" panose="020B0604030504040204" pitchFamily="34" charset="0"/>
              </a:rPr>
              <a:t>DIEGO®</a:t>
            </a:r>
          </a:p>
        </p:txBody>
      </p:sp>
      <p:sp>
        <p:nvSpPr>
          <p:cNvPr id="8" name="1 Título">
            <a:extLst>
              <a:ext uri="{FF2B5EF4-FFF2-40B4-BE49-F238E27FC236}">
                <a16:creationId xmlns:a16="http://schemas.microsoft.com/office/drawing/2014/main" id="{3E55F8CB-0CCC-2900-35AC-8CC3D31B9F24}"/>
              </a:ext>
            </a:extLst>
          </p:cNvPr>
          <p:cNvSpPr>
            <a:spLocks noGrp="1"/>
          </p:cNvSpPr>
          <p:nvPr>
            <p:ph type="title"/>
          </p:nvPr>
        </p:nvSpPr>
        <p:spPr>
          <a:xfrm>
            <a:off x="-6925" y="0"/>
            <a:ext cx="4650933" cy="372279"/>
          </a:xfrm>
        </p:spPr>
        <p:txBody>
          <a:bodyPr>
            <a:normAutofit fontScale="90000"/>
          </a:bodyPr>
          <a:lstStyle/>
          <a:p>
            <a:pPr algn="ctr"/>
            <a:r>
              <a:rPr lang="es-ES" b="1" dirty="0">
                <a:solidFill>
                  <a:srgbClr val="003300"/>
                </a:solidFill>
              </a:rPr>
              <a:t>ROBOTS  TERAPÉUTICOS</a:t>
            </a:r>
            <a:endParaRPr lang="es-ES" dirty="0"/>
          </a:p>
        </p:txBody>
      </p:sp>
      <p:sp>
        <p:nvSpPr>
          <p:cNvPr id="9" name="CuadroTexto 8">
            <a:extLst>
              <a:ext uri="{FF2B5EF4-FFF2-40B4-BE49-F238E27FC236}">
                <a16:creationId xmlns:a16="http://schemas.microsoft.com/office/drawing/2014/main" id="{CB1D365F-4506-4137-B283-6826C3C9BA9B}"/>
              </a:ext>
            </a:extLst>
          </p:cNvPr>
          <p:cNvSpPr txBox="1"/>
          <p:nvPr/>
        </p:nvSpPr>
        <p:spPr>
          <a:xfrm>
            <a:off x="0" y="699862"/>
            <a:ext cx="8628198" cy="1200329"/>
          </a:xfrm>
          <a:prstGeom prst="rect">
            <a:avLst/>
          </a:prstGeom>
          <a:noFill/>
        </p:spPr>
        <p:txBody>
          <a:bodyPr wrap="square">
            <a:spAutoFit/>
          </a:bodyPr>
          <a:lstStyle/>
          <a:p>
            <a:pPr algn="just" defTabSz="685800">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Es un dispositivo robótico de rehabilitación de brazos y hombros para pacientes con trastornos motores y cognitivos. Ofrece  evaluaciones  de  la  amplitud  del  movimiento  en  rango  articular  (ROM),  así  como  terapias  funcionales  para  las extremidades superiores </a:t>
            </a:r>
          </a:p>
        </p:txBody>
      </p:sp>
    </p:spTree>
    <p:extLst>
      <p:ext uri="{BB962C8B-B14F-4D97-AF65-F5344CB8AC3E}">
        <p14:creationId xmlns:p14="http://schemas.microsoft.com/office/powerpoint/2010/main" val="1408880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1985" y="1841704"/>
            <a:ext cx="3812458" cy="429419"/>
          </a:xfrm>
        </p:spPr>
        <p:txBody>
          <a:bodyPr>
            <a:normAutofit fontScale="90000"/>
          </a:bodyPr>
          <a:lstStyle/>
          <a:p>
            <a:r>
              <a:rPr lang="en-US" b="1" dirty="0" err="1">
                <a:solidFill>
                  <a:srgbClr val="FF0000"/>
                </a:solidFill>
              </a:rPr>
              <a:t>Armeo®Spring</a:t>
            </a:r>
            <a:r>
              <a:rPr lang="en-US" b="1" dirty="0">
                <a:solidFill>
                  <a:srgbClr val="FF0000"/>
                </a:solidFill>
              </a:rPr>
              <a:t> </a:t>
            </a:r>
            <a:r>
              <a:rPr lang="en-US" b="1" dirty="0" err="1">
                <a:solidFill>
                  <a:srgbClr val="FF0000"/>
                </a:solidFill>
              </a:rPr>
              <a:t>Pediátrico</a:t>
            </a:r>
            <a:endParaRPr lang="es-ES" b="1" dirty="0">
              <a:solidFill>
                <a:srgbClr val="FF0000"/>
              </a:solidFill>
            </a:endParaRPr>
          </a:p>
        </p:txBody>
      </p:sp>
      <p:pic>
        <p:nvPicPr>
          <p:cNvPr id="8194" name="Picture 2"/>
          <p:cNvPicPr>
            <a:picLocks noGrp="1" noChangeAspect="1" noChangeArrowheads="1"/>
          </p:cNvPicPr>
          <p:nvPr>
            <p:ph idx="1"/>
          </p:nvPr>
        </p:nvPicPr>
        <p:blipFill>
          <a:blip r:embed="rId3" cstate="print"/>
          <a:srcRect/>
          <a:stretch>
            <a:fillRect/>
          </a:stretch>
        </p:blipFill>
        <p:spPr bwMode="auto">
          <a:xfrm>
            <a:off x="1303712" y="2464587"/>
            <a:ext cx="3214710" cy="3000396"/>
          </a:xfrm>
          <a:prstGeom prst="rect">
            <a:avLst/>
          </a:prstGeom>
          <a:noFill/>
          <a:ln w="9525">
            <a:noFill/>
            <a:miter lim="800000"/>
            <a:headEnd/>
            <a:tailEnd/>
          </a:ln>
          <a:effectLst/>
        </p:spPr>
      </p:pic>
      <p:sp>
        <p:nvSpPr>
          <p:cNvPr id="4" name="1 Título"/>
          <p:cNvSpPr txBox="1">
            <a:spLocks/>
          </p:cNvSpPr>
          <p:nvPr/>
        </p:nvSpPr>
        <p:spPr>
          <a:xfrm>
            <a:off x="2217309" y="5525711"/>
            <a:ext cx="3943831" cy="453154"/>
          </a:xfrm>
          <a:prstGeom prst="rect">
            <a:avLst/>
          </a:prstGeom>
        </p:spPr>
        <p:txBody>
          <a:bodyPr vert="horz" anchor="b" anchorCtr="0">
            <a:normAutofit fontScale="92500"/>
          </a:bodyPr>
          <a:lstStyle/>
          <a:p>
            <a:pPr defTabSz="685800">
              <a:spcBef>
                <a:spcPct val="0"/>
              </a:spcBef>
              <a:defRPr/>
            </a:pPr>
            <a:r>
              <a:rPr lang="es-ES" sz="2400" b="1" dirty="0">
                <a:solidFill>
                  <a:srgbClr val="003300"/>
                </a:solidFill>
                <a:latin typeface="Bookman Old Style"/>
              </a:rPr>
              <a:t>     Robots Terapéuticos</a:t>
            </a:r>
            <a:endParaRPr lang="es-ES" sz="2400" dirty="0">
              <a:solidFill>
                <a:srgbClr val="676A55"/>
              </a:solidFill>
              <a:latin typeface="Bookman Old Style"/>
            </a:endParaRPr>
          </a:p>
        </p:txBody>
      </p:sp>
      <p:sp>
        <p:nvSpPr>
          <p:cNvPr id="10" name="6 Rectángulo">
            <a:extLst>
              <a:ext uri="{FF2B5EF4-FFF2-40B4-BE49-F238E27FC236}">
                <a16:creationId xmlns:a16="http://schemas.microsoft.com/office/drawing/2014/main" id="{661564BE-0917-9272-5244-313C458FC9FB}"/>
              </a:ext>
            </a:extLst>
          </p:cNvPr>
          <p:cNvSpPr/>
          <p:nvPr/>
        </p:nvSpPr>
        <p:spPr>
          <a:xfrm>
            <a:off x="7143185" y="1786375"/>
            <a:ext cx="1595309" cy="507831"/>
          </a:xfrm>
          <a:prstGeom prst="rect">
            <a:avLst/>
          </a:prstGeom>
        </p:spPr>
        <p:txBody>
          <a:bodyPr wrap="none">
            <a:spAutoFit/>
          </a:bodyPr>
          <a:lstStyle/>
          <a:p>
            <a:pPr defTabSz="685800"/>
            <a:r>
              <a:rPr lang="es-ES" sz="2700" b="1" dirty="0" err="1">
                <a:solidFill>
                  <a:srgbClr val="FF0000"/>
                </a:solidFill>
                <a:latin typeface="Gill Sans MT"/>
              </a:rPr>
              <a:t>Armeo</a:t>
            </a:r>
            <a:r>
              <a:rPr lang="es-ES" sz="2700" b="1" dirty="0">
                <a:solidFill>
                  <a:srgbClr val="FF0000"/>
                </a:solidFill>
                <a:latin typeface="Gill Sans MT"/>
              </a:rPr>
              <a:t>®</a:t>
            </a:r>
            <a:endParaRPr lang="es-ES" sz="2700" dirty="0">
              <a:solidFill>
                <a:srgbClr val="FF0000"/>
              </a:solidFill>
              <a:latin typeface="Gill Sans MT"/>
            </a:endParaRPr>
          </a:p>
        </p:txBody>
      </p:sp>
      <p:pic>
        <p:nvPicPr>
          <p:cNvPr id="25602" name="Picture 2">
            <a:extLst>
              <a:ext uri="{FF2B5EF4-FFF2-40B4-BE49-F238E27FC236}">
                <a16:creationId xmlns:a16="http://schemas.microsoft.com/office/drawing/2014/main" id="{12F355CE-7613-1C96-33DE-221F6FB9A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6190" y="2481288"/>
            <a:ext cx="4614863" cy="2983696"/>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D11BA31B-C4DA-4FC7-A7B9-B96541D03669}"/>
              </a:ext>
            </a:extLst>
          </p:cNvPr>
          <p:cNvSpPr txBox="1"/>
          <p:nvPr/>
        </p:nvSpPr>
        <p:spPr>
          <a:xfrm>
            <a:off x="395536" y="602136"/>
            <a:ext cx="8342958" cy="707886"/>
          </a:xfrm>
          <a:prstGeom prst="rect">
            <a:avLst/>
          </a:prstGeom>
          <a:noFill/>
        </p:spPr>
        <p:txBody>
          <a:bodyPr wrap="square">
            <a:spAutoFit/>
          </a:bodyPr>
          <a:lstStyle/>
          <a:p>
            <a:pPr algn="just" defTabSz="685800"/>
            <a:r>
              <a:rPr lang="es-ES" sz="2000" dirty="0">
                <a:solidFill>
                  <a:prstClr val="black"/>
                </a:solidFill>
                <a:latin typeface="Tahoma" panose="020B0604030504040204" pitchFamily="34" charset="0"/>
                <a:ea typeface="Tahoma" panose="020B0604030504040204" pitchFamily="34" charset="0"/>
                <a:cs typeface="Tahoma" panose="020B0604030504040204" pitchFamily="34" charset="0"/>
              </a:rPr>
              <a:t>El </a:t>
            </a:r>
            <a:r>
              <a:rPr lang="es-ES" sz="2000" dirty="0" err="1">
                <a:solidFill>
                  <a:prstClr val="black"/>
                </a:solidFill>
                <a:latin typeface="Tahoma" panose="020B0604030504040204" pitchFamily="34" charset="0"/>
                <a:ea typeface="Tahoma" panose="020B0604030504040204" pitchFamily="34" charset="0"/>
                <a:cs typeface="Tahoma" panose="020B0604030504040204" pitchFamily="34" charset="0"/>
              </a:rPr>
              <a:t>Armeo</a:t>
            </a:r>
            <a:r>
              <a:rPr lang="es-ES" sz="2000" dirty="0">
                <a:solidFill>
                  <a:prstClr val="black"/>
                </a:solidFill>
                <a:latin typeface="Tahoma" panose="020B0604030504040204" pitchFamily="34" charset="0"/>
                <a:ea typeface="Tahoma" panose="020B0604030504040204" pitchFamily="34" charset="0"/>
                <a:cs typeface="Tahoma" panose="020B0604030504040204" pitchFamily="34" charset="0"/>
              </a:rPr>
              <a:t> Power ha sido diseñado específicamente para la terapia de brazos y manos en una etapa temprana de rehabilitación</a:t>
            </a:r>
            <a:endParaRPr lang="es-CU"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217309" y="5525711"/>
            <a:ext cx="3943831" cy="453154"/>
          </a:xfrm>
          <a:prstGeom prst="rect">
            <a:avLst/>
          </a:prstGeom>
        </p:spPr>
        <p:txBody>
          <a:bodyPr vert="horz" anchor="b" anchorCtr="0">
            <a:normAutofit fontScale="92500"/>
          </a:bodyPr>
          <a:lstStyle/>
          <a:p>
            <a:pPr defTabSz="685800">
              <a:spcBef>
                <a:spcPct val="0"/>
              </a:spcBef>
              <a:defRPr/>
            </a:pPr>
            <a:r>
              <a:rPr lang="es-ES" sz="2400" b="1" dirty="0">
                <a:solidFill>
                  <a:srgbClr val="003300"/>
                </a:solidFill>
                <a:latin typeface="Bookman Old Style"/>
              </a:rPr>
              <a:t>     Robots Terapéuticos</a:t>
            </a:r>
            <a:endParaRPr lang="es-ES" sz="2400" dirty="0">
              <a:solidFill>
                <a:srgbClr val="676A55"/>
              </a:solidFill>
              <a:latin typeface="Bookman Old Style"/>
            </a:endParaRPr>
          </a:p>
        </p:txBody>
      </p:sp>
      <p:pic>
        <p:nvPicPr>
          <p:cNvPr id="12" name="Imagen 11">
            <a:extLst>
              <a:ext uri="{FF2B5EF4-FFF2-40B4-BE49-F238E27FC236}">
                <a16:creationId xmlns:a16="http://schemas.microsoft.com/office/drawing/2014/main" id="{89DEA8CD-8E8B-65C9-E089-3219F33B60C4}"/>
              </a:ext>
            </a:extLst>
          </p:cNvPr>
          <p:cNvPicPr>
            <a:picLocks noChangeAspect="1"/>
          </p:cNvPicPr>
          <p:nvPr/>
        </p:nvPicPr>
        <p:blipFill>
          <a:blip r:embed="rId3"/>
          <a:stretch>
            <a:fillRect/>
          </a:stretch>
        </p:blipFill>
        <p:spPr>
          <a:xfrm>
            <a:off x="1445457" y="2051870"/>
            <a:ext cx="5987615" cy="3302163"/>
          </a:xfrm>
          <a:prstGeom prst="rect">
            <a:avLst/>
          </a:prstGeom>
        </p:spPr>
      </p:pic>
      <p:pic>
        <p:nvPicPr>
          <p:cNvPr id="18" name="Imagen 17">
            <a:extLst>
              <a:ext uri="{FF2B5EF4-FFF2-40B4-BE49-F238E27FC236}">
                <a16:creationId xmlns:a16="http://schemas.microsoft.com/office/drawing/2014/main" id="{B1108F69-C7C7-E7D9-9812-64AC891E6BDF}"/>
              </a:ext>
            </a:extLst>
          </p:cNvPr>
          <p:cNvPicPr>
            <a:picLocks noChangeAspect="1"/>
          </p:cNvPicPr>
          <p:nvPr/>
        </p:nvPicPr>
        <p:blipFill>
          <a:blip r:embed="rId4"/>
          <a:stretch>
            <a:fillRect/>
          </a:stretch>
        </p:blipFill>
        <p:spPr>
          <a:xfrm>
            <a:off x="1103701" y="581216"/>
            <a:ext cx="6671126" cy="640136"/>
          </a:xfrm>
          <a:prstGeom prst="rect">
            <a:avLst/>
          </a:prstGeom>
        </p:spPr>
      </p:pic>
      <p:sp>
        <p:nvSpPr>
          <p:cNvPr id="7" name="CuadroTexto 6">
            <a:extLst>
              <a:ext uri="{FF2B5EF4-FFF2-40B4-BE49-F238E27FC236}">
                <a16:creationId xmlns:a16="http://schemas.microsoft.com/office/drawing/2014/main" id="{98145062-DCD1-4598-9E2E-898F1DBE9CDF}"/>
              </a:ext>
            </a:extLst>
          </p:cNvPr>
          <p:cNvSpPr txBox="1"/>
          <p:nvPr/>
        </p:nvSpPr>
        <p:spPr>
          <a:xfrm>
            <a:off x="1024533" y="5313483"/>
            <a:ext cx="7093325" cy="323165"/>
          </a:xfrm>
          <a:prstGeom prst="rect">
            <a:avLst/>
          </a:prstGeom>
          <a:noFill/>
        </p:spPr>
        <p:txBody>
          <a:bodyPr wrap="square">
            <a:spAutoFit/>
          </a:bodyPr>
          <a:lstStyle/>
          <a:p>
            <a:pPr defTabSz="685800">
              <a:defRPr/>
            </a:pPr>
            <a:r>
              <a:rPr lang="es-ES" sz="1500" b="1" dirty="0">
                <a:solidFill>
                  <a:prstClr val="black"/>
                </a:solidFill>
                <a:latin typeface="Tahoma" panose="020B0604030504040204" pitchFamily="34" charset="0"/>
                <a:ea typeface="Tahoma" panose="020B0604030504040204" pitchFamily="34" charset="0"/>
                <a:cs typeface="Tahoma" panose="020B0604030504040204" pitchFamily="34" charset="0"/>
              </a:rPr>
              <a:t>El </a:t>
            </a:r>
            <a:r>
              <a:rPr lang="es-E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Lokomat</a:t>
            </a:r>
            <a:r>
              <a:rPr lang="es-ES" sz="1500" b="1" dirty="0">
                <a:solidFill>
                  <a:prstClr val="black"/>
                </a:solidFill>
                <a:latin typeface="Tahoma" panose="020B0604030504040204" pitchFamily="34" charset="0"/>
                <a:ea typeface="Tahoma" panose="020B0604030504040204" pitchFamily="34" charset="0"/>
                <a:cs typeface="Tahoma" panose="020B0604030504040204" pitchFamily="34" charset="0"/>
              </a:rPr>
              <a:t>® es un sistema de entrenamiento de marcha robotizada</a:t>
            </a:r>
            <a:endParaRPr lang="es-CU"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3098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350169" y="114300"/>
            <a:ext cx="4221831" cy="742950"/>
          </a:xfrm>
        </p:spPr>
        <p:txBody>
          <a:bodyPr>
            <a:normAutofit fontScale="90000"/>
          </a:bodyPr>
          <a:lstStyle/>
          <a:p>
            <a:r>
              <a:rPr lang="es-ES" b="1" dirty="0">
                <a:solidFill>
                  <a:srgbClr val="003300"/>
                </a:solidFill>
              </a:rPr>
              <a:t> Robots  Terapéuticos</a:t>
            </a:r>
            <a:endParaRPr lang="es-ES" dirty="0"/>
          </a:p>
        </p:txBody>
      </p:sp>
      <p:sp>
        <p:nvSpPr>
          <p:cNvPr id="3" name="2 Marcador de contenido"/>
          <p:cNvSpPr>
            <a:spLocks noGrp="1"/>
          </p:cNvSpPr>
          <p:nvPr>
            <p:ph idx="1"/>
          </p:nvPr>
        </p:nvSpPr>
        <p:spPr>
          <a:xfrm>
            <a:off x="2238261" y="2293022"/>
            <a:ext cx="4608679" cy="2579477"/>
          </a:xfrm>
        </p:spPr>
        <p:txBody>
          <a:bodyPr>
            <a:normAutofit/>
          </a:bodyPr>
          <a:lstStyle/>
          <a:p>
            <a:pPr algn="just"/>
            <a:r>
              <a:rPr lang="es-ES" sz="1800" dirty="0">
                <a:latin typeface="Tahoma" panose="020B0604030504040204" pitchFamily="34" charset="0"/>
                <a:ea typeface="Tahoma" panose="020B0604030504040204" pitchFamily="34" charset="0"/>
                <a:cs typeface="Tahoma" panose="020B0604030504040204" pitchFamily="34" charset="0"/>
              </a:rPr>
              <a:t>Convencional tabla inclinada de entrenamiento, terapia estándar en medicina intensiva para la movilización temprana de pacientes neurológicos (déficit sensorial-motriz) </a:t>
            </a:r>
          </a:p>
          <a:p>
            <a:pPr algn="just"/>
            <a:r>
              <a:rPr lang="es-ES" sz="1800" dirty="0">
                <a:latin typeface="Tahoma" panose="020B0604030504040204" pitchFamily="34" charset="0"/>
                <a:ea typeface="Tahoma" panose="020B0604030504040204" pitchFamily="34" charset="0"/>
                <a:cs typeface="Tahoma" panose="020B0604030504040204" pitchFamily="34" charset="0"/>
              </a:rPr>
              <a:t>Ayudar en la movilización de personas con síndrome de inmovilidad</a:t>
            </a:r>
          </a:p>
          <a:p>
            <a:pPr algn="just"/>
            <a:endParaRPr lang="es-ES" dirty="0"/>
          </a:p>
        </p:txBody>
      </p:sp>
      <p:pic>
        <p:nvPicPr>
          <p:cNvPr id="162818" name="Picture 2"/>
          <p:cNvPicPr>
            <a:picLocks noChangeAspect="1" noChangeArrowheads="1"/>
          </p:cNvPicPr>
          <p:nvPr/>
        </p:nvPicPr>
        <p:blipFill>
          <a:blip r:embed="rId2"/>
          <a:srcRect/>
          <a:stretch>
            <a:fillRect/>
          </a:stretch>
        </p:blipFill>
        <p:spPr bwMode="auto">
          <a:xfrm>
            <a:off x="439204" y="4329004"/>
            <a:ext cx="1660934" cy="1671746"/>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465993" y="2293022"/>
            <a:ext cx="1607355" cy="2035983"/>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a:stretch>
            <a:fillRect/>
          </a:stretch>
        </p:blipFill>
        <p:spPr bwMode="auto">
          <a:xfrm>
            <a:off x="7013121" y="2293022"/>
            <a:ext cx="2130880" cy="3702844"/>
          </a:xfrm>
          <a:prstGeom prst="rect">
            <a:avLst/>
          </a:prstGeom>
          <a:noFill/>
          <a:ln w="9525">
            <a:noFill/>
            <a:miter lim="800000"/>
            <a:headEnd/>
            <a:tailEnd/>
          </a:ln>
          <a:effectLst/>
        </p:spPr>
      </p:pic>
      <p:sp>
        <p:nvSpPr>
          <p:cNvPr id="8" name="7 Rectángulo"/>
          <p:cNvSpPr/>
          <p:nvPr/>
        </p:nvSpPr>
        <p:spPr>
          <a:xfrm>
            <a:off x="7390222" y="1714500"/>
            <a:ext cx="1424814" cy="553998"/>
          </a:xfrm>
          <a:prstGeom prst="rect">
            <a:avLst/>
          </a:prstGeom>
        </p:spPr>
        <p:txBody>
          <a:bodyPr wrap="none">
            <a:spAutoFit/>
          </a:bodyPr>
          <a:lstStyle/>
          <a:p>
            <a:pPr defTabSz="685800"/>
            <a:r>
              <a:rPr lang="es-ES" sz="3000" b="1" dirty="0" err="1">
                <a:solidFill>
                  <a:srgbClr val="FF0000"/>
                </a:solidFill>
                <a:latin typeface="Gill Sans MT"/>
              </a:rPr>
              <a:t>Erigo</a:t>
            </a:r>
            <a:r>
              <a:rPr lang="es-ES" sz="3000" b="1" dirty="0">
                <a:solidFill>
                  <a:srgbClr val="FF0000"/>
                </a:solidFill>
                <a:latin typeface="Gill Sans MT"/>
              </a:rPr>
              <a:t>®</a:t>
            </a:r>
            <a:endParaRPr lang="es-ES" sz="3000" dirty="0">
              <a:solidFill>
                <a:prstClr val="black"/>
              </a:solidFill>
              <a:latin typeface="Gill Sans M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749009"/>
            <a:ext cx="1391779" cy="237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180" y="1959854"/>
            <a:ext cx="1463675" cy="216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descr="wirkweise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2788266"/>
            <a:ext cx="2267744" cy="406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6878" r="11001" b="10852"/>
          <a:stretch/>
        </p:blipFill>
        <p:spPr bwMode="auto">
          <a:xfrm>
            <a:off x="3851920" y="3997732"/>
            <a:ext cx="3886521" cy="278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752600" y="61317"/>
            <a:ext cx="7391400" cy="487363"/>
          </a:xfrm>
        </p:spPr>
        <p:txBody>
          <a:bodyPr>
            <a:normAutofit fontScale="90000"/>
          </a:bodyPr>
          <a:lstStyle/>
          <a:p>
            <a:br>
              <a:rPr lang="es-ES" sz="2400" dirty="0"/>
            </a:br>
            <a:endParaRPr lang="es-ES" dirty="0"/>
          </a:p>
        </p:txBody>
      </p:sp>
      <p:pic>
        <p:nvPicPr>
          <p:cNvPr id="1026"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506401" y="406760"/>
            <a:ext cx="1512168" cy="162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182436" y="369332"/>
            <a:ext cx="5737918" cy="1477328"/>
          </a:xfrm>
          <a:prstGeom prst="rect">
            <a:avLst/>
          </a:prstGeom>
        </p:spPr>
        <p:txBody>
          <a:bodyPr wrap="square">
            <a:spAutoFit/>
          </a:bodyPr>
          <a:lstStyle/>
          <a:p>
            <a:pPr algn="just"/>
            <a:r>
              <a:rPr lang="es-ES" b="1" dirty="0">
                <a:solidFill>
                  <a:srgbClr val="000000"/>
                </a:solidFill>
              </a:rPr>
              <a:t>Terapia que actúa de forma precisa en el tejido mediante la aplicación de vibraciones de resonancia mecánicas con la utilización de atracción electrostática y fricción, tanto en la superficie de la piel como en su profundidad</a:t>
            </a:r>
          </a:p>
        </p:txBody>
      </p:sp>
      <p:pic>
        <p:nvPicPr>
          <p:cNvPr id="542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01100">
            <a:off x="1110982" y="3684544"/>
            <a:ext cx="2016223" cy="216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12032"/>
          <a:stretch/>
        </p:blipFill>
        <p:spPr bwMode="auto">
          <a:xfrm>
            <a:off x="2604851" y="4769439"/>
            <a:ext cx="1487283" cy="2005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1840" y="2026008"/>
            <a:ext cx="1266347" cy="276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5657" y="2026008"/>
            <a:ext cx="1734844" cy="233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11584">
            <a:off x="6806713" y="1961785"/>
            <a:ext cx="1257052"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21 Rectángulo"/>
          <p:cNvSpPr/>
          <p:nvPr/>
        </p:nvSpPr>
        <p:spPr>
          <a:xfrm rot="21181078">
            <a:off x="971339" y="4007296"/>
            <a:ext cx="6628897" cy="40011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2000" b="1" dirty="0">
                <a:ln w="11430"/>
                <a:solidFill>
                  <a:srgbClr val="FF0000"/>
                </a:solidFill>
                <a:effectLst>
                  <a:outerShdw blurRad="80000" dist="40000" dir="5040000" algn="tl">
                    <a:srgbClr val="000000">
                      <a:alpha val="30000"/>
                    </a:srgbClr>
                  </a:outerShdw>
                </a:effectLst>
              </a:rPr>
              <a:t>TERAPIA CON OSCILACIONES PROFUNDAS</a:t>
            </a:r>
          </a:p>
        </p:txBody>
      </p:sp>
      <p:sp>
        <p:nvSpPr>
          <p:cNvPr id="23" name="22 Rectángulo"/>
          <p:cNvSpPr/>
          <p:nvPr/>
        </p:nvSpPr>
        <p:spPr>
          <a:xfrm rot="21086067">
            <a:off x="63756" y="3569457"/>
            <a:ext cx="2279342" cy="3693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b="1" dirty="0">
                <a:ln w="11430"/>
                <a:solidFill>
                  <a:srgbClr val="FF0000"/>
                </a:solidFill>
                <a:effectLst>
                  <a:outerShdw blurRad="80000" dist="40000" dir="5040000" algn="tl">
                    <a:srgbClr val="000000">
                      <a:alpha val="30000"/>
                    </a:srgbClr>
                  </a:outerShdw>
                </a:effectLst>
              </a:rPr>
              <a:t>DEEP OSCILATION</a:t>
            </a:r>
          </a:p>
        </p:txBody>
      </p:sp>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501" y="1501566"/>
            <a:ext cx="1138080" cy="197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24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27" presetClass="emph" presetSubtype="0" repeatCount="indefinite" fill="remove" nodeType="withEffect">
                                  <p:stCondLst>
                                    <p:cond delay="0"/>
                                  </p:stCondLst>
                                  <p:childTnLst>
                                    <p:animClr clrSpc="rgb" dir="cw">
                                      <p:cBhvr override="childStyle">
                                        <p:cTn id="9" dur="250" autoRev="1" fill="remove"/>
                                        <p:tgtEl>
                                          <p:spTgt spid="22">
                                            <p:txEl>
                                              <p:pRg st="0" end="0"/>
                                            </p:txEl>
                                          </p:spTgt>
                                        </p:tgtEl>
                                        <p:attrNameLst>
                                          <p:attrName>style.color</p:attrName>
                                        </p:attrNameLst>
                                      </p:cBhvr>
                                      <p:to>
                                        <a:schemeClr val="bg1"/>
                                      </p:to>
                                    </p:animClr>
                                    <p:animClr clrSpc="rgb" dir="cw">
                                      <p:cBhvr>
                                        <p:cTn id="10" dur="250" autoRev="1" fill="remove"/>
                                        <p:tgtEl>
                                          <p:spTgt spid="22">
                                            <p:txEl>
                                              <p:pRg st="0" end="0"/>
                                            </p:txEl>
                                          </p:spTgt>
                                        </p:tgtEl>
                                        <p:attrNameLst>
                                          <p:attrName>fillcolor</p:attrName>
                                        </p:attrNameLst>
                                      </p:cBhvr>
                                      <p:to>
                                        <a:schemeClr val="bg1"/>
                                      </p:to>
                                    </p:animClr>
                                    <p:set>
                                      <p:cBhvr>
                                        <p:cTn id="11" dur="250" autoRev="1" fill="remove"/>
                                        <p:tgtEl>
                                          <p:spTgt spid="22">
                                            <p:txEl>
                                              <p:pRg st="0" end="0"/>
                                            </p:txEl>
                                          </p:spTgt>
                                        </p:tgtEl>
                                        <p:attrNameLst>
                                          <p:attrName>fill.type</p:attrName>
                                        </p:attrNameLst>
                                      </p:cBhvr>
                                      <p:to>
                                        <p:strVal val="solid"/>
                                      </p:to>
                                    </p:set>
                                    <p:set>
                                      <p:cBhvr>
                                        <p:cTn id="12" dur="250" autoRev="1" fill="remove"/>
                                        <p:tgtEl>
                                          <p:spTgt spid="22">
                                            <p:txEl>
                                              <p:pRg st="0" end="0"/>
                                            </p:txEl>
                                          </p:spTgt>
                                        </p:tgtEl>
                                        <p:attrNameLst>
                                          <p:attrName>fill.on</p:attrName>
                                        </p:attrNameLst>
                                      </p:cBhvr>
                                      <p:to>
                                        <p:strVal val="true"/>
                                      </p:to>
                                    </p:set>
                                  </p:childTnLst>
                                </p:cTn>
                              </p:par>
                              <p:par>
                                <p:cTn id="13" presetID="27" presetClass="emph" presetSubtype="0" repeatCount="indefinite" fill="remove" nodeType="withEffect">
                                  <p:stCondLst>
                                    <p:cond delay="0"/>
                                  </p:stCondLst>
                                  <p:childTnLst>
                                    <p:animClr clrSpc="rgb" dir="cw">
                                      <p:cBhvr override="childStyle">
                                        <p:cTn id="14" dur="250" autoRev="1" fill="remove"/>
                                        <p:tgtEl>
                                          <p:spTgt spid="23">
                                            <p:txEl>
                                              <p:pRg st="0" end="0"/>
                                            </p:txEl>
                                          </p:spTgt>
                                        </p:tgtEl>
                                        <p:attrNameLst>
                                          <p:attrName>style.color</p:attrName>
                                        </p:attrNameLst>
                                      </p:cBhvr>
                                      <p:to>
                                        <a:schemeClr val="bg1"/>
                                      </p:to>
                                    </p:animClr>
                                    <p:animClr clrSpc="rgb" dir="cw">
                                      <p:cBhvr>
                                        <p:cTn id="15" dur="250" autoRev="1" fill="remove"/>
                                        <p:tgtEl>
                                          <p:spTgt spid="23">
                                            <p:txEl>
                                              <p:pRg st="0" end="0"/>
                                            </p:txEl>
                                          </p:spTgt>
                                        </p:tgtEl>
                                        <p:attrNameLst>
                                          <p:attrName>fillcolor</p:attrName>
                                        </p:attrNameLst>
                                      </p:cBhvr>
                                      <p:to>
                                        <a:schemeClr val="bg1"/>
                                      </p:to>
                                    </p:animClr>
                                    <p:set>
                                      <p:cBhvr>
                                        <p:cTn id="16" dur="250" autoRev="1" fill="remove"/>
                                        <p:tgtEl>
                                          <p:spTgt spid="23">
                                            <p:txEl>
                                              <p:pRg st="0" end="0"/>
                                            </p:txEl>
                                          </p:spTgt>
                                        </p:tgtEl>
                                        <p:attrNameLst>
                                          <p:attrName>fill.type</p:attrName>
                                        </p:attrNameLst>
                                      </p:cBhvr>
                                      <p:to>
                                        <p:strVal val="solid"/>
                                      </p:to>
                                    </p:set>
                                    <p:set>
                                      <p:cBhvr>
                                        <p:cTn id="17" dur="250" autoRev="1" fill="remove"/>
                                        <p:tgtEl>
                                          <p:spTgt spid="2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19087" y="1971675"/>
            <a:ext cx="8416529" cy="3844529"/>
          </a:xfrm>
        </p:spPr>
        <p:txBody>
          <a:bodyPr/>
          <a:lstStyle/>
          <a:p>
            <a:pPr marL="0" indent="0" algn="just">
              <a:lnSpc>
                <a:spcPct val="150000"/>
              </a:lnSpc>
              <a:buNone/>
              <a:defRPr/>
            </a:pPr>
            <a:r>
              <a:rPr lang="es-ES" altLang="en-US" sz="1950" dirty="0">
                <a:latin typeface="Arial" pitchFamily="34" charset="0"/>
                <a:ea typeface="Calibri" pitchFamily="34" charset="0"/>
                <a:cs typeface="Arial" pitchFamily="34" charset="0"/>
              </a:rPr>
              <a:t>Su origen griego es </a:t>
            </a:r>
            <a:r>
              <a:rPr lang="es-ES" altLang="en-US" sz="1950" i="1" dirty="0" err="1">
                <a:latin typeface="Arial" pitchFamily="34" charset="0"/>
                <a:ea typeface="Calibri" pitchFamily="34" charset="0"/>
                <a:cs typeface="Arial" pitchFamily="34" charset="0"/>
              </a:rPr>
              <a:t>τεχνολογί</a:t>
            </a:r>
            <a:r>
              <a:rPr lang="es-ES" altLang="en-US" sz="1950" i="1" dirty="0">
                <a:latin typeface="Arial" pitchFamily="34" charset="0"/>
                <a:ea typeface="Calibri" pitchFamily="34" charset="0"/>
                <a:cs typeface="Arial" pitchFamily="34" charset="0"/>
              </a:rPr>
              <a:t>α</a:t>
            </a:r>
            <a:r>
              <a:rPr lang="es-ES" altLang="en-US" sz="1950" dirty="0">
                <a:latin typeface="Arial" pitchFamily="34" charset="0"/>
                <a:ea typeface="Calibri" pitchFamily="34" charset="0"/>
                <a:cs typeface="Arial" pitchFamily="34" charset="0"/>
              </a:rPr>
              <a:t>, formada por </a:t>
            </a:r>
            <a:r>
              <a:rPr lang="es-ES" altLang="en-US" sz="1950" i="1" dirty="0">
                <a:latin typeface="Arial" pitchFamily="34" charset="0"/>
                <a:ea typeface="Calibri" pitchFamily="34" charset="0"/>
                <a:cs typeface="Arial" pitchFamily="34" charset="0"/>
              </a:rPr>
              <a:t>téchnē </a:t>
            </a:r>
            <a:r>
              <a:rPr lang="es-ES" altLang="en-US" sz="1950" dirty="0">
                <a:latin typeface="Arial" pitchFamily="34" charset="0"/>
                <a:ea typeface="Calibri" pitchFamily="34" charset="0"/>
                <a:cs typeface="Arial" pitchFamily="34" charset="0"/>
              </a:rPr>
              <a:t>(</a:t>
            </a:r>
            <a:r>
              <a:rPr lang="es-ES" altLang="en-US" sz="1950" i="1" dirty="0">
                <a:latin typeface="Arial" pitchFamily="34" charset="0"/>
                <a:ea typeface="Calibri" pitchFamily="34" charset="0"/>
                <a:cs typeface="Arial" pitchFamily="34" charset="0"/>
              </a:rPr>
              <a:t>τέχνη</a:t>
            </a:r>
            <a:r>
              <a:rPr lang="es-ES" altLang="en-US" sz="1950" dirty="0">
                <a:latin typeface="Arial" pitchFamily="34" charset="0"/>
                <a:ea typeface="Calibri" pitchFamily="34" charset="0"/>
                <a:cs typeface="Arial" pitchFamily="34" charset="0"/>
              </a:rPr>
              <a:t>, arte, técnica u oficio) y logía (</a:t>
            </a:r>
            <a:r>
              <a:rPr lang="es-ES" altLang="en-US" sz="1950" i="1" dirty="0">
                <a:latin typeface="Arial" pitchFamily="34" charset="0"/>
                <a:ea typeface="Calibri" pitchFamily="34" charset="0"/>
                <a:cs typeface="Arial" pitchFamily="34" charset="0"/>
              </a:rPr>
              <a:t>λογία</a:t>
            </a:r>
            <a:r>
              <a:rPr lang="es-ES" altLang="en-US" sz="1950" dirty="0">
                <a:latin typeface="Arial" pitchFamily="34" charset="0"/>
                <a:ea typeface="Calibri" pitchFamily="34" charset="0"/>
                <a:cs typeface="Arial" pitchFamily="34" charset="0"/>
              </a:rPr>
              <a:t>, el estudio de algo)</a:t>
            </a:r>
          </a:p>
          <a:p>
            <a:pPr marL="0" indent="0" algn="just">
              <a:lnSpc>
                <a:spcPct val="150000"/>
              </a:lnSpc>
              <a:buNone/>
              <a:defRPr/>
            </a:pPr>
            <a:r>
              <a:rPr lang="es-ES" altLang="en-US" sz="1950" dirty="0">
                <a:latin typeface="Arial" pitchFamily="34" charset="0"/>
                <a:ea typeface="Calibri" pitchFamily="34" charset="0"/>
                <a:cs typeface="Arial" pitchFamily="34" charset="0"/>
              </a:rPr>
              <a:t>Su significado más frecuente es la aplicación de un conjunto de conocimientos y habilidades para conseguir una solución, que permita al ser humano, desde resolver un problema determinado hasta el logro de satisfacer una necesidad en un ámbito concreto                                                                            </a:t>
            </a:r>
            <a:endParaRPr lang="es-ES" altLang="en-US" sz="1800" dirty="0">
              <a:effectLst>
                <a:outerShdw blurRad="38100" dist="38100" dir="2700000" algn="tl">
                  <a:srgbClr val="000000">
                    <a:alpha val="43137"/>
                  </a:srgbClr>
                </a:outerShdw>
              </a:effectLst>
              <a:latin typeface="Arial" pitchFamily="34" charset="0"/>
              <a:ea typeface="Calibri" pitchFamily="34" charset="0"/>
              <a:cs typeface="Arial" pitchFamily="34" charset="0"/>
            </a:endParaRP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Tecnología</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69316"/>
            <a:ext cx="7799784" cy="1143000"/>
          </a:xfrm>
        </p:spPr>
        <p:txBody>
          <a:bodyPr>
            <a:normAutofit/>
          </a:bodyPr>
          <a:lstStyle/>
          <a:p>
            <a:pPr lvl="0">
              <a:spcBef>
                <a:spcPts val="0"/>
              </a:spcBef>
            </a:pPr>
            <a:r>
              <a:rPr lang="es-ES" sz="2700" b="1" dirty="0">
                <a:ln w="11430"/>
                <a:solidFill>
                  <a:srgbClr val="FF0000"/>
                </a:solidFill>
                <a:effectLst>
                  <a:outerShdw blurRad="50800" dist="39000" dir="5460000" algn="tl">
                    <a:srgbClr val="000000">
                      <a:alpha val="38000"/>
                    </a:srgbClr>
                  </a:outerShdw>
                </a:effectLst>
                <a:ea typeface="+mn-ea"/>
                <a:cs typeface="+mn-cs"/>
              </a:rPr>
              <a:t>TERAPIA POR ONDAS DE CHOQUE</a:t>
            </a:r>
            <a:br>
              <a:rPr lang="es-ES" sz="4800" b="1" dirty="0">
                <a:ln w="11430"/>
                <a:solidFill>
                  <a:srgbClr val="FFFFFF"/>
                </a:solidFill>
                <a:effectLst>
                  <a:outerShdw blurRad="50800" dist="39000" dir="5460000" algn="tl">
                    <a:srgbClr val="000000">
                      <a:alpha val="38000"/>
                    </a:srgbClr>
                  </a:outerShdw>
                </a:effectLst>
                <a:ea typeface="+mn-ea"/>
                <a:cs typeface="+mn-cs"/>
              </a:rPr>
            </a:br>
            <a:r>
              <a:rPr lang="es-ES" sz="4800" b="1" dirty="0">
                <a:ln w="11430"/>
                <a:solidFill>
                  <a:srgbClr val="FFFFFF"/>
                </a:solidFill>
                <a:effectLst>
                  <a:outerShdw blurRad="50800" dist="39000" dir="5460000" algn="tl">
                    <a:srgbClr val="000000">
                      <a:alpha val="38000"/>
                    </a:srgbClr>
                  </a:outerShdw>
                </a:effectLst>
                <a:ea typeface="+mn-ea"/>
                <a:cs typeface="+mn-cs"/>
              </a:rPr>
              <a:t>        </a:t>
            </a:r>
            <a:r>
              <a:rPr lang="es-ES" sz="4800" b="1" dirty="0">
                <a:ln w="11430"/>
                <a:solidFill>
                  <a:srgbClr val="FF0000"/>
                </a:solidFill>
                <a:effectLst>
                  <a:outerShdw blurRad="50800" dist="39000" dir="5460000" algn="tl">
                    <a:srgbClr val="000000">
                      <a:alpha val="38000"/>
                    </a:srgbClr>
                  </a:outerShdw>
                </a:effectLst>
                <a:ea typeface="+mn-ea"/>
                <a:cs typeface="+mn-cs"/>
              </a:rPr>
              <a:t>TOCH</a:t>
            </a:r>
            <a:endParaRPr lang="es-MX" dirty="0">
              <a:solidFill>
                <a:srgbClr val="FF0000"/>
              </a:solidFill>
            </a:endParaRPr>
          </a:p>
        </p:txBody>
      </p:sp>
      <p:sp>
        <p:nvSpPr>
          <p:cNvPr id="5" name="4 Marcador de contenido"/>
          <p:cNvSpPr>
            <a:spLocks noGrp="1"/>
          </p:cNvSpPr>
          <p:nvPr>
            <p:ph idx="1"/>
          </p:nvPr>
        </p:nvSpPr>
        <p:spPr>
          <a:xfrm>
            <a:off x="4211959" y="3164980"/>
            <a:ext cx="4752529" cy="3693020"/>
          </a:xfrm>
        </p:spPr>
        <p:txBody>
          <a:bodyPr>
            <a:normAutofit fontScale="92500" lnSpcReduction="10000"/>
          </a:bodyPr>
          <a:lstStyle/>
          <a:p>
            <a:pPr algn="ctr"/>
            <a:r>
              <a:rPr lang="es-MX" sz="2400" b="1" dirty="0"/>
              <a:t> TOCH  es aquella generada por impulsos acústicos de muy alta energía,  generados por un equipo con características especiales, que son introducidos en el cuerpo mediante un aplicador libremente móvil y afectan toda la zona de irradiación</a:t>
            </a:r>
          </a:p>
          <a:p>
            <a:endParaRPr lang="es-MX" sz="2400" dirty="0"/>
          </a:p>
        </p:txBody>
      </p:sp>
      <p:sp>
        <p:nvSpPr>
          <p:cNvPr id="3" name="2 Rectángulo"/>
          <p:cNvSpPr/>
          <p:nvPr/>
        </p:nvSpPr>
        <p:spPr>
          <a:xfrm>
            <a:off x="2267744" y="2231651"/>
            <a:ext cx="6696744" cy="923330"/>
          </a:xfrm>
          <a:prstGeom prst="rect">
            <a:avLst/>
          </a:prstGeom>
        </p:spPr>
        <p:txBody>
          <a:bodyPr wrap="square">
            <a:spAutoFit/>
          </a:bodyPr>
          <a:lstStyle/>
          <a:p>
            <a:pPr algn="just"/>
            <a:r>
              <a:rPr lang="es-MX" b="1" dirty="0">
                <a:solidFill>
                  <a:schemeClr val="tx2">
                    <a:lumMod val="75000"/>
                  </a:schemeClr>
                </a:solidFill>
              </a:rPr>
              <a:t>Una onda de choque es un impulso mecánico de presión, de muy corta duración y gran densidad de energía que se trasmite en un medio gaseoso o líquido</a:t>
            </a:r>
            <a:endParaRPr lang="es-MX" dirty="0">
              <a:solidFill>
                <a:schemeClr val="tx2">
                  <a:lumMod val="50000"/>
                </a:schemeClr>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378" y="3429000"/>
            <a:ext cx="1090613" cy="339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154981"/>
            <a:ext cx="1368151" cy="25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79" y="476672"/>
            <a:ext cx="1944215" cy="193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182" y="1052736"/>
            <a:ext cx="2537809"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98362">
            <a:off x="1105540" y="2094030"/>
            <a:ext cx="1227581"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1239103"/>
            <a:ext cx="992548" cy="99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9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par>
                          <p:cTn id="10" fill="hold">
                            <p:stCondLst>
                              <p:cond delay="500"/>
                            </p:stCondLst>
                            <p:childTnLst>
                              <p:par>
                                <p:cTn id="11" presetID="6" presetClass="entr" presetSubtype="16" fill="hold" nodeType="afterEffect">
                                  <p:stCondLst>
                                    <p:cond delay="40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circle(in)">
                                      <p:cBhvr>
                                        <p:cTn id="13"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0033" y="451958"/>
            <a:ext cx="1558569" cy="261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3707904" y="815054"/>
            <a:ext cx="2917006" cy="560138"/>
          </a:xfrm>
        </p:spPr>
        <p:txBody>
          <a:bodyPr/>
          <a:lstStyle/>
          <a:p>
            <a:r>
              <a:rPr lang="es-MX" sz="3200" dirty="0">
                <a:solidFill>
                  <a:srgbClr val="FF0000"/>
                </a:solidFill>
              </a:rPr>
              <a:t>FRIGOSTREAM</a:t>
            </a:r>
          </a:p>
        </p:txBody>
      </p:sp>
      <p:sp>
        <p:nvSpPr>
          <p:cNvPr id="3" name="2 Marcador de contenido"/>
          <p:cNvSpPr>
            <a:spLocks noGrp="1"/>
          </p:cNvSpPr>
          <p:nvPr>
            <p:ph idx="1"/>
          </p:nvPr>
        </p:nvSpPr>
        <p:spPr>
          <a:xfrm>
            <a:off x="3635896" y="1857674"/>
            <a:ext cx="5508104" cy="1478077"/>
          </a:xfrm>
          <a:ln>
            <a:solidFill>
              <a:schemeClr val="accent1"/>
            </a:solidFill>
          </a:ln>
        </p:spPr>
        <p:txBody>
          <a:bodyPr/>
          <a:lstStyle/>
          <a:p>
            <a:r>
              <a:rPr lang="es-MX" b="1" dirty="0"/>
              <a:t>Equipo de crioterapia</a:t>
            </a:r>
          </a:p>
          <a:p>
            <a:pPr marL="0" indent="0">
              <a:lnSpc>
                <a:spcPts val="3360"/>
              </a:lnSpc>
              <a:buNone/>
            </a:pPr>
            <a:r>
              <a:rPr lang="es-MX" sz="1600" b="1" dirty="0"/>
              <a:t>Emplea aire frio, utiliza una corriente de aire regulable continuo congelado de temperatura constante.</a:t>
            </a:r>
          </a:p>
          <a:p>
            <a:endParaRPr lang="es-MX" b="1"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159" y="456286"/>
            <a:ext cx="1584325"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6401" y="1836358"/>
            <a:ext cx="1207264" cy="353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454118"/>
            <a:ext cx="2065954" cy="150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45" y="4287292"/>
            <a:ext cx="1212349" cy="246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0033" y="4406416"/>
            <a:ext cx="2828158" cy="236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8191" y="4406416"/>
            <a:ext cx="2537541" cy="245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tángulo"/>
          <p:cNvSpPr/>
          <p:nvPr/>
        </p:nvSpPr>
        <p:spPr>
          <a:xfrm>
            <a:off x="3123665" y="3456295"/>
            <a:ext cx="5912829" cy="830997"/>
          </a:xfrm>
          <a:prstGeom prst="rect">
            <a:avLst/>
          </a:prstGeom>
          <a:ln w="76200">
            <a:solidFill>
              <a:schemeClr val="accent1"/>
            </a:solidFill>
          </a:ln>
        </p:spPr>
        <p:txBody>
          <a:bodyPr wrap="square">
            <a:spAutoFit/>
          </a:bodyPr>
          <a:lstStyle/>
          <a:p>
            <a:pPr algn="just"/>
            <a:r>
              <a:rPr lang="es-ES" sz="1600" b="1" dirty="0">
                <a:solidFill>
                  <a:srgbClr val="000000"/>
                </a:solidFill>
              </a:rPr>
              <a:t>Semejante a un sistema climatizador, el aire se enfría hasta unos </a:t>
            </a:r>
            <a:r>
              <a:rPr lang="es-ES" sz="1600" b="1" dirty="0">
                <a:solidFill>
                  <a:srgbClr val="FF0000"/>
                </a:solidFill>
              </a:rPr>
              <a:t>-32ºC </a:t>
            </a:r>
            <a:r>
              <a:rPr lang="es-ES" sz="1600" b="1" dirty="0">
                <a:solidFill>
                  <a:srgbClr val="000000"/>
                </a:solidFill>
              </a:rPr>
              <a:t>por la manguera de tratamiento sin que haya contacto directo con la zona a tratar</a:t>
            </a:r>
            <a:endParaRPr lang="es-ES" sz="1600" dirty="0">
              <a:solidFill>
                <a:srgbClr val="000000"/>
              </a:solidFill>
            </a:endParaRPr>
          </a:p>
        </p:txBody>
      </p:sp>
    </p:spTree>
    <p:extLst>
      <p:ext uri="{BB962C8B-B14F-4D97-AF65-F5344CB8AC3E}">
        <p14:creationId xmlns:p14="http://schemas.microsoft.com/office/powerpoint/2010/main" val="92071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1500" autoRev="1" fill="remove"/>
                                        <p:tgtEl>
                                          <p:spTgt spid="2"/>
                                        </p:tgtEl>
                                        <p:attrNameLst>
                                          <p:attrName>style.color</p:attrName>
                                        </p:attrNameLst>
                                      </p:cBhvr>
                                      <p:to>
                                        <a:schemeClr val="bg1"/>
                                      </p:to>
                                    </p:animClr>
                                    <p:animClr clrSpc="rgb" dir="cw">
                                      <p:cBhvr>
                                        <p:cTn id="7" dur="1500" autoRev="1" fill="remove"/>
                                        <p:tgtEl>
                                          <p:spTgt spid="2"/>
                                        </p:tgtEl>
                                        <p:attrNameLst>
                                          <p:attrName>fillcolor</p:attrName>
                                        </p:attrNameLst>
                                      </p:cBhvr>
                                      <p:to>
                                        <a:schemeClr val="bg1"/>
                                      </p:to>
                                    </p:animClr>
                                    <p:set>
                                      <p:cBhvr>
                                        <p:cTn id="8" dur="1500" autoRev="1" fill="remove"/>
                                        <p:tgtEl>
                                          <p:spTgt spid="2"/>
                                        </p:tgtEl>
                                        <p:attrNameLst>
                                          <p:attrName>fill.type</p:attrName>
                                        </p:attrNameLst>
                                      </p:cBhvr>
                                      <p:to>
                                        <p:strVal val="solid"/>
                                      </p:to>
                                    </p:set>
                                    <p:set>
                                      <p:cBhvr>
                                        <p:cTn id="9" dur="150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Bandera_cubana"/>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087990"/>
            <a:ext cx="468052" cy="29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67263" y="548680"/>
            <a:ext cx="316923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567026"/>
            <a:ext cx="2082385" cy="181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2941314"/>
            <a:ext cx="2048912"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4476" y="1514401"/>
            <a:ext cx="2045868"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b="17141"/>
          <a:stretch/>
        </p:blipFill>
        <p:spPr bwMode="auto">
          <a:xfrm>
            <a:off x="5239363" y="3573016"/>
            <a:ext cx="363589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bwMode="auto">
          <a:xfrm>
            <a:off x="5562891" y="4452614"/>
            <a:ext cx="3312368" cy="914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s-MX" sz="3200" b="1" i="0" u="none" strike="noStrike" cap="none" normalizeH="0" baseline="0" dirty="0">
                <a:ln>
                  <a:noFill/>
                </a:ln>
                <a:solidFill>
                  <a:schemeClr val="tx2">
                    <a:lumMod val="75000"/>
                  </a:schemeClr>
                </a:solidFill>
                <a:effectLst/>
                <a:latin typeface="Times New Roman" pitchFamily="18" charset="0"/>
              </a:rPr>
              <a:t>Antes  y  Después </a:t>
            </a:r>
          </a:p>
        </p:txBody>
      </p:sp>
      <p:sp>
        <p:nvSpPr>
          <p:cNvPr id="10" name="9 Rectángulo"/>
          <p:cNvSpPr/>
          <p:nvPr/>
        </p:nvSpPr>
        <p:spPr>
          <a:xfrm>
            <a:off x="1955371" y="586397"/>
            <a:ext cx="414729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5400" b="1" dirty="0">
                <a:ln w="11430"/>
                <a:solidFill>
                  <a:srgbClr val="FF0000"/>
                </a:solidFill>
                <a:effectLst>
                  <a:outerShdw blurRad="80000" dist="40000" dir="5040000" algn="tl">
                    <a:srgbClr val="000000">
                      <a:alpha val="30000"/>
                    </a:srgbClr>
                  </a:outerShdw>
                </a:effectLst>
              </a:rPr>
              <a:t>LASER FOX</a:t>
            </a:r>
            <a:endParaRPr lang="es-ES" sz="5400" b="1" cap="none" spc="0" dirty="0">
              <a:ln w="11430"/>
              <a:solidFill>
                <a:srgbClr val="FF0000"/>
              </a:solidFill>
              <a:effectLst>
                <a:outerShdw blurRad="80000" dist="40000" dir="5040000" algn="tl">
                  <a:srgbClr val="000000">
                    <a:alpha val="30000"/>
                  </a:srgbClr>
                </a:outerShdw>
              </a:effectLst>
            </a:endParaRPr>
          </a:p>
        </p:txBody>
      </p:sp>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0344" y="1724744"/>
            <a:ext cx="1342547" cy="1342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65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10">
                                            <p:txEl>
                                              <p:pRg st="0" end="0"/>
                                            </p:txEl>
                                          </p:spTgt>
                                        </p:tgtEl>
                                        <p:attrNameLst>
                                          <p:attrName>style.color</p:attrName>
                                        </p:attrNameLst>
                                      </p:cBhvr>
                                      <p:to>
                                        <a:schemeClr val="bg1"/>
                                      </p:to>
                                    </p:animClr>
                                    <p:animClr clrSpc="rgb" dir="cw">
                                      <p:cBhvr>
                                        <p:cTn id="7" dur="250" autoRev="1" fill="remove"/>
                                        <p:tgtEl>
                                          <p:spTgt spid="10">
                                            <p:txEl>
                                              <p:pRg st="0" end="0"/>
                                            </p:txEl>
                                          </p:spTgt>
                                        </p:tgtEl>
                                        <p:attrNameLst>
                                          <p:attrName>fillcolor</p:attrName>
                                        </p:attrNameLst>
                                      </p:cBhvr>
                                      <p:to>
                                        <a:schemeClr val="bg1"/>
                                      </p:to>
                                    </p:animClr>
                                    <p:set>
                                      <p:cBhvr>
                                        <p:cTn id="8" dur="250" autoRev="1" fill="remove"/>
                                        <p:tgtEl>
                                          <p:spTgt spid="10">
                                            <p:txEl>
                                              <p:pRg st="0" end="0"/>
                                            </p:txEl>
                                          </p:spTgt>
                                        </p:tgtEl>
                                        <p:attrNameLst>
                                          <p:attrName>fill.type</p:attrName>
                                        </p:attrNameLst>
                                      </p:cBhvr>
                                      <p:to>
                                        <p:strVal val="solid"/>
                                      </p:to>
                                    </p:set>
                                    <p:set>
                                      <p:cBhvr>
                                        <p:cTn id="9" dur="250" autoRev="1" fill="remove"/>
                                        <p:tgtEl>
                                          <p:spTgt spid="10">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6044"/>
            <a:ext cx="8532440" cy="560138"/>
          </a:xfrm>
        </p:spPr>
        <p:txBody>
          <a:bodyPr>
            <a:normAutofit fontScale="90000"/>
          </a:bodyPr>
          <a:lstStyle/>
          <a:p>
            <a:r>
              <a:rPr lang="es-MX" sz="2000" b="1" dirty="0">
                <a:solidFill>
                  <a:srgbClr val="FF0000"/>
                </a:solidFill>
                <a:effectLst>
                  <a:outerShdw blurRad="38100" dist="38100" dir="2700000" algn="tl">
                    <a:srgbClr val="000000">
                      <a:alpha val="43137"/>
                    </a:srgbClr>
                  </a:outerShdw>
                </a:effectLst>
              </a:rPr>
              <a:t>LÁSER PARA TRATAMIENTO DE LAS AFECCIONES DE SUELO PÉLVICO</a:t>
            </a:r>
          </a:p>
        </p:txBody>
      </p:sp>
      <p:sp>
        <p:nvSpPr>
          <p:cNvPr id="3" name="2 Marcador de contenido"/>
          <p:cNvSpPr>
            <a:spLocks noGrp="1"/>
          </p:cNvSpPr>
          <p:nvPr>
            <p:ph idx="1"/>
          </p:nvPr>
        </p:nvSpPr>
        <p:spPr>
          <a:xfrm>
            <a:off x="4572000" y="410967"/>
            <a:ext cx="4572000" cy="5737470"/>
          </a:xfrm>
          <a:ln>
            <a:solidFill>
              <a:schemeClr val="accent1"/>
            </a:solidFill>
          </a:ln>
        </p:spPr>
        <p:txBody>
          <a:bodyPr>
            <a:normAutofit fontScale="92500" lnSpcReduction="20000"/>
          </a:bodyPr>
          <a:lstStyle/>
          <a:p>
            <a:pPr marL="0" indent="0">
              <a:buNone/>
            </a:pPr>
            <a:r>
              <a:rPr lang="es-MX" sz="2000" b="1" dirty="0"/>
              <a:t>El láser de CO2 micro ablativo, conocido como </a:t>
            </a:r>
            <a:r>
              <a:rPr lang="es-MX" sz="2000" b="1" dirty="0">
                <a:solidFill>
                  <a:srgbClr val="FF0000"/>
                </a:solidFill>
                <a:effectLst>
                  <a:outerShdw blurRad="38100" dist="38100" dir="2700000" algn="tl">
                    <a:srgbClr val="000000">
                      <a:alpha val="43137"/>
                    </a:srgbClr>
                  </a:outerShdw>
                </a:effectLst>
              </a:rPr>
              <a:t>láser </a:t>
            </a:r>
            <a:r>
              <a:rPr lang="es-MX" sz="2000" b="1" dirty="0" err="1">
                <a:solidFill>
                  <a:srgbClr val="FF0000"/>
                </a:solidFill>
                <a:effectLst>
                  <a:outerShdw blurRad="38100" dist="38100" dir="2700000" algn="tl">
                    <a:srgbClr val="000000">
                      <a:alpha val="43137"/>
                    </a:srgbClr>
                  </a:outerShdw>
                </a:effectLst>
              </a:rPr>
              <a:t>monalisa</a:t>
            </a:r>
            <a:endParaRPr lang="es-MX" sz="2000" b="1" dirty="0">
              <a:solidFill>
                <a:srgbClr val="FF0000"/>
              </a:solidFill>
              <a:effectLst>
                <a:outerShdw blurRad="38100" dist="38100" dir="2700000" algn="tl">
                  <a:srgbClr val="000000">
                    <a:alpha val="43137"/>
                  </a:srgbClr>
                </a:outerShdw>
              </a:effectLst>
            </a:endParaRPr>
          </a:p>
          <a:p>
            <a:pPr marL="0" indent="0">
              <a:buNone/>
            </a:pPr>
            <a:r>
              <a:rPr lang="es-MX" sz="1800" b="1" dirty="0">
                <a:solidFill>
                  <a:srgbClr val="FF0000"/>
                </a:solidFill>
              </a:rPr>
              <a:t>              </a:t>
            </a:r>
            <a:r>
              <a:rPr lang="es-MX" sz="2000" b="1" dirty="0">
                <a:solidFill>
                  <a:srgbClr val="FF0000"/>
                </a:solidFill>
              </a:rPr>
              <a:t>  </a:t>
            </a:r>
            <a:r>
              <a:rPr lang="es-MX" sz="2000" b="1" dirty="0"/>
              <a:t>Útil para: </a:t>
            </a:r>
          </a:p>
          <a:p>
            <a:r>
              <a:rPr lang="es-MX" sz="2000" b="1" dirty="0"/>
              <a:t>Tratamiento de la sintomatología del síndrome genitourinario de la menopausia (</a:t>
            </a:r>
            <a:r>
              <a:rPr lang="es-MX" sz="2000" b="1" dirty="0">
                <a:solidFill>
                  <a:srgbClr val="C00000"/>
                </a:solidFill>
              </a:rPr>
              <a:t>atrofia vaginal</a:t>
            </a:r>
            <a:r>
              <a:rPr lang="es-MX" sz="2000" b="1" dirty="0"/>
              <a:t>)</a:t>
            </a:r>
          </a:p>
          <a:p>
            <a:r>
              <a:rPr lang="es-MX" sz="2000" b="1" dirty="0"/>
              <a:t>Erradicación </a:t>
            </a:r>
            <a:r>
              <a:rPr lang="es-MX" sz="2000" b="1" dirty="0">
                <a:solidFill>
                  <a:srgbClr val="C00000"/>
                </a:solidFill>
              </a:rPr>
              <a:t>de  incontinencia urinaria de esfuerzo  </a:t>
            </a:r>
            <a:r>
              <a:rPr lang="es-MX" sz="2000" b="1" dirty="0"/>
              <a:t>tipo leve.</a:t>
            </a:r>
          </a:p>
          <a:p>
            <a:r>
              <a:rPr lang="es-MX" sz="2000" b="1" dirty="0">
                <a:solidFill>
                  <a:srgbClr val="C00000"/>
                </a:solidFill>
              </a:rPr>
              <a:t>Blanqueamiento de  genitales </a:t>
            </a:r>
            <a:r>
              <a:rPr lang="es-MX" sz="2000" b="1" dirty="0"/>
              <a:t>externos</a:t>
            </a:r>
          </a:p>
          <a:p>
            <a:r>
              <a:rPr lang="es-MX" sz="2000" b="1" dirty="0"/>
              <a:t>Devuelve estética y función sexual a la vagina en la mujer postmenopausia</a:t>
            </a:r>
          </a:p>
          <a:p>
            <a:r>
              <a:rPr lang="es-MX" sz="2000" b="1" dirty="0"/>
              <a:t>Atrofias vaginales que se producen tras tratamiento radiante en patologías oncológicas de la región pélvica</a:t>
            </a:r>
          </a:p>
          <a:p>
            <a:endParaRPr lang="es-MX"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01" t="6000" b="16592"/>
          <a:stretch/>
        </p:blipFill>
        <p:spPr bwMode="auto">
          <a:xfrm>
            <a:off x="2202237" y="346926"/>
            <a:ext cx="23697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bwMode="auto">
          <a:xfrm rot="3392376">
            <a:off x="2236226" y="2970670"/>
            <a:ext cx="914400" cy="34918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MX" sz="2400">
              <a:solidFill>
                <a:srgbClr val="4A6300"/>
              </a:solidFill>
              <a:latin typeface="Times New Roman" pitchFamily="18"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2237" y="3543573"/>
            <a:ext cx="2369762" cy="26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3" y="430213"/>
            <a:ext cx="2270842"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45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3 Marcador de contenido"/>
          <p:cNvGraphicFramePr>
            <a:graphicFrameLocks noGrp="1"/>
          </p:cNvGraphicFramePr>
          <p:nvPr>
            <p:ph idx="1"/>
            <p:extLst>
              <p:ext uri="{D42A27DB-BD31-4B8C-83A1-F6EECF244321}">
                <p14:modId xmlns:p14="http://schemas.microsoft.com/office/powerpoint/2010/main" val="14894902"/>
              </p:ext>
            </p:extLst>
          </p:nvPr>
        </p:nvGraphicFramePr>
        <p:xfrm>
          <a:off x="2051720" y="465607"/>
          <a:ext cx="6984776" cy="6392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11 Rectángulo"/>
          <p:cNvSpPr/>
          <p:nvPr/>
        </p:nvSpPr>
        <p:spPr>
          <a:xfrm>
            <a:off x="0" y="-99392"/>
            <a:ext cx="3315331"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000" b="1" cap="none" spc="0" dirty="0">
                <a:ln w="11430"/>
                <a:solidFill>
                  <a:srgbClr val="FF0000"/>
                </a:solidFill>
                <a:effectLst>
                  <a:outerShdw blurRad="80000" dist="40000" dir="5040000" algn="tl">
                    <a:srgbClr val="000000">
                      <a:alpha val="30000"/>
                    </a:srgbClr>
                  </a:outerShdw>
                </a:effectLst>
              </a:rPr>
              <a:t>SNOEZELEN</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0352" y="3717032"/>
            <a:ext cx="1368865" cy="141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176" y="3501008"/>
            <a:ext cx="1080120" cy="112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2079" y="3822132"/>
            <a:ext cx="1097171" cy="120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5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12">
                                            <p:txEl>
                                              <p:pRg st="0" end="0"/>
                                            </p:txEl>
                                          </p:spTgt>
                                        </p:tgtEl>
                                        <p:attrNameLst>
                                          <p:attrName>style.color</p:attrName>
                                        </p:attrNameLst>
                                      </p:cBhvr>
                                      <p:to>
                                        <a:schemeClr val="bg1"/>
                                      </p:to>
                                    </p:animClr>
                                    <p:animClr clrSpc="rgb" dir="cw">
                                      <p:cBhvr>
                                        <p:cTn id="7" dur="250" autoRev="1" fill="remove"/>
                                        <p:tgtEl>
                                          <p:spTgt spid="12">
                                            <p:txEl>
                                              <p:pRg st="0" end="0"/>
                                            </p:txEl>
                                          </p:spTgt>
                                        </p:tgtEl>
                                        <p:attrNameLst>
                                          <p:attrName>fillcolor</p:attrName>
                                        </p:attrNameLst>
                                      </p:cBhvr>
                                      <p:to>
                                        <a:schemeClr val="bg1"/>
                                      </p:to>
                                    </p:animClr>
                                    <p:set>
                                      <p:cBhvr>
                                        <p:cTn id="8" dur="250" autoRev="1" fill="remove"/>
                                        <p:tgtEl>
                                          <p:spTgt spid="12">
                                            <p:txEl>
                                              <p:pRg st="0" end="0"/>
                                            </p:txEl>
                                          </p:spTgt>
                                        </p:tgtEl>
                                        <p:attrNameLst>
                                          <p:attrName>fill.type</p:attrName>
                                        </p:attrNameLst>
                                      </p:cBhvr>
                                      <p:to>
                                        <p:strVal val="solid"/>
                                      </p:to>
                                    </p:set>
                                    <p:set>
                                      <p:cBhvr>
                                        <p:cTn id="9" dur="250" autoRev="1" fill="remove"/>
                                        <p:tgtEl>
                                          <p:spTgt spid="1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1152" y="484249"/>
            <a:ext cx="3137505" cy="344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0345" y="3868161"/>
            <a:ext cx="1715592" cy="185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108" y="3863404"/>
            <a:ext cx="2304256" cy="292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7" y="3863404"/>
            <a:ext cx="2828172" cy="299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5311" y="5724525"/>
            <a:ext cx="1646237"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Rectángulo"/>
          <p:cNvSpPr/>
          <p:nvPr/>
        </p:nvSpPr>
        <p:spPr>
          <a:xfrm>
            <a:off x="-8594" y="11262"/>
            <a:ext cx="3315331"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000" b="1" cap="none" spc="0" dirty="0">
                <a:ln w="11430"/>
                <a:solidFill>
                  <a:srgbClr val="FF0000"/>
                </a:solidFill>
                <a:effectLst>
                  <a:outerShdw blurRad="80000" dist="40000" dir="5040000" algn="tl">
                    <a:srgbClr val="000000">
                      <a:alpha val="30000"/>
                    </a:srgbClr>
                  </a:outerShdw>
                </a:effectLst>
              </a:rPr>
              <a:t>SNOEZELEN</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5255" y="548480"/>
            <a:ext cx="4101240" cy="3319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74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15">
                                            <p:txEl>
                                              <p:pRg st="0" end="0"/>
                                            </p:txEl>
                                          </p:spTgt>
                                        </p:tgtEl>
                                        <p:attrNameLst>
                                          <p:attrName>style.color</p:attrName>
                                        </p:attrNameLst>
                                      </p:cBhvr>
                                      <p:to>
                                        <a:schemeClr val="bg1"/>
                                      </p:to>
                                    </p:animClr>
                                    <p:animClr clrSpc="rgb" dir="cw">
                                      <p:cBhvr>
                                        <p:cTn id="7" dur="250" autoRev="1" fill="remove"/>
                                        <p:tgtEl>
                                          <p:spTgt spid="15">
                                            <p:txEl>
                                              <p:pRg st="0" end="0"/>
                                            </p:txEl>
                                          </p:spTgt>
                                        </p:tgtEl>
                                        <p:attrNameLst>
                                          <p:attrName>fillcolor</p:attrName>
                                        </p:attrNameLst>
                                      </p:cBhvr>
                                      <p:to>
                                        <a:schemeClr val="bg1"/>
                                      </p:to>
                                    </p:animClr>
                                    <p:set>
                                      <p:cBhvr>
                                        <p:cTn id="8" dur="250" autoRev="1" fill="remove"/>
                                        <p:tgtEl>
                                          <p:spTgt spid="15">
                                            <p:txEl>
                                              <p:pRg st="0" end="0"/>
                                            </p:txEl>
                                          </p:spTgt>
                                        </p:tgtEl>
                                        <p:attrNameLst>
                                          <p:attrName>fill.type</p:attrName>
                                        </p:attrNameLst>
                                      </p:cBhvr>
                                      <p:to>
                                        <p:strVal val="solid"/>
                                      </p:to>
                                    </p:set>
                                    <p:set>
                                      <p:cBhvr>
                                        <p:cTn id="9" dur="250" autoRev="1" fill="remove"/>
                                        <p:tgtEl>
                                          <p:spTgt spid="1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165109"/>
            <a:ext cx="1729060" cy="262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1538" y="4729218"/>
            <a:ext cx="1373353" cy="206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2879304" y="4139061"/>
            <a:ext cx="6157191" cy="574833"/>
          </a:xfrm>
          <a:ln>
            <a:solidFill>
              <a:schemeClr val="accent1"/>
            </a:solidFill>
          </a:ln>
        </p:spPr>
        <p:txBody>
          <a:bodyPr/>
          <a:lstStyle/>
          <a:p>
            <a:r>
              <a:rPr lang="es-MX" sz="1600" b="1" dirty="0"/>
              <a:t> Entrenamientos con </a:t>
            </a:r>
            <a:r>
              <a:rPr lang="es-MX" sz="1600" b="1" dirty="0" err="1"/>
              <a:t>biofeedback</a:t>
            </a:r>
            <a:r>
              <a:rPr lang="es-MX" sz="1600" b="1" dirty="0"/>
              <a:t> visual en tiempo real </a:t>
            </a:r>
          </a:p>
        </p:txBody>
      </p:sp>
      <p:sp>
        <p:nvSpPr>
          <p:cNvPr id="15" name="2 Marcador de contenido"/>
          <p:cNvSpPr txBox="1">
            <a:spLocks/>
          </p:cNvSpPr>
          <p:nvPr/>
        </p:nvSpPr>
        <p:spPr bwMode="auto">
          <a:xfrm>
            <a:off x="962348" y="479325"/>
            <a:ext cx="8153408" cy="9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a:lstStyle>
          <a:p>
            <a:pPr marL="0" indent="0">
              <a:buFont typeface="Monotype Sorts" pitchFamily="2" charset="2"/>
              <a:buNone/>
            </a:pPr>
            <a:r>
              <a:rPr lang="es-ES" sz="2000" dirty="0">
                <a:solidFill>
                  <a:schemeClr val="tx2">
                    <a:lumMod val="50000"/>
                  </a:schemeClr>
                </a:solidFill>
              </a:rPr>
              <a:t>Diseñado para </a:t>
            </a:r>
            <a:r>
              <a:rPr lang="es-ES" sz="2000" b="1" dirty="0">
                <a:solidFill>
                  <a:schemeClr val="tx2">
                    <a:lumMod val="50000"/>
                  </a:schemeClr>
                </a:solidFill>
              </a:rPr>
              <a:t>análisis y entrenamiento de los complejos patrones de movimientos realizados en los diferentes entornos, trabajos, deportes y AVD</a:t>
            </a:r>
            <a:endParaRPr lang="es-ES" sz="2400" b="1" dirty="0">
              <a:solidFill>
                <a:schemeClr val="tx2">
                  <a:lumMod val="50000"/>
                </a:schemeClr>
              </a:solidFill>
            </a:endParaRPr>
          </a:p>
          <a:p>
            <a:endParaRPr lang="es-ES" dirty="0"/>
          </a:p>
          <a:p>
            <a:endParaRPr lang="es-ES"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619" y="1605590"/>
            <a:ext cx="1522035"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0" name="19 Diagrama"/>
          <p:cNvGraphicFramePr/>
          <p:nvPr>
            <p:extLst>
              <p:ext uri="{D42A27DB-BD31-4B8C-83A1-F6EECF244321}">
                <p14:modId xmlns:p14="http://schemas.microsoft.com/office/powerpoint/2010/main" val="1403774900"/>
              </p:ext>
            </p:extLst>
          </p:nvPr>
        </p:nvGraphicFramePr>
        <p:xfrm>
          <a:off x="2988258" y="1605590"/>
          <a:ext cx="6026952" cy="23677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12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2360" y="4786195"/>
            <a:ext cx="1303396" cy="200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21 Rectángulo"/>
          <p:cNvSpPr/>
          <p:nvPr/>
        </p:nvSpPr>
        <p:spPr>
          <a:xfrm>
            <a:off x="0" y="-14273"/>
            <a:ext cx="2861682"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000" b="1" dirty="0">
                <a:ln w="11430"/>
                <a:solidFill>
                  <a:srgbClr val="FF0000"/>
                </a:solidFill>
                <a:effectLst>
                  <a:outerShdw blurRad="80000" dist="40000" dir="5040000" algn="tl">
                    <a:srgbClr val="000000">
                      <a:alpha val="30000"/>
                    </a:srgbClr>
                  </a:outerShdw>
                </a:effectLst>
              </a:rPr>
              <a:t>C</a:t>
            </a:r>
            <a:r>
              <a:rPr lang="es-ES" sz="4000" b="1" cap="none" spc="0" dirty="0">
                <a:ln w="11430"/>
                <a:solidFill>
                  <a:srgbClr val="FF0000"/>
                </a:solidFill>
                <a:effectLst>
                  <a:outerShdw blurRad="80000" dist="40000" dir="5040000" algn="tl">
                    <a:srgbClr val="000000">
                      <a:alpha val="30000"/>
                    </a:srgbClr>
                  </a:outerShdw>
                </a:effectLst>
              </a:rPr>
              <a:t>ON-TREX</a:t>
            </a:r>
          </a:p>
        </p:txBody>
      </p:sp>
      <p:pic>
        <p:nvPicPr>
          <p:cNvPr id="23"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35434" y="4786195"/>
            <a:ext cx="2776926" cy="200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03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22">
                                            <p:txEl>
                                              <p:pRg st="0" end="0"/>
                                            </p:txEl>
                                          </p:spTgt>
                                        </p:tgtEl>
                                        <p:attrNameLst>
                                          <p:attrName>style.color</p:attrName>
                                        </p:attrNameLst>
                                      </p:cBhvr>
                                      <p:to>
                                        <a:schemeClr val="bg1"/>
                                      </p:to>
                                    </p:animClr>
                                    <p:animClr clrSpc="rgb" dir="cw">
                                      <p:cBhvr>
                                        <p:cTn id="7" dur="250" autoRev="1" fill="remove"/>
                                        <p:tgtEl>
                                          <p:spTgt spid="22">
                                            <p:txEl>
                                              <p:pRg st="0" end="0"/>
                                            </p:txEl>
                                          </p:spTgt>
                                        </p:tgtEl>
                                        <p:attrNameLst>
                                          <p:attrName>fillcolor</p:attrName>
                                        </p:attrNameLst>
                                      </p:cBhvr>
                                      <p:to>
                                        <a:schemeClr val="bg1"/>
                                      </p:to>
                                    </p:animClr>
                                    <p:set>
                                      <p:cBhvr>
                                        <p:cTn id="8" dur="250" autoRev="1" fill="remove"/>
                                        <p:tgtEl>
                                          <p:spTgt spid="22">
                                            <p:txEl>
                                              <p:pRg st="0" end="0"/>
                                            </p:txEl>
                                          </p:spTgt>
                                        </p:tgtEl>
                                        <p:attrNameLst>
                                          <p:attrName>fill.type</p:attrName>
                                        </p:attrNameLst>
                                      </p:cBhvr>
                                      <p:to>
                                        <p:strVal val="solid"/>
                                      </p:to>
                                    </p:set>
                                    <p:set>
                                      <p:cBhvr>
                                        <p:cTn id="9" dur="250" autoRev="1" fill="remove"/>
                                        <p:tgtEl>
                                          <p:spTgt spid="2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79112" y="625400"/>
            <a:ext cx="2555776" cy="643359"/>
          </a:xfrm>
        </p:spPr>
        <p:txBody>
          <a:bodyPr>
            <a:normAutofit fontScale="90000"/>
          </a:bodyPr>
          <a:lstStyle/>
          <a:p>
            <a:r>
              <a:rPr lang="es-ES" sz="2400" dirty="0">
                <a:solidFill>
                  <a:srgbClr val="FF0000"/>
                </a:solidFill>
                <a:effectLst>
                  <a:outerShdw blurRad="38100" dist="38100" dir="2700000" algn="tl">
                    <a:srgbClr val="000000">
                      <a:alpha val="43137"/>
                    </a:srgbClr>
                  </a:outerShdw>
                </a:effectLst>
              </a:rPr>
              <a:t>BIOFEEDBACK </a:t>
            </a:r>
            <a:br>
              <a:rPr lang="es-ES" sz="2400" dirty="0">
                <a:solidFill>
                  <a:srgbClr val="FF0000"/>
                </a:solidFill>
                <a:effectLst>
                  <a:outerShdw blurRad="38100" dist="38100" dir="2700000" algn="tl">
                    <a:srgbClr val="000000">
                      <a:alpha val="43137"/>
                    </a:srgbClr>
                  </a:outerShdw>
                </a:effectLst>
              </a:rPr>
            </a:br>
            <a:r>
              <a:rPr lang="es-ES" sz="2400" dirty="0">
                <a:solidFill>
                  <a:srgbClr val="FF0000"/>
                </a:solidFill>
                <a:effectLst>
                  <a:outerShdw blurRad="38100" dist="38100" dir="2700000" algn="tl">
                    <a:srgbClr val="000000">
                      <a:alpha val="43137"/>
                    </a:srgbClr>
                  </a:outerShdw>
                </a:effectLst>
              </a:rPr>
              <a:t> en tiempo real</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0001" y="1412776"/>
            <a:ext cx="2734450" cy="2374243"/>
          </a:xfrm>
          <a:prstGeom prst="rect">
            <a:avLst/>
          </a:prstGeom>
        </p:spPr>
      </p:pic>
      <p:pic>
        <p:nvPicPr>
          <p:cNvPr id="7" name="Imagen 1"/>
          <p:cNvPicPr>
            <a:picLocks noChangeAspect="1"/>
          </p:cNvPicPr>
          <p:nvPr/>
        </p:nvPicPr>
        <p:blipFill rotWithShape="1">
          <a:blip r:embed="rId3">
            <a:extLst>
              <a:ext uri="{28A0092B-C50C-407E-A947-70E740481C1C}">
                <a14:useLocalDpi xmlns:a14="http://schemas.microsoft.com/office/drawing/2010/main" val="0"/>
              </a:ext>
            </a:extLst>
          </a:blip>
          <a:srcRect l="35914"/>
          <a:stretch/>
        </p:blipFill>
        <p:spPr>
          <a:xfrm>
            <a:off x="6370001" y="3787018"/>
            <a:ext cx="2734450" cy="2882341"/>
          </a:xfrm>
          <a:prstGeom prst="rect">
            <a:avLst/>
          </a:prstGeom>
        </p:spPr>
      </p:pic>
      <p:graphicFrame>
        <p:nvGraphicFramePr>
          <p:cNvPr id="9" name="Diagrama 3"/>
          <p:cNvGraphicFramePr/>
          <p:nvPr>
            <p:extLst>
              <p:ext uri="{D42A27DB-BD31-4B8C-83A1-F6EECF244321}">
                <p14:modId xmlns:p14="http://schemas.microsoft.com/office/powerpoint/2010/main" val="4098457285"/>
              </p:ext>
            </p:extLst>
          </p:nvPr>
        </p:nvGraphicFramePr>
        <p:xfrm>
          <a:off x="1619673" y="706163"/>
          <a:ext cx="4750328" cy="5976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2 Rectángulo"/>
          <p:cNvSpPr/>
          <p:nvPr/>
        </p:nvSpPr>
        <p:spPr>
          <a:xfrm>
            <a:off x="4335815" y="336831"/>
            <a:ext cx="2143297" cy="369332"/>
          </a:xfrm>
          <a:prstGeom prst="rect">
            <a:avLst/>
          </a:prstGeom>
          <a:solidFill>
            <a:schemeClr val="bg1"/>
          </a:solidFill>
        </p:spPr>
        <p:txBody>
          <a:bodyPr wrap="square">
            <a:spAutoFit/>
          </a:bodyPr>
          <a:lstStyle/>
          <a:p>
            <a:r>
              <a:rPr lang="es-MX" b="1" dirty="0">
                <a:solidFill>
                  <a:srgbClr val="FF0000"/>
                </a:solidFill>
                <a:effectLst>
                  <a:outerShdw blurRad="38100" dist="38100" dir="2700000" algn="tl">
                    <a:srgbClr val="000000">
                      <a:alpha val="43137"/>
                    </a:srgbClr>
                  </a:outerShdw>
                </a:effectLst>
              </a:rPr>
              <a:t>DINAMOMETRÍA</a:t>
            </a:r>
          </a:p>
        </p:txBody>
      </p:sp>
      <p:sp>
        <p:nvSpPr>
          <p:cNvPr id="14" name="13 Rectángulo"/>
          <p:cNvSpPr/>
          <p:nvPr/>
        </p:nvSpPr>
        <p:spPr>
          <a:xfrm>
            <a:off x="3804" y="-82486"/>
            <a:ext cx="2861682"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000" b="1" dirty="0">
                <a:ln w="11430"/>
                <a:solidFill>
                  <a:srgbClr val="FF0000"/>
                </a:solidFill>
                <a:effectLst>
                  <a:outerShdw blurRad="80000" dist="40000" dir="5040000" algn="tl">
                    <a:srgbClr val="000000">
                      <a:alpha val="30000"/>
                    </a:srgbClr>
                  </a:outerShdw>
                </a:effectLst>
              </a:rPr>
              <a:t>C</a:t>
            </a:r>
            <a:r>
              <a:rPr lang="es-ES" sz="4000" b="1" cap="none" spc="0" dirty="0">
                <a:ln w="11430"/>
                <a:solidFill>
                  <a:srgbClr val="FF0000"/>
                </a:solidFill>
                <a:effectLst>
                  <a:outerShdw blurRad="80000" dist="40000" dir="5040000" algn="tl">
                    <a:srgbClr val="000000">
                      <a:alpha val="30000"/>
                    </a:srgbClr>
                  </a:outerShdw>
                </a:effectLst>
              </a:rPr>
              <a:t>ON-TREX</a:t>
            </a:r>
          </a:p>
        </p:txBody>
      </p:sp>
    </p:spTree>
    <p:extLst>
      <p:ext uri="{BB962C8B-B14F-4D97-AF65-F5344CB8AC3E}">
        <p14:creationId xmlns:p14="http://schemas.microsoft.com/office/powerpoint/2010/main" val="208133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14">
                                            <p:txEl>
                                              <p:pRg st="0" end="0"/>
                                            </p:txEl>
                                          </p:spTgt>
                                        </p:tgtEl>
                                        <p:attrNameLst>
                                          <p:attrName>style.color</p:attrName>
                                        </p:attrNameLst>
                                      </p:cBhvr>
                                      <p:to>
                                        <a:schemeClr val="bg1"/>
                                      </p:to>
                                    </p:animClr>
                                    <p:animClr clrSpc="rgb" dir="cw">
                                      <p:cBhvr>
                                        <p:cTn id="7" dur="250" autoRev="1" fill="remove"/>
                                        <p:tgtEl>
                                          <p:spTgt spid="14">
                                            <p:txEl>
                                              <p:pRg st="0" end="0"/>
                                            </p:txEl>
                                          </p:spTgt>
                                        </p:tgtEl>
                                        <p:attrNameLst>
                                          <p:attrName>fillcolor</p:attrName>
                                        </p:attrNameLst>
                                      </p:cBhvr>
                                      <p:to>
                                        <a:schemeClr val="bg1"/>
                                      </p:to>
                                    </p:animClr>
                                    <p:set>
                                      <p:cBhvr>
                                        <p:cTn id="8" dur="250" autoRev="1" fill="remove"/>
                                        <p:tgtEl>
                                          <p:spTgt spid="14">
                                            <p:txEl>
                                              <p:pRg st="0" end="0"/>
                                            </p:txEl>
                                          </p:spTgt>
                                        </p:tgtEl>
                                        <p:attrNameLst>
                                          <p:attrName>fill.type</p:attrName>
                                        </p:attrNameLst>
                                      </p:cBhvr>
                                      <p:to>
                                        <p:strVal val="solid"/>
                                      </p:to>
                                    </p:set>
                                    <p:set>
                                      <p:cBhvr>
                                        <p:cTn id="9" dur="250" autoRev="1" fill="remove"/>
                                        <p:tgtEl>
                                          <p:spTgt spid="14">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261958242"/>
              </p:ext>
            </p:extLst>
          </p:nvPr>
        </p:nvGraphicFramePr>
        <p:xfrm>
          <a:off x="1749121" y="676075"/>
          <a:ext cx="7284142" cy="6165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ipse 5"/>
          <p:cNvSpPr/>
          <p:nvPr/>
        </p:nvSpPr>
        <p:spPr>
          <a:xfrm rot="16200000">
            <a:off x="227905" y="3369900"/>
            <a:ext cx="4232107" cy="9361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chemeClr val="tx2">
                    <a:lumMod val="50000"/>
                  </a:schemeClr>
                </a:solidFill>
              </a:rPr>
              <a:t>Parámetros a fijar :</a:t>
            </a:r>
          </a:p>
        </p:txBody>
      </p:sp>
      <p:pic>
        <p:nvPicPr>
          <p:cNvPr id="5" name="Picture 5" descr="Bandera_cubana"/>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6237312"/>
            <a:ext cx="468052" cy="29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p:cNvSpPr/>
          <p:nvPr/>
        </p:nvSpPr>
        <p:spPr>
          <a:xfrm>
            <a:off x="-49671" y="-53693"/>
            <a:ext cx="2861682"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000" b="1" dirty="0">
                <a:ln w="11430"/>
                <a:solidFill>
                  <a:srgbClr val="FF0000"/>
                </a:solidFill>
                <a:effectLst>
                  <a:outerShdw blurRad="80000" dist="40000" dir="5040000" algn="tl">
                    <a:srgbClr val="000000">
                      <a:alpha val="30000"/>
                    </a:srgbClr>
                  </a:outerShdw>
                </a:effectLst>
              </a:rPr>
              <a:t>C</a:t>
            </a:r>
            <a:r>
              <a:rPr lang="es-ES" sz="4000" b="1" cap="none" spc="0" dirty="0">
                <a:ln w="11430"/>
                <a:solidFill>
                  <a:srgbClr val="FF0000"/>
                </a:solidFill>
                <a:effectLst>
                  <a:outerShdw blurRad="80000" dist="40000" dir="5040000" algn="tl">
                    <a:srgbClr val="000000">
                      <a:alpha val="30000"/>
                    </a:srgbClr>
                  </a:outerShdw>
                </a:effectLst>
              </a:rPr>
              <a:t>ON-TREX</a:t>
            </a:r>
          </a:p>
        </p:txBody>
      </p:sp>
    </p:spTree>
    <p:extLst>
      <p:ext uri="{BB962C8B-B14F-4D97-AF65-F5344CB8AC3E}">
        <p14:creationId xmlns:p14="http://schemas.microsoft.com/office/powerpoint/2010/main" val="66367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11">
                                            <p:txEl>
                                              <p:pRg st="0" end="0"/>
                                            </p:txEl>
                                          </p:spTgt>
                                        </p:tgtEl>
                                        <p:attrNameLst>
                                          <p:attrName>style.color</p:attrName>
                                        </p:attrNameLst>
                                      </p:cBhvr>
                                      <p:to>
                                        <a:schemeClr val="bg1"/>
                                      </p:to>
                                    </p:animClr>
                                    <p:animClr clrSpc="rgb" dir="cw">
                                      <p:cBhvr>
                                        <p:cTn id="7" dur="250" autoRev="1" fill="remove"/>
                                        <p:tgtEl>
                                          <p:spTgt spid="11">
                                            <p:txEl>
                                              <p:pRg st="0" end="0"/>
                                            </p:txEl>
                                          </p:spTgt>
                                        </p:tgtEl>
                                        <p:attrNameLst>
                                          <p:attrName>fillcolor</p:attrName>
                                        </p:attrNameLst>
                                      </p:cBhvr>
                                      <p:to>
                                        <a:schemeClr val="bg1"/>
                                      </p:to>
                                    </p:animClr>
                                    <p:set>
                                      <p:cBhvr>
                                        <p:cTn id="8" dur="250" autoRev="1" fill="remove"/>
                                        <p:tgtEl>
                                          <p:spTgt spid="11">
                                            <p:txEl>
                                              <p:pRg st="0" end="0"/>
                                            </p:txEl>
                                          </p:spTgt>
                                        </p:tgtEl>
                                        <p:attrNameLst>
                                          <p:attrName>fill.type</p:attrName>
                                        </p:attrNameLst>
                                      </p:cBhvr>
                                      <p:to>
                                        <p:strVal val="solid"/>
                                      </p:to>
                                    </p:set>
                                    <p:set>
                                      <p:cBhvr>
                                        <p:cTn id="9" dur="250" autoRev="1" fill="remove"/>
                                        <p:tgtEl>
                                          <p:spTgt spid="11">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69" t="-619" r="9856" b="619"/>
          <a:stretch/>
        </p:blipFill>
        <p:spPr bwMode="auto">
          <a:xfrm>
            <a:off x="6953878" y="705168"/>
            <a:ext cx="219012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F:\FOTOS EQUIPO\IMG_20150119_085307.jpg"/>
          <p:cNvPicPr/>
          <p:nvPr/>
        </p:nvPicPr>
        <p:blipFill rotWithShape="1">
          <a:blip r:embed="rId3">
            <a:extLst>
              <a:ext uri="{28A0092B-C50C-407E-A947-70E740481C1C}">
                <a14:useLocalDpi xmlns:a14="http://schemas.microsoft.com/office/drawing/2010/main" val="0"/>
              </a:ext>
            </a:extLst>
          </a:blip>
          <a:srcRect l="41623" t="2788" r="1587" b="2788"/>
          <a:stretch/>
        </p:blipFill>
        <p:spPr bwMode="auto">
          <a:xfrm>
            <a:off x="2926044" y="1299120"/>
            <a:ext cx="2310067" cy="2775468"/>
          </a:xfrm>
          <a:prstGeom prst="rect">
            <a:avLst/>
          </a:prstGeom>
          <a:noFill/>
          <a:ln w="63500" cap="flat" cmpd="sng" algn="ctr">
            <a:noFill/>
            <a:prstDash val="solid"/>
            <a:miter lim="800000"/>
            <a:headEnd type="none" w="med" len="med"/>
            <a:tailEnd type="none" w="med" len="med"/>
          </a:ln>
          <a:extLst>
            <a:ext uri="{53640926-AAD7-44D8-BBD7-CCE9431645EC}">
              <a14:shadowObscured xmlns:a14="http://schemas.microsoft.com/office/drawing/2010/main"/>
            </a:ext>
          </a:extLst>
        </p:spPr>
      </p:pic>
      <p:sp>
        <p:nvSpPr>
          <p:cNvPr id="7" name="6 Rectángulo"/>
          <p:cNvSpPr/>
          <p:nvPr/>
        </p:nvSpPr>
        <p:spPr>
          <a:xfrm>
            <a:off x="-108520" y="-67824"/>
            <a:ext cx="2952328" cy="646331"/>
          </a:xfrm>
          <a:prstGeom prst="rect">
            <a:avLst/>
          </a:prstGeom>
        </p:spPr>
        <p:txBody>
          <a:bodyPr wrap="square">
            <a:spAutoFit/>
          </a:bodyPr>
          <a:lstStyle/>
          <a:p>
            <a:r>
              <a:rPr lang="es-ES" sz="3600" b="1" dirty="0">
                <a:solidFill>
                  <a:srgbClr val="FF0000"/>
                </a:solidFill>
                <a:effectLst>
                  <a:outerShdw blurRad="38100" dist="38100" dir="2700000" algn="tl">
                    <a:srgbClr val="000000">
                      <a:alpha val="43137"/>
                    </a:srgbClr>
                  </a:outerShdw>
                </a:effectLst>
              </a:rPr>
              <a:t>CON-TREX</a:t>
            </a:r>
            <a:r>
              <a:rPr lang="es-ES" dirty="0"/>
              <a:t> </a:t>
            </a:r>
          </a:p>
        </p:txBody>
      </p:sp>
      <p:pic>
        <p:nvPicPr>
          <p:cNvPr id="10" name="Picture 2" descr="F:\FOTOS\SAM_085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953"/>
          <a:stretch/>
        </p:blipFill>
        <p:spPr bwMode="auto">
          <a:xfrm>
            <a:off x="5148064" y="4074588"/>
            <a:ext cx="1893459" cy="2773109"/>
          </a:xfrm>
          <a:prstGeom prst="rect">
            <a:avLst/>
          </a:prstGeom>
          <a:noFill/>
          <a:ln w="63500">
            <a:no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K:\Fotos HJD\fotos contrex\IMG_20150106_0955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6044" y="4074588"/>
            <a:ext cx="2222020" cy="278341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878" y="4074588"/>
            <a:ext cx="2190122" cy="2773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21688">
            <a:off x="5025333" y="1194991"/>
            <a:ext cx="1907264" cy="294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05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7">
                                            <p:txEl>
                                              <p:pRg st="0" end="0"/>
                                            </p:txEl>
                                          </p:spTgt>
                                        </p:tgtEl>
                                        <p:attrNameLst>
                                          <p:attrName>style.color</p:attrName>
                                        </p:attrNameLst>
                                      </p:cBhvr>
                                      <p:to>
                                        <a:schemeClr val="bg1"/>
                                      </p:to>
                                    </p:animClr>
                                    <p:animClr clrSpc="rgb" dir="cw">
                                      <p:cBhvr>
                                        <p:cTn id="7" dur="250" autoRev="1" fill="remove"/>
                                        <p:tgtEl>
                                          <p:spTgt spid="7">
                                            <p:txEl>
                                              <p:pRg st="0" end="0"/>
                                            </p:txEl>
                                          </p:spTgt>
                                        </p:tgtEl>
                                        <p:attrNameLst>
                                          <p:attrName>fillcolor</p:attrName>
                                        </p:attrNameLst>
                                      </p:cBhvr>
                                      <p:to>
                                        <a:schemeClr val="bg1"/>
                                      </p:to>
                                    </p:animClr>
                                    <p:set>
                                      <p:cBhvr>
                                        <p:cTn id="8" dur="250" autoRev="1" fill="remove"/>
                                        <p:tgtEl>
                                          <p:spTgt spid="7">
                                            <p:txEl>
                                              <p:pRg st="0" end="0"/>
                                            </p:txEl>
                                          </p:spTgt>
                                        </p:tgtEl>
                                        <p:attrNameLst>
                                          <p:attrName>fill.type</p:attrName>
                                        </p:attrNameLst>
                                      </p:cBhvr>
                                      <p:to>
                                        <p:strVal val="solid"/>
                                      </p:to>
                                    </p:set>
                                    <p:set>
                                      <p:cBhvr>
                                        <p:cTn id="9" dur="250" autoRev="1" fill="remove"/>
                                        <p:tgtEl>
                                          <p:spTgt spid="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19087" y="1971675"/>
            <a:ext cx="8416529" cy="3844529"/>
          </a:xfrm>
        </p:spPr>
        <p:txBody>
          <a:bodyPr/>
          <a:lstStyle/>
          <a:p>
            <a:pPr marL="0" indent="0" algn="just">
              <a:lnSpc>
                <a:spcPct val="150000"/>
              </a:lnSpc>
              <a:buNone/>
              <a:defRPr/>
            </a:pPr>
            <a:r>
              <a:rPr lang="es-ES" altLang="en-US" sz="1950" dirty="0">
                <a:latin typeface="Arial" pitchFamily="34" charset="0"/>
                <a:ea typeface="Calibri" pitchFamily="34" charset="0"/>
                <a:cs typeface="Arial" pitchFamily="34" charset="0"/>
              </a:rPr>
              <a:t>Es la aplicación práctica del conocimiento generado por la ciencia, está vinculada al conjunto de los conocimientos que permiten fabricar objetos y modificar el medio ambiente, lo que se realiza con la intención de satisfacer alguna necesidad</a:t>
            </a: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Tecnología</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803281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idx="1"/>
          </p:nvPr>
        </p:nvSpPr>
        <p:spPr>
          <a:xfrm>
            <a:off x="2843808" y="2200144"/>
            <a:ext cx="2932236" cy="515937"/>
          </a:xfrm>
        </p:spPr>
        <p:txBody>
          <a:bodyPr>
            <a:normAutofit/>
          </a:bodyPr>
          <a:lstStyle/>
          <a:p>
            <a:pPr algn="ctr"/>
            <a:r>
              <a:rPr lang="es-ES" sz="2400" dirty="0"/>
              <a:t>Plataforma COBS</a:t>
            </a:r>
          </a:p>
        </p:txBody>
      </p:sp>
      <p:pic>
        <p:nvPicPr>
          <p:cNvPr id="17" name="Marcador de contenido 1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83038" y="2780928"/>
            <a:ext cx="2636113" cy="2691148"/>
          </a:xfrm>
        </p:spPr>
      </p:pic>
      <p:sp>
        <p:nvSpPr>
          <p:cNvPr id="12" name="Marcador de texto 11"/>
          <p:cNvSpPr>
            <a:spLocks noGrp="1"/>
          </p:cNvSpPr>
          <p:nvPr>
            <p:ph type="body" sz="quarter" idx="3"/>
          </p:nvPr>
        </p:nvSpPr>
        <p:spPr>
          <a:xfrm>
            <a:off x="5452682" y="2201423"/>
            <a:ext cx="3715045" cy="522584"/>
          </a:xfrm>
        </p:spPr>
        <p:txBody>
          <a:bodyPr>
            <a:normAutofit/>
          </a:bodyPr>
          <a:lstStyle/>
          <a:p>
            <a:pPr algn="ctr">
              <a:spcBef>
                <a:spcPts val="0"/>
              </a:spcBef>
            </a:pPr>
            <a:r>
              <a:rPr lang="es-ES" sz="2800" dirty="0">
                <a:cs typeface="Arial" panose="020B0604020202020204" pitchFamily="34" charset="0"/>
              </a:rPr>
              <a:t>Pelota COBS</a:t>
            </a:r>
          </a:p>
        </p:txBody>
      </p:sp>
      <p:sp>
        <p:nvSpPr>
          <p:cNvPr id="13" name="12 Elipse"/>
          <p:cNvSpPr/>
          <p:nvPr/>
        </p:nvSpPr>
        <p:spPr>
          <a:xfrm>
            <a:off x="2843808" y="2724007"/>
            <a:ext cx="2448267" cy="2995738"/>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CuadroTexto 8"/>
          <p:cNvSpPr txBox="1"/>
          <p:nvPr/>
        </p:nvSpPr>
        <p:spPr>
          <a:xfrm>
            <a:off x="163507" y="2200144"/>
            <a:ext cx="2692452" cy="3416320"/>
          </a:xfrm>
          <a:prstGeom prst="rect">
            <a:avLst/>
          </a:prstGeom>
          <a:noFill/>
        </p:spPr>
        <p:txBody>
          <a:bodyPr wrap="square" rtlCol="0">
            <a:spAutoFit/>
          </a:bodyPr>
          <a:lstStyle/>
          <a:p>
            <a:pPr algn="just"/>
            <a:r>
              <a:rPr lang="es-ES" sz="2400" b="1" dirty="0">
                <a:solidFill>
                  <a:srgbClr val="4A6300"/>
                </a:solidFill>
                <a:cs typeface="Arial" panose="020B0604020202020204" pitchFamily="34" charset="0"/>
              </a:rPr>
              <a:t>Son dispositivos de respuesta informativa y entrenamiento innovador diseñado</a:t>
            </a:r>
          </a:p>
          <a:p>
            <a:pPr algn="just"/>
            <a:r>
              <a:rPr lang="es-ES" sz="2400" b="1" dirty="0">
                <a:solidFill>
                  <a:srgbClr val="4A6300"/>
                </a:solidFill>
                <a:cs typeface="Arial" panose="020B0604020202020204" pitchFamily="34" charset="0"/>
              </a:rPr>
              <a:t> para el entrenamiento por </a:t>
            </a:r>
            <a:r>
              <a:rPr lang="es-ES" sz="2400" b="1" dirty="0" err="1">
                <a:solidFill>
                  <a:srgbClr val="4A6300"/>
                </a:solidFill>
                <a:cs typeface="Arial" panose="020B0604020202020204" pitchFamily="34" charset="0"/>
              </a:rPr>
              <a:t>feedback</a:t>
            </a:r>
            <a:r>
              <a:rPr lang="es-ES" sz="2400" b="1" dirty="0">
                <a:solidFill>
                  <a:srgbClr val="4A6300"/>
                </a:solidFill>
                <a:cs typeface="Arial" panose="020B0604020202020204" pitchFamily="34" charset="0"/>
              </a:rPr>
              <a:t> </a:t>
            </a:r>
          </a:p>
        </p:txBody>
      </p:sp>
      <p:sp>
        <p:nvSpPr>
          <p:cNvPr id="15" name="14 Rectángulo"/>
          <p:cNvSpPr/>
          <p:nvPr/>
        </p:nvSpPr>
        <p:spPr>
          <a:xfrm>
            <a:off x="-16695" y="-24591"/>
            <a:ext cx="4307590" cy="40011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2000" b="1" dirty="0">
                <a:ln w="11430"/>
                <a:solidFill>
                  <a:srgbClr val="FF0000"/>
                </a:solidFill>
                <a:effectLst>
                  <a:outerShdw blurRad="80000" dist="40000" dir="5040000" algn="tl">
                    <a:srgbClr val="000000">
                      <a:alpha val="30000"/>
                    </a:srgbClr>
                  </a:outerShdw>
                </a:effectLst>
              </a:rPr>
              <a:t>DISPOSITIVOS COBS FEEDBACK</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525182"/>
            <a:ext cx="1945628" cy="184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690123"/>
            <a:ext cx="15113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1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900" fill="hold"/>
                                        <p:tgtEl>
                                          <p:spTgt spid="9"/>
                                        </p:tgtEl>
                                        <p:attrNameLst>
                                          <p:attrName>ppt_x</p:attrName>
                                        </p:attrNameLst>
                                      </p:cBhvr>
                                      <p:tavLst>
                                        <p:tav tm="0">
                                          <p:val>
                                            <p:strVal val="0-#ppt_w/2"/>
                                          </p:val>
                                        </p:tav>
                                        <p:tav tm="100000">
                                          <p:val>
                                            <p:strVal val="#ppt_x"/>
                                          </p:val>
                                        </p:tav>
                                      </p:tavLst>
                                    </p:anim>
                                    <p:anim calcmode="lin" valueType="num">
                                      <p:cBhvr additive="base">
                                        <p:cTn id="8" dur="900" fill="hold"/>
                                        <p:tgtEl>
                                          <p:spTgt spid="9"/>
                                        </p:tgtEl>
                                        <p:attrNameLst>
                                          <p:attrName>ppt_y</p:attrName>
                                        </p:attrNameLst>
                                      </p:cBhvr>
                                      <p:tavLst>
                                        <p:tav tm="0">
                                          <p:val>
                                            <p:strVal val="#ppt_y"/>
                                          </p:val>
                                        </p:tav>
                                        <p:tav tm="100000">
                                          <p:val>
                                            <p:strVal val="#ppt_y"/>
                                          </p:val>
                                        </p:tav>
                                      </p:tavLst>
                                    </p:anim>
                                  </p:childTnLst>
                                </p:cTn>
                              </p:par>
                              <p:par>
                                <p:cTn id="9" presetID="27" presetClass="emph" presetSubtype="0" repeatCount="indefinite" fill="remove" nodeType="withEffect">
                                  <p:stCondLst>
                                    <p:cond delay="0"/>
                                  </p:stCondLst>
                                  <p:childTnLst>
                                    <p:animClr clrSpc="rgb" dir="cw">
                                      <p:cBhvr override="childStyle">
                                        <p:cTn id="10" dur="250" autoRev="1" fill="remove"/>
                                        <p:tgtEl>
                                          <p:spTgt spid="15">
                                            <p:txEl>
                                              <p:pRg st="0" end="0"/>
                                            </p:txEl>
                                          </p:spTgt>
                                        </p:tgtEl>
                                        <p:attrNameLst>
                                          <p:attrName>style.color</p:attrName>
                                        </p:attrNameLst>
                                      </p:cBhvr>
                                      <p:to>
                                        <a:schemeClr val="bg1"/>
                                      </p:to>
                                    </p:animClr>
                                    <p:animClr clrSpc="rgb" dir="cw">
                                      <p:cBhvr>
                                        <p:cTn id="11" dur="250" autoRev="1" fill="remove"/>
                                        <p:tgtEl>
                                          <p:spTgt spid="15">
                                            <p:txEl>
                                              <p:pRg st="0" end="0"/>
                                            </p:txEl>
                                          </p:spTgt>
                                        </p:tgtEl>
                                        <p:attrNameLst>
                                          <p:attrName>fillcolor</p:attrName>
                                        </p:attrNameLst>
                                      </p:cBhvr>
                                      <p:to>
                                        <a:schemeClr val="bg1"/>
                                      </p:to>
                                    </p:animClr>
                                    <p:set>
                                      <p:cBhvr>
                                        <p:cTn id="12" dur="250" autoRev="1" fill="remove"/>
                                        <p:tgtEl>
                                          <p:spTgt spid="15">
                                            <p:txEl>
                                              <p:pRg st="0" end="0"/>
                                            </p:txEl>
                                          </p:spTgt>
                                        </p:tgtEl>
                                        <p:attrNameLst>
                                          <p:attrName>fill.type</p:attrName>
                                        </p:attrNameLst>
                                      </p:cBhvr>
                                      <p:to>
                                        <p:strVal val="solid"/>
                                      </p:to>
                                    </p:set>
                                    <p:set>
                                      <p:cBhvr>
                                        <p:cTn id="13" dur="250" autoRev="1" fill="remove"/>
                                        <p:tgtEl>
                                          <p:spTgt spid="1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66223" y="692696"/>
            <a:ext cx="7570274" cy="653378"/>
          </a:xfrm>
        </p:spPr>
        <p:txBody>
          <a:bodyPr>
            <a:noAutofit/>
          </a:bodyPr>
          <a:lstStyle/>
          <a:p>
            <a:r>
              <a:rPr lang="es-ES" sz="3200" b="1" dirty="0">
                <a:solidFill>
                  <a:srgbClr val="FF0000"/>
                </a:solidFill>
                <a:latin typeface="Arial Black" pitchFamily="34" charset="0"/>
              </a:rPr>
              <a:t>COBS</a:t>
            </a:r>
            <a:r>
              <a:rPr lang="es-ES" sz="3200" dirty="0">
                <a:solidFill>
                  <a:srgbClr val="FF0000"/>
                </a:solidFill>
                <a:latin typeface="Arial Black" pitchFamily="34" charset="0"/>
              </a:rPr>
              <a:t> = </a:t>
            </a:r>
            <a:r>
              <a:rPr lang="es-ES" sz="2400" dirty="0" err="1">
                <a:solidFill>
                  <a:srgbClr val="FF0000"/>
                </a:solidFill>
                <a:latin typeface="Arial Black" pitchFamily="34" charset="0"/>
              </a:rPr>
              <a:t>Coordination</a:t>
            </a:r>
            <a:r>
              <a:rPr lang="es-ES" sz="2400" dirty="0">
                <a:solidFill>
                  <a:srgbClr val="FF0000"/>
                </a:solidFill>
                <a:latin typeface="Arial Black" pitchFamily="34" charset="0"/>
              </a:rPr>
              <a:t>, Balance y </a:t>
            </a:r>
            <a:r>
              <a:rPr lang="es-ES" sz="2400" dirty="0" err="1">
                <a:solidFill>
                  <a:srgbClr val="FF0000"/>
                </a:solidFill>
                <a:latin typeface="Arial Black" pitchFamily="34" charset="0"/>
              </a:rPr>
              <a:t>Strength</a:t>
            </a:r>
            <a:endParaRPr lang="es-ES" sz="2400" dirty="0">
              <a:solidFill>
                <a:srgbClr val="FF0000"/>
              </a:solidFill>
              <a:latin typeface="Arial Black" pitchFamily="34"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648531150"/>
              </p:ext>
            </p:extLst>
          </p:nvPr>
        </p:nvGraphicFramePr>
        <p:xfrm>
          <a:off x="3347864" y="1346074"/>
          <a:ext cx="5688631" cy="5444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9 Rectángulo"/>
          <p:cNvSpPr/>
          <p:nvPr/>
        </p:nvSpPr>
        <p:spPr>
          <a:xfrm>
            <a:off x="0" y="0"/>
            <a:ext cx="4307590" cy="40011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2000" b="1" dirty="0">
                <a:ln w="11430"/>
                <a:solidFill>
                  <a:srgbClr val="FF0000"/>
                </a:solidFill>
                <a:effectLst>
                  <a:outerShdw blurRad="80000" dist="40000" dir="5040000" algn="tl">
                    <a:srgbClr val="000000">
                      <a:alpha val="30000"/>
                    </a:srgbClr>
                  </a:outerShdw>
                </a:effectLst>
              </a:rPr>
              <a:t>DISPOSITIVOS COBS FEEDBACK</a:t>
            </a:r>
          </a:p>
        </p:txBody>
      </p:sp>
    </p:spTree>
    <p:extLst>
      <p:ext uri="{BB962C8B-B14F-4D97-AF65-F5344CB8AC3E}">
        <p14:creationId xmlns:p14="http://schemas.microsoft.com/office/powerpoint/2010/main" val="247990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6C3DDB3-26DA-46D0-9DCE-43092A4B8E33}"/>
                                            </p:graphicEl>
                                          </p:spTgt>
                                        </p:tgtEl>
                                        <p:attrNameLst>
                                          <p:attrName>style.visibility</p:attrName>
                                        </p:attrNameLst>
                                      </p:cBhvr>
                                      <p:to>
                                        <p:strVal val="visible"/>
                                      </p:to>
                                    </p:set>
                                    <p:animEffect transition="in" filter="fade">
                                      <p:cBhvr>
                                        <p:cTn id="7" dur="1000"/>
                                        <p:tgtEl>
                                          <p:spTgt spid="5">
                                            <p:graphicEl>
                                              <a:dgm id="{96C3DDB3-26DA-46D0-9DCE-43092A4B8E33}"/>
                                            </p:graphicEl>
                                          </p:spTgt>
                                        </p:tgtEl>
                                      </p:cBhvr>
                                    </p:animEffect>
                                    <p:anim calcmode="lin" valueType="num">
                                      <p:cBhvr>
                                        <p:cTn id="8" dur="1000" fill="hold"/>
                                        <p:tgtEl>
                                          <p:spTgt spid="5">
                                            <p:graphicEl>
                                              <a:dgm id="{96C3DDB3-26DA-46D0-9DCE-43092A4B8E33}"/>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6C3DDB3-26DA-46D0-9DCE-43092A4B8E33}"/>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graphicEl>
                                              <a:dgm id="{54FFF483-F72E-47A6-A3D7-E9609E7EA6D4}"/>
                                            </p:graphicEl>
                                          </p:spTgt>
                                        </p:tgtEl>
                                        <p:attrNameLst>
                                          <p:attrName>style.visibility</p:attrName>
                                        </p:attrNameLst>
                                      </p:cBhvr>
                                      <p:to>
                                        <p:strVal val="visible"/>
                                      </p:to>
                                    </p:set>
                                    <p:animEffect transition="in" filter="fade">
                                      <p:cBhvr>
                                        <p:cTn id="12" dur="1000"/>
                                        <p:tgtEl>
                                          <p:spTgt spid="5">
                                            <p:graphicEl>
                                              <a:dgm id="{54FFF483-F72E-47A6-A3D7-E9609E7EA6D4}"/>
                                            </p:graphicEl>
                                          </p:spTgt>
                                        </p:tgtEl>
                                      </p:cBhvr>
                                    </p:animEffect>
                                    <p:anim calcmode="lin" valueType="num">
                                      <p:cBhvr>
                                        <p:cTn id="13" dur="1000" fill="hold"/>
                                        <p:tgtEl>
                                          <p:spTgt spid="5">
                                            <p:graphicEl>
                                              <a:dgm id="{54FFF483-F72E-47A6-A3D7-E9609E7EA6D4}"/>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54FFF483-F72E-47A6-A3D7-E9609E7EA6D4}"/>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graphicEl>
                                              <a:dgm id="{72B1C9B2-289D-4A5A-997A-5E50DC4C63C2}"/>
                                            </p:graphicEl>
                                          </p:spTgt>
                                        </p:tgtEl>
                                        <p:attrNameLst>
                                          <p:attrName>style.visibility</p:attrName>
                                        </p:attrNameLst>
                                      </p:cBhvr>
                                      <p:to>
                                        <p:strVal val="visible"/>
                                      </p:to>
                                    </p:set>
                                    <p:animEffect transition="in" filter="fade">
                                      <p:cBhvr>
                                        <p:cTn id="17" dur="1000"/>
                                        <p:tgtEl>
                                          <p:spTgt spid="5">
                                            <p:graphicEl>
                                              <a:dgm id="{72B1C9B2-289D-4A5A-997A-5E50DC4C63C2}"/>
                                            </p:graphicEl>
                                          </p:spTgt>
                                        </p:tgtEl>
                                      </p:cBhvr>
                                    </p:animEffect>
                                    <p:anim calcmode="lin" valueType="num">
                                      <p:cBhvr>
                                        <p:cTn id="18" dur="1000" fill="hold"/>
                                        <p:tgtEl>
                                          <p:spTgt spid="5">
                                            <p:graphicEl>
                                              <a:dgm id="{72B1C9B2-289D-4A5A-997A-5E50DC4C63C2}"/>
                                            </p:graphicEl>
                                          </p:spTgt>
                                        </p:tgtEl>
                                        <p:attrNameLst>
                                          <p:attrName>ppt_x</p:attrName>
                                        </p:attrNameLst>
                                      </p:cBhvr>
                                      <p:tavLst>
                                        <p:tav tm="0">
                                          <p:val>
                                            <p:strVal val="#ppt_x"/>
                                          </p:val>
                                        </p:tav>
                                        <p:tav tm="100000">
                                          <p:val>
                                            <p:strVal val="#ppt_x"/>
                                          </p:val>
                                        </p:tav>
                                      </p:tavLst>
                                    </p:anim>
                                    <p:anim calcmode="lin" valueType="num">
                                      <p:cBhvr>
                                        <p:cTn id="19" dur="1000" fill="hold"/>
                                        <p:tgtEl>
                                          <p:spTgt spid="5">
                                            <p:graphicEl>
                                              <a:dgm id="{72B1C9B2-289D-4A5A-997A-5E50DC4C63C2}"/>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graphicEl>
                                              <a:dgm id="{F3D0FA20-50C9-4691-9951-41EAFC11F5EE}"/>
                                            </p:graphicEl>
                                          </p:spTgt>
                                        </p:tgtEl>
                                        <p:attrNameLst>
                                          <p:attrName>style.visibility</p:attrName>
                                        </p:attrNameLst>
                                      </p:cBhvr>
                                      <p:to>
                                        <p:strVal val="visible"/>
                                      </p:to>
                                    </p:set>
                                    <p:animEffect transition="in" filter="fade">
                                      <p:cBhvr>
                                        <p:cTn id="22" dur="1000"/>
                                        <p:tgtEl>
                                          <p:spTgt spid="5">
                                            <p:graphicEl>
                                              <a:dgm id="{F3D0FA20-50C9-4691-9951-41EAFC11F5EE}"/>
                                            </p:graphicEl>
                                          </p:spTgt>
                                        </p:tgtEl>
                                      </p:cBhvr>
                                    </p:animEffect>
                                    <p:anim calcmode="lin" valueType="num">
                                      <p:cBhvr>
                                        <p:cTn id="23" dur="1000" fill="hold"/>
                                        <p:tgtEl>
                                          <p:spTgt spid="5">
                                            <p:graphicEl>
                                              <a:dgm id="{F3D0FA20-50C9-4691-9951-41EAFC11F5EE}"/>
                                            </p:graphicEl>
                                          </p:spTgt>
                                        </p:tgtEl>
                                        <p:attrNameLst>
                                          <p:attrName>ppt_x</p:attrName>
                                        </p:attrNameLst>
                                      </p:cBhvr>
                                      <p:tavLst>
                                        <p:tav tm="0">
                                          <p:val>
                                            <p:strVal val="#ppt_x"/>
                                          </p:val>
                                        </p:tav>
                                        <p:tav tm="100000">
                                          <p:val>
                                            <p:strVal val="#ppt_x"/>
                                          </p:val>
                                        </p:tav>
                                      </p:tavLst>
                                    </p:anim>
                                    <p:anim calcmode="lin" valueType="num">
                                      <p:cBhvr>
                                        <p:cTn id="24" dur="1000" fill="hold"/>
                                        <p:tgtEl>
                                          <p:spTgt spid="5">
                                            <p:graphicEl>
                                              <a:dgm id="{F3D0FA20-50C9-4691-9951-41EAFC11F5EE}"/>
                                            </p:graphic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graphicEl>
                                              <a:dgm id="{D1B3E972-8AFE-4E08-AECB-6CF6D715628D}"/>
                                            </p:graphicEl>
                                          </p:spTgt>
                                        </p:tgtEl>
                                        <p:attrNameLst>
                                          <p:attrName>style.visibility</p:attrName>
                                        </p:attrNameLst>
                                      </p:cBhvr>
                                      <p:to>
                                        <p:strVal val="visible"/>
                                      </p:to>
                                    </p:set>
                                    <p:animEffect transition="in" filter="fade">
                                      <p:cBhvr>
                                        <p:cTn id="27" dur="1000"/>
                                        <p:tgtEl>
                                          <p:spTgt spid="5">
                                            <p:graphicEl>
                                              <a:dgm id="{D1B3E972-8AFE-4E08-AECB-6CF6D715628D}"/>
                                            </p:graphicEl>
                                          </p:spTgt>
                                        </p:tgtEl>
                                      </p:cBhvr>
                                    </p:animEffect>
                                    <p:anim calcmode="lin" valueType="num">
                                      <p:cBhvr>
                                        <p:cTn id="28" dur="1000" fill="hold"/>
                                        <p:tgtEl>
                                          <p:spTgt spid="5">
                                            <p:graphicEl>
                                              <a:dgm id="{D1B3E972-8AFE-4E08-AECB-6CF6D715628D}"/>
                                            </p:graphicEl>
                                          </p:spTgt>
                                        </p:tgtEl>
                                        <p:attrNameLst>
                                          <p:attrName>ppt_x</p:attrName>
                                        </p:attrNameLst>
                                      </p:cBhvr>
                                      <p:tavLst>
                                        <p:tav tm="0">
                                          <p:val>
                                            <p:strVal val="#ppt_x"/>
                                          </p:val>
                                        </p:tav>
                                        <p:tav tm="100000">
                                          <p:val>
                                            <p:strVal val="#ppt_x"/>
                                          </p:val>
                                        </p:tav>
                                      </p:tavLst>
                                    </p:anim>
                                    <p:anim calcmode="lin" valueType="num">
                                      <p:cBhvr>
                                        <p:cTn id="29" dur="1000" fill="hold"/>
                                        <p:tgtEl>
                                          <p:spTgt spid="5">
                                            <p:graphicEl>
                                              <a:dgm id="{D1B3E972-8AFE-4E08-AECB-6CF6D715628D}"/>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graphicEl>
                                              <a:dgm id="{8155BE72-4BC4-46BC-8A1F-923E385A40B5}"/>
                                            </p:graphicEl>
                                          </p:spTgt>
                                        </p:tgtEl>
                                        <p:attrNameLst>
                                          <p:attrName>style.visibility</p:attrName>
                                        </p:attrNameLst>
                                      </p:cBhvr>
                                      <p:to>
                                        <p:strVal val="visible"/>
                                      </p:to>
                                    </p:set>
                                    <p:animEffect transition="in" filter="fade">
                                      <p:cBhvr>
                                        <p:cTn id="32" dur="1000"/>
                                        <p:tgtEl>
                                          <p:spTgt spid="5">
                                            <p:graphicEl>
                                              <a:dgm id="{8155BE72-4BC4-46BC-8A1F-923E385A40B5}"/>
                                            </p:graphicEl>
                                          </p:spTgt>
                                        </p:tgtEl>
                                      </p:cBhvr>
                                    </p:animEffect>
                                    <p:anim calcmode="lin" valueType="num">
                                      <p:cBhvr>
                                        <p:cTn id="33" dur="1000" fill="hold"/>
                                        <p:tgtEl>
                                          <p:spTgt spid="5">
                                            <p:graphicEl>
                                              <a:dgm id="{8155BE72-4BC4-46BC-8A1F-923E385A40B5}"/>
                                            </p:graphicEl>
                                          </p:spTgt>
                                        </p:tgtEl>
                                        <p:attrNameLst>
                                          <p:attrName>ppt_x</p:attrName>
                                        </p:attrNameLst>
                                      </p:cBhvr>
                                      <p:tavLst>
                                        <p:tav tm="0">
                                          <p:val>
                                            <p:strVal val="#ppt_x"/>
                                          </p:val>
                                        </p:tav>
                                        <p:tav tm="100000">
                                          <p:val>
                                            <p:strVal val="#ppt_x"/>
                                          </p:val>
                                        </p:tav>
                                      </p:tavLst>
                                    </p:anim>
                                    <p:anim calcmode="lin" valueType="num">
                                      <p:cBhvr>
                                        <p:cTn id="34" dur="1000" fill="hold"/>
                                        <p:tgtEl>
                                          <p:spTgt spid="5">
                                            <p:graphicEl>
                                              <a:dgm id="{8155BE72-4BC4-46BC-8A1F-923E385A40B5}"/>
                                            </p:graphicEl>
                                          </p:spTgt>
                                        </p:tgtEl>
                                        <p:attrNameLst>
                                          <p:attrName>ppt_y</p:attrName>
                                        </p:attrNameLst>
                                      </p:cBhvr>
                                      <p:tavLst>
                                        <p:tav tm="0">
                                          <p:val>
                                            <p:strVal val="#ppt_y+.1"/>
                                          </p:val>
                                        </p:tav>
                                        <p:tav tm="100000">
                                          <p:val>
                                            <p:strVal val="#ppt_y"/>
                                          </p:val>
                                        </p:tav>
                                      </p:tavLst>
                                    </p:anim>
                                  </p:childTnLst>
                                </p:cTn>
                              </p:par>
                              <p:par>
                                <p:cTn id="35" presetID="27" presetClass="emph" presetSubtype="0" repeatCount="indefinite" fill="remove" nodeType="withEffect">
                                  <p:stCondLst>
                                    <p:cond delay="0"/>
                                  </p:stCondLst>
                                  <p:childTnLst>
                                    <p:animClr clrSpc="rgb" dir="cw">
                                      <p:cBhvr override="childStyle">
                                        <p:cTn id="36" dur="250" autoRev="1" fill="remove"/>
                                        <p:tgtEl>
                                          <p:spTgt spid="10">
                                            <p:txEl>
                                              <p:pRg st="0" end="0"/>
                                            </p:txEl>
                                          </p:spTgt>
                                        </p:tgtEl>
                                        <p:attrNameLst>
                                          <p:attrName>style.color</p:attrName>
                                        </p:attrNameLst>
                                      </p:cBhvr>
                                      <p:to>
                                        <a:schemeClr val="bg1"/>
                                      </p:to>
                                    </p:animClr>
                                    <p:animClr clrSpc="rgb" dir="cw">
                                      <p:cBhvr>
                                        <p:cTn id="37" dur="250" autoRev="1" fill="remove"/>
                                        <p:tgtEl>
                                          <p:spTgt spid="10">
                                            <p:txEl>
                                              <p:pRg st="0" end="0"/>
                                            </p:txEl>
                                          </p:spTgt>
                                        </p:tgtEl>
                                        <p:attrNameLst>
                                          <p:attrName>fillcolor</p:attrName>
                                        </p:attrNameLst>
                                      </p:cBhvr>
                                      <p:to>
                                        <a:schemeClr val="bg1"/>
                                      </p:to>
                                    </p:animClr>
                                    <p:set>
                                      <p:cBhvr>
                                        <p:cTn id="38" dur="250" autoRev="1" fill="remove"/>
                                        <p:tgtEl>
                                          <p:spTgt spid="10">
                                            <p:txEl>
                                              <p:pRg st="0" end="0"/>
                                            </p:txEl>
                                          </p:spTgt>
                                        </p:tgtEl>
                                        <p:attrNameLst>
                                          <p:attrName>fill.type</p:attrName>
                                        </p:attrNameLst>
                                      </p:cBhvr>
                                      <p:to>
                                        <p:strVal val="solid"/>
                                      </p:to>
                                    </p:set>
                                    <p:set>
                                      <p:cBhvr>
                                        <p:cTn id="39" dur="250" autoRev="1" fill="remove"/>
                                        <p:tgtEl>
                                          <p:spTgt spid="10">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85865" y="126697"/>
            <a:ext cx="5724617" cy="563562"/>
          </a:xfrm>
        </p:spPr>
        <p:txBody>
          <a:bodyPr>
            <a:normAutofit fontScale="90000"/>
          </a:bodyPr>
          <a:lstStyle/>
          <a:p>
            <a:br>
              <a:rPr lang="es-ES" dirty="0"/>
            </a:br>
            <a:r>
              <a:rPr lang="es-ES" dirty="0">
                <a:solidFill>
                  <a:srgbClr val="FF0000"/>
                </a:solidFill>
              </a:rPr>
              <a:t> </a:t>
            </a:r>
            <a:r>
              <a:rPr lang="es-ES" sz="2700" b="1" dirty="0">
                <a:solidFill>
                  <a:srgbClr val="FF0000"/>
                </a:solidFill>
              </a:rPr>
              <a:t>Plataforma Cobs Biofeedbak</a:t>
            </a:r>
            <a:br>
              <a:rPr lang="es-ES" dirty="0"/>
            </a:br>
            <a:endParaRPr lang="es-ES" dirty="0"/>
          </a:p>
        </p:txBody>
      </p:sp>
      <p:sp>
        <p:nvSpPr>
          <p:cNvPr id="3" name="2 Marcador de contenido"/>
          <p:cNvSpPr>
            <a:spLocks noGrp="1"/>
          </p:cNvSpPr>
          <p:nvPr>
            <p:ph idx="1"/>
          </p:nvPr>
        </p:nvSpPr>
        <p:spPr>
          <a:xfrm>
            <a:off x="3172374" y="1101337"/>
            <a:ext cx="5904656" cy="5523646"/>
          </a:xfrm>
          <a:ln w="38100">
            <a:solidFill>
              <a:schemeClr val="bg2">
                <a:lumMod val="75000"/>
              </a:schemeClr>
            </a:solidFill>
          </a:ln>
        </p:spPr>
        <p:txBody>
          <a:bodyPr>
            <a:normAutofit/>
          </a:bodyPr>
          <a:lstStyle/>
          <a:p>
            <a:pPr algn="just">
              <a:buClr>
                <a:srgbClr val="FF0000"/>
              </a:buClr>
              <a:buFont typeface="Wingdings" pitchFamily="2" charset="2"/>
              <a:buChar char="v"/>
            </a:pPr>
            <a:r>
              <a:rPr lang="es-ES" sz="1800" b="1" dirty="0"/>
              <a:t>Es una plataforma multifuncional, con doble medición, con software de evaluación y tratamiento</a:t>
            </a:r>
          </a:p>
          <a:p>
            <a:pPr algn="just">
              <a:buClr>
                <a:srgbClr val="FF0000"/>
              </a:buClr>
              <a:buFont typeface="Wingdings" pitchFamily="2" charset="2"/>
              <a:buChar char="v"/>
            </a:pPr>
            <a:r>
              <a:rPr lang="es-ES" sz="1800" b="1" dirty="0"/>
              <a:t>Permite realizar mediciones y supervisar  evolución manteniendo registro gráfico de cada paciente</a:t>
            </a:r>
          </a:p>
          <a:p>
            <a:pPr algn="just">
              <a:buClr>
                <a:srgbClr val="FF0000"/>
              </a:buClr>
              <a:buFont typeface="Wingdings" pitchFamily="2" charset="2"/>
              <a:buChar char="v"/>
            </a:pPr>
            <a:r>
              <a:rPr lang="es-ES" sz="1800" b="1" dirty="0"/>
              <a:t>Mejora </a:t>
            </a:r>
            <a:r>
              <a:rPr lang="es-ES" sz="1800" b="1" dirty="0">
                <a:solidFill>
                  <a:srgbClr val="FF0000"/>
                </a:solidFill>
              </a:rPr>
              <a:t>capacidad de carga</a:t>
            </a:r>
            <a:r>
              <a:rPr lang="es-ES" sz="1800" b="1" dirty="0"/>
              <a:t>, </a:t>
            </a:r>
            <a:r>
              <a:rPr lang="es-ES" sz="1800" b="1" dirty="0">
                <a:solidFill>
                  <a:srgbClr val="FF0000"/>
                </a:solidFill>
              </a:rPr>
              <a:t>coordinación</a:t>
            </a:r>
            <a:r>
              <a:rPr lang="es-ES" sz="1800" b="1" dirty="0"/>
              <a:t>,  </a:t>
            </a:r>
            <a:r>
              <a:rPr lang="es-ES" sz="1800" b="1" dirty="0">
                <a:solidFill>
                  <a:srgbClr val="FF0000"/>
                </a:solidFill>
              </a:rPr>
              <a:t>rapidez</a:t>
            </a:r>
            <a:r>
              <a:rPr lang="es-ES" sz="1800" b="1" dirty="0"/>
              <a:t>, </a:t>
            </a:r>
            <a:r>
              <a:rPr lang="es-ES" sz="1800" b="1" dirty="0">
                <a:solidFill>
                  <a:srgbClr val="FF0000"/>
                </a:solidFill>
              </a:rPr>
              <a:t>equilibrio y  fuerza</a:t>
            </a:r>
            <a:endParaRPr lang="es-ES" sz="1800" b="1" dirty="0"/>
          </a:p>
          <a:p>
            <a:pPr algn="just">
              <a:buClr>
                <a:srgbClr val="FF0000"/>
              </a:buClr>
              <a:buFont typeface="Wingdings" pitchFamily="2" charset="2"/>
              <a:buChar char="v"/>
            </a:pPr>
            <a:r>
              <a:rPr lang="es-ES" sz="1800" b="1" dirty="0"/>
              <a:t>Comprueba otras capacidades que influyen en la motricidad: percepción corporal / propiocepción, cognición, atención, reacción, anticipación, percepción visual y acústica </a:t>
            </a:r>
          </a:p>
          <a:p>
            <a:pPr algn="just">
              <a:buClr>
                <a:srgbClr val="FF0000"/>
              </a:buClr>
              <a:buFont typeface="Wingdings" pitchFamily="2" charset="2"/>
              <a:buChar char="v"/>
            </a:pPr>
            <a:r>
              <a:rPr lang="es-ES" sz="1800" b="1" dirty="0"/>
              <a:t>Evalúa y entrena desde diferentes posiciones el equilibrio a través de actividades cotidianas</a:t>
            </a:r>
          </a:p>
        </p:txBody>
      </p:sp>
      <p:sp>
        <p:nvSpPr>
          <p:cNvPr id="4" name="3 Elipse"/>
          <p:cNvSpPr/>
          <p:nvPr/>
        </p:nvSpPr>
        <p:spPr>
          <a:xfrm>
            <a:off x="1745410" y="2835780"/>
            <a:ext cx="1332779" cy="3816424"/>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515" y="819556"/>
            <a:ext cx="1332779"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08520" y="8368"/>
            <a:ext cx="4307590" cy="40011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2000" b="1" dirty="0">
                <a:ln w="11430"/>
                <a:solidFill>
                  <a:srgbClr val="FF0000"/>
                </a:solidFill>
                <a:effectLst>
                  <a:outerShdw blurRad="80000" dist="40000" dir="5040000" algn="tl">
                    <a:srgbClr val="000000">
                      <a:alpha val="30000"/>
                    </a:srgbClr>
                  </a:outerShdw>
                </a:effectLst>
              </a:rPr>
              <a:t>DISPOSITIVOS COBS FEEDBACK</a:t>
            </a:r>
          </a:p>
        </p:txBody>
      </p:sp>
    </p:spTree>
    <p:extLst>
      <p:ext uri="{BB962C8B-B14F-4D97-AF65-F5344CB8AC3E}">
        <p14:creationId xmlns:p14="http://schemas.microsoft.com/office/powerpoint/2010/main" val="399476631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anim calcmode="lin" valueType="num">
                                      <p:cBhvr>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16" presetClass="entr" presetSubtype="21" fill="hold" nodeType="afterEffect">
                                  <p:stCondLst>
                                    <p:cond delay="15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par>
                          <p:cTn id="17" fill="hold">
                            <p:stCondLst>
                              <p:cond delay="4000"/>
                            </p:stCondLst>
                            <p:childTnLst>
                              <p:par>
                                <p:cTn id="18" presetID="6" presetClass="entr" presetSubtype="16" fill="hold" nodeType="afterEffect">
                                  <p:stCondLst>
                                    <p:cond delay="100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childTnLst>
                          </p:cTn>
                        </p:par>
                        <p:par>
                          <p:cTn id="21" fill="hold">
                            <p:stCondLst>
                              <p:cond delay="7000"/>
                            </p:stCondLst>
                            <p:childTnLst>
                              <p:par>
                                <p:cTn id="22" presetID="6" presetClass="entr" presetSubtype="16" fill="hold" nodeType="afterEffect">
                                  <p:stCondLst>
                                    <p:cond delay="10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par>
                                <p:cTn id="25" presetID="27" presetClass="emph" presetSubtype="0" repeatCount="indefinite" fill="remove" nodeType="withEffect">
                                  <p:stCondLst>
                                    <p:cond delay="0"/>
                                  </p:stCondLst>
                                  <p:childTnLst>
                                    <p:animClr clrSpc="rgb" dir="cw">
                                      <p:cBhvr override="childStyle">
                                        <p:cTn id="26" dur="250" autoRev="1" fill="remove"/>
                                        <p:tgtEl>
                                          <p:spTgt spid="7">
                                            <p:txEl>
                                              <p:pRg st="0" end="0"/>
                                            </p:txEl>
                                          </p:spTgt>
                                        </p:tgtEl>
                                        <p:attrNameLst>
                                          <p:attrName>style.color</p:attrName>
                                        </p:attrNameLst>
                                      </p:cBhvr>
                                      <p:to>
                                        <a:schemeClr val="bg1"/>
                                      </p:to>
                                    </p:animClr>
                                    <p:animClr clrSpc="rgb" dir="cw">
                                      <p:cBhvr>
                                        <p:cTn id="27" dur="250" autoRev="1" fill="remove"/>
                                        <p:tgtEl>
                                          <p:spTgt spid="7">
                                            <p:txEl>
                                              <p:pRg st="0" end="0"/>
                                            </p:txEl>
                                          </p:spTgt>
                                        </p:tgtEl>
                                        <p:attrNameLst>
                                          <p:attrName>fillcolor</p:attrName>
                                        </p:attrNameLst>
                                      </p:cBhvr>
                                      <p:to>
                                        <a:schemeClr val="bg1"/>
                                      </p:to>
                                    </p:animClr>
                                    <p:set>
                                      <p:cBhvr>
                                        <p:cTn id="28" dur="250" autoRev="1" fill="remove"/>
                                        <p:tgtEl>
                                          <p:spTgt spid="7">
                                            <p:txEl>
                                              <p:pRg st="0" end="0"/>
                                            </p:txEl>
                                          </p:spTgt>
                                        </p:tgtEl>
                                        <p:attrNameLst>
                                          <p:attrName>fill.type</p:attrName>
                                        </p:attrNameLst>
                                      </p:cBhvr>
                                      <p:to>
                                        <p:strVal val="solid"/>
                                      </p:to>
                                    </p:set>
                                    <p:set>
                                      <p:cBhvr>
                                        <p:cTn id="29" dur="250" autoRev="1" fill="remove"/>
                                        <p:tgtEl>
                                          <p:spTgt spid="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942"/>
          <a:stretch/>
        </p:blipFill>
        <p:spPr bwMode="auto">
          <a:xfrm>
            <a:off x="3671392" y="367791"/>
            <a:ext cx="5472608" cy="642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647" y="620688"/>
            <a:ext cx="1554781" cy="198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428" y="2276872"/>
            <a:ext cx="151130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9038" y="4369318"/>
            <a:ext cx="1166826" cy="24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0" y="0"/>
            <a:ext cx="4307590" cy="40011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2000" b="1" dirty="0">
                <a:ln w="11430"/>
                <a:solidFill>
                  <a:srgbClr val="FF0000"/>
                </a:solidFill>
                <a:effectLst>
                  <a:outerShdw blurRad="80000" dist="40000" dir="5040000" algn="tl">
                    <a:srgbClr val="000000">
                      <a:alpha val="30000"/>
                    </a:srgbClr>
                  </a:outerShdw>
                </a:effectLst>
              </a:rPr>
              <a:t>DISPOSITIVOS COBS FEEDBACK</a:t>
            </a:r>
          </a:p>
        </p:txBody>
      </p:sp>
    </p:spTree>
    <p:extLst>
      <p:ext uri="{BB962C8B-B14F-4D97-AF65-F5344CB8AC3E}">
        <p14:creationId xmlns:p14="http://schemas.microsoft.com/office/powerpoint/2010/main" val="92871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11">
                                            <p:txEl>
                                              <p:pRg st="0" end="0"/>
                                            </p:txEl>
                                          </p:spTgt>
                                        </p:tgtEl>
                                        <p:attrNameLst>
                                          <p:attrName>style.color</p:attrName>
                                        </p:attrNameLst>
                                      </p:cBhvr>
                                      <p:to>
                                        <a:schemeClr val="bg1"/>
                                      </p:to>
                                    </p:animClr>
                                    <p:animClr clrSpc="rgb" dir="cw">
                                      <p:cBhvr>
                                        <p:cTn id="7" dur="250" autoRev="1" fill="remove"/>
                                        <p:tgtEl>
                                          <p:spTgt spid="11">
                                            <p:txEl>
                                              <p:pRg st="0" end="0"/>
                                            </p:txEl>
                                          </p:spTgt>
                                        </p:tgtEl>
                                        <p:attrNameLst>
                                          <p:attrName>fillcolor</p:attrName>
                                        </p:attrNameLst>
                                      </p:cBhvr>
                                      <p:to>
                                        <a:schemeClr val="bg1"/>
                                      </p:to>
                                    </p:animClr>
                                    <p:set>
                                      <p:cBhvr>
                                        <p:cTn id="8" dur="250" autoRev="1" fill="remove"/>
                                        <p:tgtEl>
                                          <p:spTgt spid="11">
                                            <p:txEl>
                                              <p:pRg st="0" end="0"/>
                                            </p:txEl>
                                          </p:spTgt>
                                        </p:tgtEl>
                                        <p:attrNameLst>
                                          <p:attrName>fill.type</p:attrName>
                                        </p:attrNameLst>
                                      </p:cBhvr>
                                      <p:to>
                                        <p:strVal val="solid"/>
                                      </p:to>
                                    </p:set>
                                    <p:set>
                                      <p:cBhvr>
                                        <p:cTn id="9" dur="250" autoRev="1" fill="remove"/>
                                        <p:tgtEl>
                                          <p:spTgt spid="11">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906" y="677400"/>
            <a:ext cx="1889608" cy="221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redondeado"/>
          <p:cNvSpPr/>
          <p:nvPr/>
        </p:nvSpPr>
        <p:spPr>
          <a:xfrm>
            <a:off x="4639127" y="909835"/>
            <a:ext cx="2296592" cy="1947673"/>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8" name="6 Imagen" descr="20150620_112945.jpg"/>
          <p:cNvPicPr>
            <a:picLocks noChangeAspect="1"/>
          </p:cNvPicPr>
          <p:nvPr/>
        </p:nvPicPr>
        <p:blipFill rotWithShape="1">
          <a:blip r:embed="rId4">
            <a:extLst>
              <a:ext uri="{28A0092B-C50C-407E-A947-70E740481C1C}">
                <a14:useLocalDpi xmlns:a14="http://schemas.microsoft.com/office/drawing/2010/main" val="0"/>
              </a:ext>
            </a:extLst>
          </a:blip>
          <a:srcRect t="15815"/>
          <a:stretch/>
        </p:blipFill>
        <p:spPr bwMode="auto">
          <a:xfrm>
            <a:off x="7044937" y="2655354"/>
            <a:ext cx="2131708" cy="416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K:\Fotos Sol\DSC0792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271" r="16029"/>
          <a:stretch/>
        </p:blipFill>
        <p:spPr bwMode="auto">
          <a:xfrm>
            <a:off x="5001241" y="2655860"/>
            <a:ext cx="2043696" cy="4164252"/>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4809802" y="2655860"/>
            <a:ext cx="2368982" cy="369332"/>
          </a:xfrm>
          <a:prstGeom prst="rect">
            <a:avLst/>
          </a:prstGeom>
          <a:solidFill>
            <a:schemeClr val="lt1">
              <a:hueOff val="0"/>
              <a:satOff val="0"/>
              <a:lumOff val="0"/>
            </a:schemeClr>
          </a:solidFill>
        </p:spPr>
        <p:txBody>
          <a:bodyPr wrap="none">
            <a:spAutoFit/>
          </a:bodyPr>
          <a:lstStyle/>
          <a:p>
            <a:pPr algn="ctr" defTabSz="914400"/>
            <a:r>
              <a:rPr lang="es-ES" b="1" dirty="0">
                <a:solidFill>
                  <a:srgbClr val="FF0000"/>
                </a:solidFill>
              </a:rPr>
              <a:t>THERA trainer e-</a:t>
            </a:r>
            <a:r>
              <a:rPr lang="es-ES" b="1" dirty="0" err="1">
                <a:solidFill>
                  <a:srgbClr val="FF0000"/>
                </a:solidFill>
              </a:rPr>
              <a:t>go</a:t>
            </a:r>
            <a:r>
              <a:rPr lang="es-ES" b="1" dirty="0">
                <a:solidFill>
                  <a:srgbClr val="FF0000"/>
                </a:solidFill>
              </a:rPr>
              <a:t> </a:t>
            </a:r>
          </a:p>
        </p:txBody>
      </p:sp>
      <p:sp>
        <p:nvSpPr>
          <p:cNvPr id="14" name="13 Rectángulo"/>
          <p:cNvSpPr/>
          <p:nvPr/>
        </p:nvSpPr>
        <p:spPr>
          <a:xfrm>
            <a:off x="4288991" y="748005"/>
            <a:ext cx="2792783" cy="307777"/>
          </a:xfrm>
          <a:prstGeom prst="rect">
            <a:avLst/>
          </a:prstGeom>
          <a:solidFill>
            <a:schemeClr val="lt1">
              <a:hueOff val="0"/>
              <a:satOff val="0"/>
              <a:lumOff val="0"/>
            </a:schemeClr>
          </a:solidFill>
        </p:spPr>
        <p:txBody>
          <a:bodyPr wrap="square">
            <a:spAutoFit/>
          </a:bodyPr>
          <a:lstStyle/>
          <a:p>
            <a:pPr defTabSz="914400">
              <a:buClr>
                <a:srgbClr val="00B050"/>
              </a:buClr>
            </a:pPr>
            <a:r>
              <a:rPr lang="es-ES" sz="1400" dirty="0">
                <a:solidFill>
                  <a:srgbClr val="FF0000"/>
                </a:solidFill>
                <a:latin typeface="Arial Black" pitchFamily="34" charset="0"/>
              </a:rPr>
              <a:t>THERA Trainer balo 524</a:t>
            </a:r>
          </a:p>
        </p:txBody>
      </p:sp>
      <p:sp>
        <p:nvSpPr>
          <p:cNvPr id="17" name="16 Rectángulo"/>
          <p:cNvSpPr/>
          <p:nvPr/>
        </p:nvSpPr>
        <p:spPr>
          <a:xfrm>
            <a:off x="3491969" y="2285482"/>
            <a:ext cx="1147158" cy="923330"/>
          </a:xfrm>
          <a:prstGeom prst="rect">
            <a:avLst/>
          </a:prstGeom>
          <a:solidFill>
            <a:schemeClr val="lt1">
              <a:hueOff val="0"/>
              <a:satOff val="0"/>
              <a:lumOff val="0"/>
            </a:schemeClr>
          </a:solidFill>
        </p:spPr>
        <p:txBody>
          <a:bodyPr wrap="square">
            <a:spAutoFit/>
          </a:bodyPr>
          <a:lstStyle/>
          <a:p>
            <a:pPr defTabSz="914400"/>
            <a:r>
              <a:rPr lang="es-ES" b="1" dirty="0">
                <a:solidFill>
                  <a:srgbClr val="FF0000"/>
                </a:solidFill>
              </a:rPr>
              <a:t>THERA trainer </a:t>
            </a:r>
            <a:r>
              <a:rPr lang="es-ES" b="1" dirty="0" err="1">
                <a:solidFill>
                  <a:srgbClr val="FF0000"/>
                </a:solidFill>
              </a:rPr>
              <a:t>Tigo</a:t>
            </a:r>
            <a:r>
              <a:rPr lang="es-ES" b="1" dirty="0">
                <a:solidFill>
                  <a:srgbClr val="FF0000"/>
                </a:solidFill>
              </a:rPr>
              <a:t> 510</a:t>
            </a:r>
          </a:p>
        </p:txBody>
      </p:sp>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081" y="3132051"/>
            <a:ext cx="1462893" cy="202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0352" y="677400"/>
            <a:ext cx="1232564" cy="197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6584" y="5068248"/>
            <a:ext cx="2157433" cy="173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3174" y="677400"/>
            <a:ext cx="783707" cy="193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Rectángulo"/>
          <p:cNvSpPr/>
          <p:nvPr/>
        </p:nvSpPr>
        <p:spPr>
          <a:xfrm>
            <a:off x="0" y="-25409"/>
            <a:ext cx="3583032"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3200" b="1" cap="none" spc="0" dirty="0">
                <a:ln w="11430"/>
                <a:solidFill>
                  <a:srgbClr val="FF0000"/>
                </a:solidFill>
                <a:effectLst>
                  <a:outerShdw blurRad="80000" dist="40000" dir="5040000" algn="tl">
                    <a:srgbClr val="000000">
                      <a:alpha val="30000"/>
                    </a:srgbClr>
                  </a:outerShdw>
                </a:effectLst>
              </a:rPr>
              <a:t>EQUIPOS THERA</a:t>
            </a:r>
          </a:p>
        </p:txBody>
      </p:sp>
      <p:pic>
        <p:nvPicPr>
          <p:cNvPr id="92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0906" y="2857508"/>
            <a:ext cx="1277175" cy="2254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44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15">
                                            <p:txEl>
                                              <p:pRg st="0" end="0"/>
                                            </p:txEl>
                                          </p:spTgt>
                                        </p:tgtEl>
                                        <p:attrNameLst>
                                          <p:attrName>style.color</p:attrName>
                                        </p:attrNameLst>
                                      </p:cBhvr>
                                      <p:to>
                                        <a:schemeClr val="bg1"/>
                                      </p:to>
                                    </p:animClr>
                                    <p:animClr clrSpc="rgb" dir="cw">
                                      <p:cBhvr>
                                        <p:cTn id="7" dur="250" autoRev="1" fill="remove"/>
                                        <p:tgtEl>
                                          <p:spTgt spid="15">
                                            <p:txEl>
                                              <p:pRg st="0" end="0"/>
                                            </p:txEl>
                                          </p:spTgt>
                                        </p:tgtEl>
                                        <p:attrNameLst>
                                          <p:attrName>fillcolor</p:attrName>
                                        </p:attrNameLst>
                                      </p:cBhvr>
                                      <p:to>
                                        <a:schemeClr val="bg1"/>
                                      </p:to>
                                    </p:animClr>
                                    <p:set>
                                      <p:cBhvr>
                                        <p:cTn id="8" dur="250" autoRev="1" fill="remove"/>
                                        <p:tgtEl>
                                          <p:spTgt spid="15">
                                            <p:txEl>
                                              <p:pRg st="0" end="0"/>
                                            </p:txEl>
                                          </p:spTgt>
                                        </p:tgtEl>
                                        <p:attrNameLst>
                                          <p:attrName>fill.type</p:attrName>
                                        </p:attrNameLst>
                                      </p:cBhvr>
                                      <p:to>
                                        <p:strVal val="solid"/>
                                      </p:to>
                                    </p:set>
                                    <p:set>
                                      <p:cBhvr>
                                        <p:cTn id="9" dur="250" autoRev="1" fill="remove"/>
                                        <p:tgtEl>
                                          <p:spTgt spid="1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95328" y="3981262"/>
            <a:ext cx="5941167" cy="2678139"/>
          </a:xfrm>
          <a:ln w="28575">
            <a:solidFill>
              <a:schemeClr val="accent1"/>
            </a:solidFill>
          </a:ln>
        </p:spPr>
        <p:txBody>
          <a:bodyPr>
            <a:normAutofit fontScale="92500"/>
          </a:bodyPr>
          <a:lstStyle/>
          <a:p>
            <a:r>
              <a:rPr lang="es-MX" sz="2000" b="1" dirty="0"/>
              <a:t>Reeducar el equilibrio y  la propiocepción</a:t>
            </a:r>
          </a:p>
          <a:p>
            <a:r>
              <a:rPr lang="es-MX" sz="2000" b="1" dirty="0"/>
              <a:t>Fortalecer y lograr el control del tronco</a:t>
            </a:r>
          </a:p>
          <a:p>
            <a:r>
              <a:rPr lang="es-MX" sz="2000" b="1" dirty="0"/>
              <a:t> Trabajar la fuerza muscular en miembros superiores</a:t>
            </a:r>
          </a:p>
          <a:p>
            <a:r>
              <a:rPr lang="es-MX" sz="2000" b="1" dirty="0"/>
              <a:t>Prevenir contracturas en los miembros inferiores</a:t>
            </a:r>
          </a:p>
          <a:p>
            <a:r>
              <a:rPr lang="es-MX" sz="2000" b="1" dirty="0"/>
              <a:t> Entrenar en las AVD</a:t>
            </a:r>
          </a:p>
          <a:p>
            <a:endParaRPr lang="es-MX" b="1" dirty="0"/>
          </a:p>
          <a:p>
            <a:endParaRPr lang="es-MX" b="1" dirty="0"/>
          </a:p>
          <a:p>
            <a:endParaRPr lang="es-MX" b="1" dirty="0"/>
          </a:p>
        </p:txBody>
      </p:sp>
      <p:graphicFrame>
        <p:nvGraphicFramePr>
          <p:cNvPr id="10" name="2 Marcador de contenido"/>
          <p:cNvGraphicFramePr>
            <a:graphicFrameLocks/>
          </p:cNvGraphicFramePr>
          <p:nvPr>
            <p:extLst>
              <p:ext uri="{D42A27DB-BD31-4B8C-83A1-F6EECF244321}">
                <p14:modId xmlns:p14="http://schemas.microsoft.com/office/powerpoint/2010/main" val="416376645"/>
              </p:ext>
            </p:extLst>
          </p:nvPr>
        </p:nvGraphicFramePr>
        <p:xfrm>
          <a:off x="2984834" y="692696"/>
          <a:ext cx="6077169"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0 Flecha curvada hacia la derecha"/>
          <p:cNvSpPr/>
          <p:nvPr/>
        </p:nvSpPr>
        <p:spPr bwMode="auto">
          <a:xfrm>
            <a:off x="2449551" y="1988840"/>
            <a:ext cx="731520" cy="2160240"/>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MX" sz="2400">
              <a:solidFill>
                <a:srgbClr val="4A6300"/>
              </a:solidFill>
              <a:latin typeface="Times New Roman" pitchFamily="18" charset="0"/>
            </a:endParaRPr>
          </a:p>
        </p:txBody>
      </p:sp>
      <p:sp>
        <p:nvSpPr>
          <p:cNvPr id="12" name="11 Rectángulo"/>
          <p:cNvSpPr/>
          <p:nvPr/>
        </p:nvSpPr>
        <p:spPr>
          <a:xfrm>
            <a:off x="895071" y="357165"/>
            <a:ext cx="4572000" cy="677108"/>
          </a:xfrm>
          <a:prstGeom prst="rect">
            <a:avLst/>
          </a:prstGeom>
        </p:spPr>
        <p:txBody>
          <a:bodyPr>
            <a:spAutoFit/>
          </a:bodyPr>
          <a:lstStyle/>
          <a:p>
            <a:r>
              <a:rPr lang="es-MX" sz="2000" b="1" dirty="0">
                <a:solidFill>
                  <a:srgbClr val="FF0000"/>
                </a:solidFill>
                <a:effectLst>
                  <a:outerShdw blurRad="38100" dist="38100" dir="2700000" algn="tl">
                    <a:srgbClr val="000000">
                      <a:alpha val="43137"/>
                    </a:srgbClr>
                  </a:outerShdw>
                </a:effectLst>
              </a:rPr>
              <a:t>THERA </a:t>
            </a:r>
            <a:r>
              <a:rPr lang="es-MX" sz="2000" b="1" dirty="0" err="1">
                <a:solidFill>
                  <a:srgbClr val="FF0000"/>
                </a:solidFill>
                <a:effectLst>
                  <a:outerShdw blurRad="38100" dist="38100" dir="2700000" algn="tl">
                    <a:srgbClr val="000000">
                      <a:alpha val="43137"/>
                    </a:srgbClr>
                  </a:outerShdw>
                </a:effectLst>
              </a:rPr>
              <a:t>trainer</a:t>
            </a:r>
            <a:r>
              <a:rPr lang="es-MX" sz="2000" b="1" dirty="0">
                <a:solidFill>
                  <a:srgbClr val="FF0000"/>
                </a:solidFill>
                <a:effectLst>
                  <a:outerShdw blurRad="38100" dist="38100" dir="2700000" algn="tl">
                    <a:srgbClr val="000000">
                      <a:alpha val="43137"/>
                    </a:srgbClr>
                  </a:outerShdw>
                </a:effectLst>
              </a:rPr>
              <a:t> balo 524</a:t>
            </a:r>
            <a:br>
              <a:rPr lang="es-MX" dirty="0">
                <a:solidFill>
                  <a:srgbClr val="4A6300"/>
                </a:solidFill>
              </a:rPr>
            </a:br>
            <a:endParaRPr lang="es-MX" dirty="0">
              <a:solidFill>
                <a:srgbClr val="4A6300"/>
              </a:solidFill>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134" y="882343"/>
            <a:ext cx="1051570" cy="163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6096" y="1052736"/>
            <a:ext cx="1055247"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5617" y="2372576"/>
            <a:ext cx="1246268" cy="177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8069" y="3939604"/>
            <a:ext cx="15113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84368" y="483258"/>
            <a:ext cx="1252201" cy="315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Rectángulo"/>
          <p:cNvSpPr/>
          <p:nvPr/>
        </p:nvSpPr>
        <p:spPr>
          <a:xfrm>
            <a:off x="-52765" y="-93789"/>
            <a:ext cx="3583032"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3200" b="1" dirty="0">
                <a:ln w="11430"/>
                <a:solidFill>
                  <a:srgbClr val="FF0000"/>
                </a:solidFill>
                <a:effectLst>
                  <a:outerShdw blurRad="80000" dist="40000" dir="5040000" algn="tl">
                    <a:srgbClr val="000000">
                      <a:alpha val="30000"/>
                    </a:srgbClr>
                  </a:outerShdw>
                </a:effectLst>
              </a:rPr>
              <a:t>EQUIPOS THERA</a:t>
            </a:r>
          </a:p>
        </p:txBody>
      </p:sp>
    </p:spTree>
    <p:extLst>
      <p:ext uri="{BB962C8B-B14F-4D97-AF65-F5344CB8AC3E}">
        <p14:creationId xmlns:p14="http://schemas.microsoft.com/office/powerpoint/2010/main" val="63461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18">
                                            <p:txEl>
                                              <p:pRg st="0" end="0"/>
                                            </p:txEl>
                                          </p:spTgt>
                                        </p:tgtEl>
                                        <p:attrNameLst>
                                          <p:attrName>style.color</p:attrName>
                                        </p:attrNameLst>
                                      </p:cBhvr>
                                      <p:to>
                                        <a:schemeClr val="bg1"/>
                                      </p:to>
                                    </p:animClr>
                                    <p:animClr clrSpc="rgb" dir="cw">
                                      <p:cBhvr>
                                        <p:cTn id="7" dur="250" autoRev="1" fill="remove"/>
                                        <p:tgtEl>
                                          <p:spTgt spid="18">
                                            <p:txEl>
                                              <p:pRg st="0" end="0"/>
                                            </p:txEl>
                                          </p:spTgt>
                                        </p:tgtEl>
                                        <p:attrNameLst>
                                          <p:attrName>fillcolor</p:attrName>
                                        </p:attrNameLst>
                                      </p:cBhvr>
                                      <p:to>
                                        <a:schemeClr val="bg1"/>
                                      </p:to>
                                    </p:animClr>
                                    <p:set>
                                      <p:cBhvr>
                                        <p:cTn id="8" dur="250" autoRev="1" fill="remove"/>
                                        <p:tgtEl>
                                          <p:spTgt spid="18">
                                            <p:txEl>
                                              <p:pRg st="0" end="0"/>
                                            </p:txEl>
                                          </p:spTgt>
                                        </p:tgtEl>
                                        <p:attrNameLst>
                                          <p:attrName>fill.type</p:attrName>
                                        </p:attrNameLst>
                                      </p:cBhvr>
                                      <p:to>
                                        <p:strVal val="solid"/>
                                      </p:to>
                                    </p:set>
                                    <p:set>
                                      <p:cBhvr>
                                        <p:cTn id="9" dur="250" autoRev="1" fill="remove"/>
                                        <p:tgtEl>
                                          <p:spTgt spid="18">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8" name="Imagen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1254195"/>
            <a:ext cx="2016224" cy="560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Imagen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254195"/>
            <a:ext cx="2144588" cy="246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ángulo 7"/>
          <p:cNvSpPr>
            <a:spLocks noChangeArrowheads="1"/>
          </p:cNvSpPr>
          <p:nvPr/>
        </p:nvSpPr>
        <p:spPr bwMode="auto">
          <a:xfrm>
            <a:off x="2699792" y="669419"/>
            <a:ext cx="6436359" cy="584775"/>
          </a:xfrm>
          <a:prstGeom prst="rect">
            <a:avLst/>
          </a:prstGeom>
          <a:solidFill>
            <a:schemeClr val="accent5"/>
          </a:solidFill>
          <a:ln>
            <a:noFill/>
          </a:ln>
        </p:spPr>
        <p:txBody>
          <a:bodyPr wrap="square">
            <a:spAutoFit/>
          </a:bodyPr>
          <a:lstStyle/>
          <a:p>
            <a:pPr algn="ctr" eaLnBrk="1" hangingPunct="1"/>
            <a:r>
              <a:rPr lang="es-ES" sz="3200" b="1" dirty="0">
                <a:solidFill>
                  <a:schemeClr val="bg1"/>
                </a:solidFill>
                <a:latin typeface="Baskerville Old Face" pitchFamily="18" charset="0"/>
              </a:rPr>
              <a:t>THERA-</a:t>
            </a:r>
            <a:r>
              <a:rPr lang="es-ES" sz="3200" b="1" dirty="0" err="1">
                <a:solidFill>
                  <a:schemeClr val="bg1"/>
                </a:solidFill>
                <a:latin typeface="Baskerville Old Face" pitchFamily="18" charset="0"/>
              </a:rPr>
              <a:t>Trainer</a:t>
            </a:r>
            <a:r>
              <a:rPr lang="es-ES" sz="3200" b="1" dirty="0">
                <a:solidFill>
                  <a:schemeClr val="bg1"/>
                </a:solidFill>
                <a:latin typeface="Baskerville Old Face" pitchFamily="18" charset="0"/>
              </a:rPr>
              <a:t> balo 524</a:t>
            </a:r>
          </a:p>
        </p:txBody>
      </p:sp>
      <p:pic>
        <p:nvPicPr>
          <p:cNvPr id="30727"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717032"/>
            <a:ext cx="2157438" cy="314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Imagen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9435" y="1254194"/>
            <a:ext cx="2296716" cy="246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Imagen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9626" y="3717032"/>
            <a:ext cx="2296716" cy="314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604" y="509439"/>
            <a:ext cx="2079625" cy="220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2857" y="2712345"/>
            <a:ext cx="1352958" cy="266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20 Rectángulo"/>
          <p:cNvSpPr/>
          <p:nvPr/>
        </p:nvSpPr>
        <p:spPr>
          <a:xfrm>
            <a:off x="0" y="-75336"/>
            <a:ext cx="3583032"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3200" b="1" dirty="0">
                <a:ln w="11430"/>
                <a:solidFill>
                  <a:srgbClr val="FF0000"/>
                </a:solidFill>
                <a:effectLst>
                  <a:outerShdw blurRad="80000" dist="40000" dir="5040000" algn="tl">
                    <a:srgbClr val="000000">
                      <a:alpha val="30000"/>
                    </a:srgbClr>
                  </a:outerShdw>
                </a:effectLst>
              </a:rPr>
              <a:t>EQUIPOS THERA</a:t>
            </a:r>
          </a:p>
        </p:txBody>
      </p:sp>
    </p:spTree>
    <p:extLst>
      <p:ext uri="{BB962C8B-B14F-4D97-AF65-F5344CB8AC3E}">
        <p14:creationId xmlns:p14="http://schemas.microsoft.com/office/powerpoint/2010/main" val="5192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21">
                                            <p:txEl>
                                              <p:pRg st="0" end="0"/>
                                            </p:txEl>
                                          </p:spTgt>
                                        </p:tgtEl>
                                        <p:attrNameLst>
                                          <p:attrName>style.color</p:attrName>
                                        </p:attrNameLst>
                                      </p:cBhvr>
                                      <p:to>
                                        <a:schemeClr val="bg1"/>
                                      </p:to>
                                    </p:animClr>
                                    <p:animClr clrSpc="rgb" dir="cw">
                                      <p:cBhvr>
                                        <p:cTn id="7" dur="250" autoRev="1" fill="remove"/>
                                        <p:tgtEl>
                                          <p:spTgt spid="21">
                                            <p:txEl>
                                              <p:pRg st="0" end="0"/>
                                            </p:txEl>
                                          </p:spTgt>
                                        </p:tgtEl>
                                        <p:attrNameLst>
                                          <p:attrName>fillcolor</p:attrName>
                                        </p:attrNameLst>
                                      </p:cBhvr>
                                      <p:to>
                                        <a:schemeClr val="bg1"/>
                                      </p:to>
                                    </p:animClr>
                                    <p:set>
                                      <p:cBhvr>
                                        <p:cTn id="8" dur="250" autoRev="1" fill="remove"/>
                                        <p:tgtEl>
                                          <p:spTgt spid="21">
                                            <p:txEl>
                                              <p:pRg st="0" end="0"/>
                                            </p:txEl>
                                          </p:spTgt>
                                        </p:tgtEl>
                                        <p:attrNameLst>
                                          <p:attrName>fill.type</p:attrName>
                                        </p:attrNameLst>
                                      </p:cBhvr>
                                      <p:to>
                                        <p:strVal val="solid"/>
                                      </p:to>
                                    </p:set>
                                    <p:set>
                                      <p:cBhvr>
                                        <p:cTn id="9" dur="250" autoRev="1" fill="remove"/>
                                        <p:tgtEl>
                                          <p:spTgt spid="21">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9 Marcador de contenido"/>
          <p:cNvGraphicFramePr>
            <a:graphicFrameLocks noGrp="1"/>
          </p:cNvGraphicFramePr>
          <p:nvPr>
            <p:ph idx="1"/>
            <p:extLst>
              <p:ext uri="{D42A27DB-BD31-4B8C-83A1-F6EECF244321}">
                <p14:modId xmlns:p14="http://schemas.microsoft.com/office/powerpoint/2010/main" val="493705664"/>
              </p:ext>
            </p:extLst>
          </p:nvPr>
        </p:nvGraphicFramePr>
        <p:xfrm>
          <a:off x="2204746" y="433672"/>
          <a:ext cx="6939254" cy="6256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9 Rectángulo"/>
          <p:cNvSpPr/>
          <p:nvPr/>
        </p:nvSpPr>
        <p:spPr>
          <a:xfrm>
            <a:off x="-6939" y="-86517"/>
            <a:ext cx="3583032"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3200" b="1" dirty="0">
                <a:ln w="11430"/>
                <a:solidFill>
                  <a:srgbClr val="FF0000"/>
                </a:solidFill>
                <a:effectLst>
                  <a:outerShdw blurRad="80000" dist="40000" dir="5040000" algn="tl">
                    <a:srgbClr val="000000">
                      <a:alpha val="30000"/>
                    </a:srgbClr>
                  </a:outerShdw>
                </a:effectLst>
              </a:rPr>
              <a:t>EQUIPOS THERA</a:t>
            </a:r>
          </a:p>
        </p:txBody>
      </p:sp>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6280" y="815054"/>
            <a:ext cx="1268465" cy="128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Elipse"/>
          <p:cNvSpPr/>
          <p:nvPr/>
        </p:nvSpPr>
        <p:spPr>
          <a:xfrm>
            <a:off x="1979712" y="3789040"/>
            <a:ext cx="1291121" cy="1585664"/>
          </a:xfrm>
          <a:prstGeom prst="ellipse">
            <a:avLst/>
          </a:prstGeom>
          <a:blipFill rotWithShape="1">
            <a:blip r:embed="rId8"/>
            <a:stretch>
              <a:fillRect/>
            </a:stretch>
          </a:blipFill>
          <a:ln w="25400" cap="flat" cmpd="sng" algn="ctr">
            <a:solidFill>
              <a:sysClr val="window" lastClr="FFFFFF">
                <a:hueOff val="0"/>
                <a:satOff val="0"/>
                <a:lumOff val="0"/>
                <a:alphaOff val="0"/>
              </a:sysClr>
            </a:solidFill>
            <a:prstDash val="solid"/>
          </a:ln>
          <a:effectLst/>
        </p:spPr>
      </p:sp>
      <p:sp>
        <p:nvSpPr>
          <p:cNvPr id="9" name="8 Rectángulo"/>
          <p:cNvSpPr/>
          <p:nvPr/>
        </p:nvSpPr>
        <p:spPr>
          <a:xfrm>
            <a:off x="4283968" y="609759"/>
            <a:ext cx="3610091" cy="461665"/>
          </a:xfrm>
          <a:prstGeom prst="rect">
            <a:avLst/>
          </a:prstGeom>
        </p:spPr>
        <p:txBody>
          <a:bodyPr wrap="none">
            <a:spAutoFit/>
          </a:bodyPr>
          <a:lstStyle/>
          <a:p>
            <a:r>
              <a:rPr lang="es-MX" sz="2400" b="1" dirty="0">
                <a:solidFill>
                  <a:srgbClr val="FF0000"/>
                </a:solidFill>
              </a:rPr>
              <a:t>THERA </a:t>
            </a:r>
            <a:r>
              <a:rPr lang="es-MX" sz="2400" b="1" dirty="0" err="1">
                <a:solidFill>
                  <a:srgbClr val="FF0000"/>
                </a:solidFill>
              </a:rPr>
              <a:t>trainer</a:t>
            </a:r>
            <a:r>
              <a:rPr lang="es-MX" sz="2400" b="1" dirty="0">
                <a:solidFill>
                  <a:srgbClr val="FF0000"/>
                </a:solidFill>
              </a:rPr>
              <a:t> </a:t>
            </a:r>
            <a:r>
              <a:rPr lang="es-MX" sz="2400" b="1" dirty="0" err="1">
                <a:solidFill>
                  <a:srgbClr val="FF0000"/>
                </a:solidFill>
              </a:rPr>
              <a:t>tigo</a:t>
            </a:r>
            <a:r>
              <a:rPr lang="es-MX" sz="2400" b="1" dirty="0">
                <a:solidFill>
                  <a:srgbClr val="FF0000"/>
                </a:solidFill>
              </a:rPr>
              <a:t> 510 </a:t>
            </a:r>
          </a:p>
        </p:txBody>
      </p:sp>
    </p:spTree>
    <p:extLst>
      <p:ext uri="{BB962C8B-B14F-4D97-AF65-F5344CB8AC3E}">
        <p14:creationId xmlns:p14="http://schemas.microsoft.com/office/powerpoint/2010/main" val="279610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10">
                                            <p:txEl>
                                              <p:pRg st="0" end="0"/>
                                            </p:txEl>
                                          </p:spTgt>
                                        </p:tgtEl>
                                        <p:attrNameLst>
                                          <p:attrName>style.color</p:attrName>
                                        </p:attrNameLst>
                                      </p:cBhvr>
                                      <p:to>
                                        <a:schemeClr val="bg1"/>
                                      </p:to>
                                    </p:animClr>
                                    <p:animClr clrSpc="rgb" dir="cw">
                                      <p:cBhvr>
                                        <p:cTn id="7" dur="250" autoRev="1" fill="remove"/>
                                        <p:tgtEl>
                                          <p:spTgt spid="10">
                                            <p:txEl>
                                              <p:pRg st="0" end="0"/>
                                            </p:txEl>
                                          </p:spTgt>
                                        </p:tgtEl>
                                        <p:attrNameLst>
                                          <p:attrName>fillcolor</p:attrName>
                                        </p:attrNameLst>
                                      </p:cBhvr>
                                      <p:to>
                                        <a:schemeClr val="bg1"/>
                                      </p:to>
                                    </p:animClr>
                                    <p:set>
                                      <p:cBhvr>
                                        <p:cTn id="8" dur="250" autoRev="1" fill="remove"/>
                                        <p:tgtEl>
                                          <p:spTgt spid="10">
                                            <p:txEl>
                                              <p:pRg st="0" end="0"/>
                                            </p:txEl>
                                          </p:spTgt>
                                        </p:tgtEl>
                                        <p:attrNameLst>
                                          <p:attrName>fill.type</p:attrName>
                                        </p:attrNameLst>
                                      </p:cBhvr>
                                      <p:to>
                                        <p:strVal val="solid"/>
                                      </p:to>
                                    </p:set>
                                    <p:set>
                                      <p:cBhvr>
                                        <p:cTn id="9" dur="250" autoRev="1" fill="remove"/>
                                        <p:tgtEl>
                                          <p:spTgt spid="10">
                                            <p:txEl>
                                              <p:pRg st="0" end="0"/>
                                            </p:txEl>
                                          </p:spTgt>
                                        </p:tgtEl>
                                        <p:attrNameLst>
                                          <p:attrName>fill.on</p:attrName>
                                        </p:attrNameLst>
                                      </p:cBhvr>
                                      <p:to>
                                        <p:strVal val="true"/>
                                      </p:to>
                                    </p:set>
                                  </p:childTnLst>
                                </p:cTn>
                              </p:par>
                            </p:childTnLst>
                          </p:cTn>
                        </p:par>
                        <p:par>
                          <p:cTn id="10" fill="hold">
                            <p:stCondLst>
                              <p:cond delay="500"/>
                            </p:stCondLst>
                            <p:childTnLst>
                              <p:par>
                                <p:cTn id="11" presetID="42" presetClass="entr" presetSubtype="0" fill="hold" grpId="0" nodeType="afterEffect">
                                  <p:stCondLst>
                                    <p:cond delay="500"/>
                                  </p:stCondLst>
                                  <p:childTnLst>
                                    <p:set>
                                      <p:cBhvr>
                                        <p:cTn id="12" dur="1" fill="hold">
                                          <p:stCondLst>
                                            <p:cond delay="0"/>
                                          </p:stCondLst>
                                        </p:cTn>
                                        <p:tgtEl>
                                          <p:spTgt spid="13">
                                            <p:graphicEl>
                                              <a:dgm id="{11B969DA-C57E-4955-B433-930B7E66BFBB}"/>
                                            </p:graphicEl>
                                          </p:spTgt>
                                        </p:tgtEl>
                                        <p:attrNameLst>
                                          <p:attrName>style.visibility</p:attrName>
                                        </p:attrNameLst>
                                      </p:cBhvr>
                                      <p:to>
                                        <p:strVal val="visible"/>
                                      </p:to>
                                    </p:set>
                                    <p:animEffect transition="in" filter="fade">
                                      <p:cBhvr>
                                        <p:cTn id="13" dur="1000"/>
                                        <p:tgtEl>
                                          <p:spTgt spid="13">
                                            <p:graphicEl>
                                              <a:dgm id="{11B969DA-C57E-4955-B433-930B7E66BFBB}"/>
                                            </p:graphicEl>
                                          </p:spTgt>
                                        </p:tgtEl>
                                      </p:cBhvr>
                                    </p:animEffect>
                                    <p:anim calcmode="lin" valueType="num">
                                      <p:cBhvr>
                                        <p:cTn id="14" dur="1000" fill="hold"/>
                                        <p:tgtEl>
                                          <p:spTgt spid="13">
                                            <p:graphicEl>
                                              <a:dgm id="{11B969DA-C57E-4955-B433-930B7E66BFBB}"/>
                                            </p:graphicEl>
                                          </p:spTgt>
                                        </p:tgtEl>
                                        <p:attrNameLst>
                                          <p:attrName>ppt_x</p:attrName>
                                        </p:attrNameLst>
                                      </p:cBhvr>
                                      <p:tavLst>
                                        <p:tav tm="0">
                                          <p:val>
                                            <p:strVal val="#ppt_x"/>
                                          </p:val>
                                        </p:tav>
                                        <p:tav tm="100000">
                                          <p:val>
                                            <p:strVal val="#ppt_x"/>
                                          </p:val>
                                        </p:tav>
                                      </p:tavLst>
                                    </p:anim>
                                    <p:anim calcmode="lin" valueType="num">
                                      <p:cBhvr>
                                        <p:cTn id="15" dur="1000" fill="hold"/>
                                        <p:tgtEl>
                                          <p:spTgt spid="13">
                                            <p:graphicEl>
                                              <a:dgm id="{11B969DA-C57E-4955-B433-930B7E66BFBB}"/>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2000"/>
                                  </p:stCondLst>
                                  <p:childTnLst>
                                    <p:set>
                                      <p:cBhvr>
                                        <p:cTn id="18" dur="1" fill="hold">
                                          <p:stCondLst>
                                            <p:cond delay="0"/>
                                          </p:stCondLst>
                                        </p:cTn>
                                        <p:tgtEl>
                                          <p:spTgt spid="13">
                                            <p:graphicEl>
                                              <a:dgm id="{AC236355-4ED3-4923-AEDC-DE480D00FF56}"/>
                                            </p:graphicEl>
                                          </p:spTgt>
                                        </p:tgtEl>
                                        <p:attrNameLst>
                                          <p:attrName>style.visibility</p:attrName>
                                        </p:attrNameLst>
                                      </p:cBhvr>
                                      <p:to>
                                        <p:strVal val="visible"/>
                                      </p:to>
                                    </p:set>
                                    <p:animEffect transition="in" filter="fade">
                                      <p:cBhvr>
                                        <p:cTn id="19" dur="1000"/>
                                        <p:tgtEl>
                                          <p:spTgt spid="13">
                                            <p:graphicEl>
                                              <a:dgm id="{AC236355-4ED3-4923-AEDC-DE480D00FF56}"/>
                                            </p:graphicEl>
                                          </p:spTgt>
                                        </p:tgtEl>
                                      </p:cBhvr>
                                    </p:animEffect>
                                    <p:anim calcmode="lin" valueType="num">
                                      <p:cBhvr>
                                        <p:cTn id="20" dur="1000" fill="hold"/>
                                        <p:tgtEl>
                                          <p:spTgt spid="13">
                                            <p:graphicEl>
                                              <a:dgm id="{AC236355-4ED3-4923-AEDC-DE480D00FF56}"/>
                                            </p:graphicEl>
                                          </p:spTgt>
                                        </p:tgtEl>
                                        <p:attrNameLst>
                                          <p:attrName>ppt_x</p:attrName>
                                        </p:attrNameLst>
                                      </p:cBhvr>
                                      <p:tavLst>
                                        <p:tav tm="0">
                                          <p:val>
                                            <p:strVal val="#ppt_x"/>
                                          </p:val>
                                        </p:tav>
                                        <p:tav tm="100000">
                                          <p:val>
                                            <p:strVal val="#ppt_x"/>
                                          </p:val>
                                        </p:tav>
                                      </p:tavLst>
                                    </p:anim>
                                    <p:anim calcmode="lin" valueType="num">
                                      <p:cBhvr>
                                        <p:cTn id="21" dur="1000" fill="hold"/>
                                        <p:tgtEl>
                                          <p:spTgt spid="13">
                                            <p:graphicEl>
                                              <a:dgm id="{AC236355-4ED3-4923-AEDC-DE480D00FF56}"/>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grpId="0" nodeType="afterEffect">
                                  <p:stCondLst>
                                    <p:cond delay="3000"/>
                                  </p:stCondLst>
                                  <p:childTnLst>
                                    <p:set>
                                      <p:cBhvr>
                                        <p:cTn id="24" dur="1" fill="hold">
                                          <p:stCondLst>
                                            <p:cond delay="0"/>
                                          </p:stCondLst>
                                        </p:cTn>
                                        <p:tgtEl>
                                          <p:spTgt spid="13">
                                            <p:graphicEl>
                                              <a:dgm id="{E67C6545-5A61-421D-A2A4-D607C2AAA077}"/>
                                            </p:graphicEl>
                                          </p:spTgt>
                                        </p:tgtEl>
                                        <p:attrNameLst>
                                          <p:attrName>style.visibility</p:attrName>
                                        </p:attrNameLst>
                                      </p:cBhvr>
                                      <p:to>
                                        <p:strVal val="visible"/>
                                      </p:to>
                                    </p:set>
                                    <p:animEffect transition="in" filter="fade">
                                      <p:cBhvr>
                                        <p:cTn id="25" dur="1000"/>
                                        <p:tgtEl>
                                          <p:spTgt spid="13">
                                            <p:graphicEl>
                                              <a:dgm id="{E67C6545-5A61-421D-A2A4-D607C2AAA077}"/>
                                            </p:graphicEl>
                                          </p:spTgt>
                                        </p:tgtEl>
                                      </p:cBhvr>
                                    </p:animEffect>
                                    <p:anim calcmode="lin" valueType="num">
                                      <p:cBhvr>
                                        <p:cTn id="26" dur="1000" fill="hold"/>
                                        <p:tgtEl>
                                          <p:spTgt spid="13">
                                            <p:graphicEl>
                                              <a:dgm id="{E67C6545-5A61-421D-A2A4-D607C2AAA077}"/>
                                            </p:graphicEl>
                                          </p:spTgt>
                                        </p:tgtEl>
                                        <p:attrNameLst>
                                          <p:attrName>ppt_x</p:attrName>
                                        </p:attrNameLst>
                                      </p:cBhvr>
                                      <p:tavLst>
                                        <p:tav tm="0">
                                          <p:val>
                                            <p:strVal val="#ppt_x"/>
                                          </p:val>
                                        </p:tav>
                                        <p:tav tm="100000">
                                          <p:val>
                                            <p:strVal val="#ppt_x"/>
                                          </p:val>
                                        </p:tav>
                                      </p:tavLst>
                                    </p:anim>
                                    <p:anim calcmode="lin" valueType="num">
                                      <p:cBhvr>
                                        <p:cTn id="27" dur="1000" fill="hold"/>
                                        <p:tgtEl>
                                          <p:spTgt spid="13">
                                            <p:graphicEl>
                                              <a:dgm id="{E67C6545-5A61-421D-A2A4-D607C2AAA077}"/>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9000"/>
                            </p:stCondLst>
                            <p:childTnLst>
                              <p:par>
                                <p:cTn id="29" presetID="42" presetClass="entr" presetSubtype="0" fill="hold" grpId="0" nodeType="afterEffect">
                                  <p:stCondLst>
                                    <p:cond delay="500"/>
                                  </p:stCondLst>
                                  <p:childTnLst>
                                    <p:set>
                                      <p:cBhvr>
                                        <p:cTn id="30" dur="1" fill="hold">
                                          <p:stCondLst>
                                            <p:cond delay="0"/>
                                          </p:stCondLst>
                                        </p:cTn>
                                        <p:tgtEl>
                                          <p:spTgt spid="13">
                                            <p:graphicEl>
                                              <a:dgm id="{38801E0F-62B7-4F32-ABEB-024DCE0F0669}"/>
                                            </p:graphicEl>
                                          </p:spTgt>
                                        </p:tgtEl>
                                        <p:attrNameLst>
                                          <p:attrName>style.visibility</p:attrName>
                                        </p:attrNameLst>
                                      </p:cBhvr>
                                      <p:to>
                                        <p:strVal val="visible"/>
                                      </p:to>
                                    </p:set>
                                    <p:animEffect transition="in" filter="fade">
                                      <p:cBhvr>
                                        <p:cTn id="31" dur="1000"/>
                                        <p:tgtEl>
                                          <p:spTgt spid="13">
                                            <p:graphicEl>
                                              <a:dgm id="{38801E0F-62B7-4F32-ABEB-024DCE0F0669}"/>
                                            </p:graphicEl>
                                          </p:spTgt>
                                        </p:tgtEl>
                                      </p:cBhvr>
                                    </p:animEffect>
                                    <p:anim calcmode="lin" valueType="num">
                                      <p:cBhvr>
                                        <p:cTn id="32" dur="1000" fill="hold"/>
                                        <p:tgtEl>
                                          <p:spTgt spid="13">
                                            <p:graphicEl>
                                              <a:dgm id="{38801E0F-62B7-4F32-ABEB-024DCE0F0669}"/>
                                            </p:graphicEl>
                                          </p:spTgt>
                                        </p:tgtEl>
                                        <p:attrNameLst>
                                          <p:attrName>ppt_x</p:attrName>
                                        </p:attrNameLst>
                                      </p:cBhvr>
                                      <p:tavLst>
                                        <p:tav tm="0">
                                          <p:val>
                                            <p:strVal val="#ppt_x"/>
                                          </p:val>
                                        </p:tav>
                                        <p:tav tm="100000">
                                          <p:val>
                                            <p:strVal val="#ppt_x"/>
                                          </p:val>
                                        </p:tav>
                                      </p:tavLst>
                                    </p:anim>
                                    <p:anim calcmode="lin" valueType="num">
                                      <p:cBhvr>
                                        <p:cTn id="33" dur="1000" fill="hold"/>
                                        <p:tgtEl>
                                          <p:spTgt spid="13">
                                            <p:graphicEl>
                                              <a:dgm id="{38801E0F-62B7-4F32-ABEB-024DCE0F0669}"/>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3">
                                            <p:graphicEl>
                                              <a:dgm id="{7E69D66A-9C6E-4F51-8031-365702698E17}"/>
                                            </p:graphicEl>
                                          </p:spTgt>
                                        </p:tgtEl>
                                        <p:attrNameLst>
                                          <p:attrName>style.visibility</p:attrName>
                                        </p:attrNameLst>
                                      </p:cBhvr>
                                      <p:to>
                                        <p:strVal val="visible"/>
                                      </p:to>
                                    </p:set>
                                    <p:animEffect transition="in" filter="fade">
                                      <p:cBhvr>
                                        <p:cTn id="36" dur="1000"/>
                                        <p:tgtEl>
                                          <p:spTgt spid="13">
                                            <p:graphicEl>
                                              <a:dgm id="{7E69D66A-9C6E-4F51-8031-365702698E17}"/>
                                            </p:graphicEl>
                                          </p:spTgt>
                                        </p:tgtEl>
                                      </p:cBhvr>
                                    </p:animEffect>
                                    <p:anim calcmode="lin" valueType="num">
                                      <p:cBhvr>
                                        <p:cTn id="37" dur="1000" fill="hold"/>
                                        <p:tgtEl>
                                          <p:spTgt spid="13">
                                            <p:graphicEl>
                                              <a:dgm id="{7E69D66A-9C6E-4F51-8031-365702698E17}"/>
                                            </p:graphicEl>
                                          </p:spTgt>
                                        </p:tgtEl>
                                        <p:attrNameLst>
                                          <p:attrName>ppt_x</p:attrName>
                                        </p:attrNameLst>
                                      </p:cBhvr>
                                      <p:tavLst>
                                        <p:tav tm="0">
                                          <p:val>
                                            <p:strVal val="#ppt_x"/>
                                          </p:val>
                                        </p:tav>
                                        <p:tav tm="100000">
                                          <p:val>
                                            <p:strVal val="#ppt_x"/>
                                          </p:val>
                                        </p:tav>
                                      </p:tavLst>
                                    </p:anim>
                                    <p:anim calcmode="lin" valueType="num">
                                      <p:cBhvr>
                                        <p:cTn id="38" dur="1000" fill="hold"/>
                                        <p:tgtEl>
                                          <p:spTgt spid="13">
                                            <p:graphicEl>
                                              <a:dgm id="{7E69D66A-9C6E-4F51-8031-365702698E17}"/>
                                            </p:graphicEl>
                                          </p:spTgt>
                                        </p:tgtEl>
                                        <p:attrNameLst>
                                          <p:attrName>ppt_y</p:attrName>
                                        </p:attrNameLst>
                                      </p:cBhvr>
                                      <p:tavLst>
                                        <p:tav tm="0">
                                          <p:val>
                                            <p:strVal val="#ppt_y+.1"/>
                                          </p:val>
                                        </p:tav>
                                        <p:tav tm="100000">
                                          <p:val>
                                            <p:strVal val="#ppt_y"/>
                                          </p:val>
                                        </p:tav>
                                      </p:tavLst>
                                    </p:anim>
                                  </p:childTnLst>
                                </p:cTn>
                              </p:par>
                            </p:childTnLst>
                          </p:cTn>
                        </p:par>
                        <p:par>
                          <p:cTn id="39" fill="hold">
                            <p:stCondLst>
                              <p:cond delay="10500"/>
                            </p:stCondLst>
                            <p:childTnLst>
                              <p:par>
                                <p:cTn id="40" presetID="42" presetClass="entr" presetSubtype="0" fill="hold" grpId="0" nodeType="afterEffect">
                                  <p:stCondLst>
                                    <p:cond delay="3500"/>
                                  </p:stCondLst>
                                  <p:childTnLst>
                                    <p:set>
                                      <p:cBhvr>
                                        <p:cTn id="41" dur="1" fill="hold">
                                          <p:stCondLst>
                                            <p:cond delay="0"/>
                                          </p:stCondLst>
                                        </p:cTn>
                                        <p:tgtEl>
                                          <p:spTgt spid="13">
                                            <p:graphicEl>
                                              <a:dgm id="{5C9B7CE3-6726-4A82-A7DD-1B9FBB76E99C}"/>
                                            </p:graphicEl>
                                          </p:spTgt>
                                        </p:tgtEl>
                                        <p:attrNameLst>
                                          <p:attrName>style.visibility</p:attrName>
                                        </p:attrNameLst>
                                      </p:cBhvr>
                                      <p:to>
                                        <p:strVal val="visible"/>
                                      </p:to>
                                    </p:set>
                                    <p:animEffect transition="in" filter="fade">
                                      <p:cBhvr>
                                        <p:cTn id="42" dur="1000"/>
                                        <p:tgtEl>
                                          <p:spTgt spid="13">
                                            <p:graphicEl>
                                              <a:dgm id="{5C9B7CE3-6726-4A82-A7DD-1B9FBB76E99C}"/>
                                            </p:graphicEl>
                                          </p:spTgt>
                                        </p:tgtEl>
                                      </p:cBhvr>
                                    </p:animEffect>
                                    <p:anim calcmode="lin" valueType="num">
                                      <p:cBhvr>
                                        <p:cTn id="43" dur="1000" fill="hold"/>
                                        <p:tgtEl>
                                          <p:spTgt spid="13">
                                            <p:graphicEl>
                                              <a:dgm id="{5C9B7CE3-6726-4A82-A7DD-1B9FBB76E99C}"/>
                                            </p:graphicEl>
                                          </p:spTgt>
                                        </p:tgtEl>
                                        <p:attrNameLst>
                                          <p:attrName>ppt_x</p:attrName>
                                        </p:attrNameLst>
                                      </p:cBhvr>
                                      <p:tavLst>
                                        <p:tav tm="0">
                                          <p:val>
                                            <p:strVal val="#ppt_x"/>
                                          </p:val>
                                        </p:tav>
                                        <p:tav tm="100000">
                                          <p:val>
                                            <p:strVal val="#ppt_x"/>
                                          </p:val>
                                        </p:tav>
                                      </p:tavLst>
                                    </p:anim>
                                    <p:anim calcmode="lin" valueType="num">
                                      <p:cBhvr>
                                        <p:cTn id="44" dur="1000" fill="hold"/>
                                        <p:tgtEl>
                                          <p:spTgt spid="13">
                                            <p:graphicEl>
                                              <a:dgm id="{5C9B7CE3-6726-4A82-A7DD-1B9FBB76E99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2294718498"/>
              </p:ext>
            </p:extLst>
          </p:nvPr>
        </p:nvGraphicFramePr>
        <p:xfrm>
          <a:off x="1979712" y="620688"/>
          <a:ext cx="7164288" cy="6202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108520" y="-139053"/>
            <a:ext cx="3583032"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3200" b="1" dirty="0">
                <a:ln w="11430"/>
                <a:solidFill>
                  <a:srgbClr val="FF0000"/>
                </a:solidFill>
                <a:effectLst>
                  <a:outerShdw blurRad="80000" dist="40000" dir="5040000" algn="tl">
                    <a:srgbClr val="000000">
                      <a:alpha val="30000"/>
                    </a:srgbClr>
                  </a:outerShdw>
                </a:effectLst>
              </a:rPr>
              <a:t>EQUIPOS THERA</a:t>
            </a:r>
          </a:p>
        </p:txBody>
      </p:sp>
      <p:sp>
        <p:nvSpPr>
          <p:cNvPr id="9" name="8 Rectángulo"/>
          <p:cNvSpPr/>
          <p:nvPr/>
        </p:nvSpPr>
        <p:spPr>
          <a:xfrm>
            <a:off x="856134" y="445722"/>
            <a:ext cx="3300584" cy="369332"/>
          </a:xfrm>
          <a:prstGeom prst="rect">
            <a:avLst/>
          </a:prstGeom>
        </p:spPr>
        <p:txBody>
          <a:bodyPr wrap="none">
            <a:spAutoFit/>
          </a:bodyPr>
          <a:lstStyle/>
          <a:p>
            <a:r>
              <a:rPr lang="es-MX" b="1" dirty="0">
                <a:solidFill>
                  <a:srgbClr val="FF0000"/>
                </a:solidFill>
              </a:rPr>
              <a:t>THERA TRAINER TIGO 510 </a:t>
            </a:r>
          </a:p>
        </p:txBody>
      </p:sp>
    </p:spTree>
    <p:extLst>
      <p:ext uri="{BB962C8B-B14F-4D97-AF65-F5344CB8AC3E}">
        <p14:creationId xmlns:p14="http://schemas.microsoft.com/office/powerpoint/2010/main" val="113251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8">
                                            <p:txEl>
                                              <p:pRg st="0" end="0"/>
                                            </p:txEl>
                                          </p:spTgt>
                                        </p:tgtEl>
                                        <p:attrNameLst>
                                          <p:attrName>style.color</p:attrName>
                                        </p:attrNameLst>
                                      </p:cBhvr>
                                      <p:to>
                                        <a:schemeClr val="bg1"/>
                                      </p:to>
                                    </p:animClr>
                                    <p:animClr clrSpc="rgb" dir="cw">
                                      <p:cBhvr>
                                        <p:cTn id="7" dur="250" autoRev="1" fill="remove"/>
                                        <p:tgtEl>
                                          <p:spTgt spid="8">
                                            <p:txEl>
                                              <p:pRg st="0" end="0"/>
                                            </p:txEl>
                                          </p:spTgt>
                                        </p:tgtEl>
                                        <p:attrNameLst>
                                          <p:attrName>fillcolor</p:attrName>
                                        </p:attrNameLst>
                                      </p:cBhvr>
                                      <p:to>
                                        <a:schemeClr val="bg1"/>
                                      </p:to>
                                    </p:animClr>
                                    <p:set>
                                      <p:cBhvr>
                                        <p:cTn id="8" dur="250" autoRev="1" fill="remove"/>
                                        <p:tgtEl>
                                          <p:spTgt spid="8">
                                            <p:txEl>
                                              <p:pRg st="0" end="0"/>
                                            </p:txEl>
                                          </p:spTgt>
                                        </p:tgtEl>
                                        <p:attrNameLst>
                                          <p:attrName>fill.type</p:attrName>
                                        </p:attrNameLst>
                                      </p:cBhvr>
                                      <p:to>
                                        <p:strVal val="solid"/>
                                      </p:to>
                                    </p:set>
                                    <p:set>
                                      <p:cBhvr>
                                        <p:cTn id="9" dur="250" autoRev="1" fill="remove"/>
                                        <p:tgtEl>
                                          <p:spTgt spid="8">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824051" y="4000382"/>
            <a:ext cx="6328690" cy="283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35411" y="629354"/>
            <a:ext cx="4030042" cy="864096"/>
          </a:xfrm>
        </p:spPr>
        <p:txBody>
          <a:bodyPr/>
          <a:lstStyle/>
          <a:p>
            <a:r>
              <a:rPr lang="es-MX" sz="2800" dirty="0">
                <a:solidFill>
                  <a:srgbClr val="FF0000"/>
                </a:solidFill>
                <a:effectLst>
                  <a:outerShdw blurRad="38100" dist="38100" dir="2700000" algn="tl">
                    <a:srgbClr val="000000">
                      <a:alpha val="43137"/>
                    </a:srgbClr>
                  </a:outerShdw>
                </a:effectLst>
              </a:rPr>
              <a:t>THERA-TRAINER E-GO</a:t>
            </a:r>
          </a:p>
        </p:txBody>
      </p:sp>
      <p:sp>
        <p:nvSpPr>
          <p:cNvPr id="9" name="Rectángulo 1"/>
          <p:cNvSpPr>
            <a:spLocks noGrp="1"/>
          </p:cNvSpPr>
          <p:nvPr>
            <p:ph idx="1"/>
          </p:nvPr>
        </p:nvSpPr>
        <p:spPr>
          <a:xfrm>
            <a:off x="75029" y="1167516"/>
            <a:ext cx="4674580" cy="2946897"/>
          </a:xfrm>
          <a:prstGeom prst="rect">
            <a:avLst/>
          </a:prstGeom>
        </p:spPr>
        <p:txBody>
          <a:bodyPr wrap="square">
            <a:spAutoFit/>
          </a:bodyPr>
          <a:lstStyle/>
          <a:p>
            <a:pPr marL="285750" indent="-285750" defTabSz="914400">
              <a:lnSpc>
                <a:spcPct val="150000"/>
              </a:lnSpc>
              <a:buFont typeface="Wingdings" panose="05000000000000000000" pitchFamily="2" charset="2"/>
              <a:buChar char="Ø"/>
            </a:pPr>
            <a:r>
              <a:rPr lang="es-ES" sz="1800" b="1" dirty="0"/>
              <a:t>Mejora de la calidad de la marcha  </a:t>
            </a:r>
          </a:p>
          <a:p>
            <a:pPr marL="285750" indent="-285750" defTabSz="914400">
              <a:lnSpc>
                <a:spcPct val="150000"/>
              </a:lnSpc>
              <a:buFont typeface="Wingdings" panose="05000000000000000000" pitchFamily="2" charset="2"/>
              <a:buChar char="Ø"/>
            </a:pPr>
            <a:r>
              <a:rPr lang="es-ES" sz="1800" b="1" dirty="0"/>
              <a:t>Incremento de la velocidad de la marcha </a:t>
            </a:r>
          </a:p>
          <a:p>
            <a:pPr marL="285750" indent="-285750" defTabSz="914400">
              <a:lnSpc>
                <a:spcPct val="150000"/>
              </a:lnSpc>
              <a:buFont typeface="Wingdings" panose="05000000000000000000" pitchFamily="2" charset="2"/>
              <a:buChar char="Ø"/>
            </a:pPr>
            <a:r>
              <a:rPr lang="es-ES" sz="1800" b="1" dirty="0"/>
              <a:t>Aumento de la distancia de marcha </a:t>
            </a:r>
          </a:p>
          <a:p>
            <a:pPr marL="285750" indent="-285750" defTabSz="914400">
              <a:lnSpc>
                <a:spcPct val="150000"/>
              </a:lnSpc>
              <a:buFont typeface="Wingdings" panose="05000000000000000000" pitchFamily="2" charset="2"/>
              <a:buChar char="Ø"/>
            </a:pPr>
            <a:r>
              <a:rPr lang="es-ES" sz="1800" b="1" dirty="0"/>
              <a:t>Mejora del rendimiento de la marcha </a:t>
            </a:r>
          </a:p>
          <a:p>
            <a:pPr marL="285750" indent="-285750" defTabSz="914400">
              <a:lnSpc>
                <a:spcPct val="150000"/>
              </a:lnSpc>
              <a:buFont typeface="Wingdings" panose="05000000000000000000" pitchFamily="2" charset="2"/>
              <a:buChar char="Ø"/>
            </a:pPr>
            <a:r>
              <a:rPr lang="es-ES" sz="1800" b="1" dirty="0"/>
              <a:t>Mejora de la resistencia</a:t>
            </a:r>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1" y="1025499"/>
            <a:ext cx="2376263" cy="297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9227" y="966866"/>
            <a:ext cx="15113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8836" y="2478166"/>
            <a:ext cx="1512168" cy="1487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095130"/>
            <a:ext cx="2147416"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p:cNvSpPr/>
          <p:nvPr/>
        </p:nvSpPr>
        <p:spPr>
          <a:xfrm>
            <a:off x="-30792" y="-30683"/>
            <a:ext cx="3583032"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3200" b="1" dirty="0">
                <a:ln w="11430"/>
                <a:solidFill>
                  <a:srgbClr val="FF0000"/>
                </a:solidFill>
                <a:effectLst>
                  <a:outerShdw blurRad="80000" dist="40000" dir="5040000" algn="tl">
                    <a:srgbClr val="000000">
                      <a:alpha val="30000"/>
                    </a:srgbClr>
                  </a:outerShdw>
                </a:effectLst>
              </a:rPr>
              <a:t>EQUIPOS THERA</a:t>
            </a:r>
          </a:p>
        </p:txBody>
      </p:sp>
    </p:spTree>
    <p:extLst>
      <p:ext uri="{BB962C8B-B14F-4D97-AF65-F5344CB8AC3E}">
        <p14:creationId xmlns:p14="http://schemas.microsoft.com/office/powerpoint/2010/main" val="294496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14">
                                            <p:txEl>
                                              <p:pRg st="0" end="0"/>
                                            </p:txEl>
                                          </p:spTgt>
                                        </p:tgtEl>
                                        <p:attrNameLst>
                                          <p:attrName>style.color</p:attrName>
                                        </p:attrNameLst>
                                      </p:cBhvr>
                                      <p:to>
                                        <a:schemeClr val="bg1"/>
                                      </p:to>
                                    </p:animClr>
                                    <p:animClr clrSpc="rgb" dir="cw">
                                      <p:cBhvr>
                                        <p:cTn id="7" dur="250" autoRev="1" fill="remove"/>
                                        <p:tgtEl>
                                          <p:spTgt spid="14">
                                            <p:txEl>
                                              <p:pRg st="0" end="0"/>
                                            </p:txEl>
                                          </p:spTgt>
                                        </p:tgtEl>
                                        <p:attrNameLst>
                                          <p:attrName>fillcolor</p:attrName>
                                        </p:attrNameLst>
                                      </p:cBhvr>
                                      <p:to>
                                        <a:schemeClr val="bg1"/>
                                      </p:to>
                                    </p:animClr>
                                    <p:set>
                                      <p:cBhvr>
                                        <p:cTn id="8" dur="250" autoRev="1" fill="remove"/>
                                        <p:tgtEl>
                                          <p:spTgt spid="14">
                                            <p:txEl>
                                              <p:pRg st="0" end="0"/>
                                            </p:txEl>
                                          </p:spTgt>
                                        </p:tgtEl>
                                        <p:attrNameLst>
                                          <p:attrName>fill.type</p:attrName>
                                        </p:attrNameLst>
                                      </p:cBhvr>
                                      <p:to>
                                        <p:strVal val="solid"/>
                                      </p:to>
                                    </p:set>
                                    <p:set>
                                      <p:cBhvr>
                                        <p:cTn id="9" dur="250" autoRev="1" fill="remove"/>
                                        <p:tgtEl>
                                          <p:spTgt spid="14">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19087" y="1971675"/>
            <a:ext cx="8416529" cy="3844529"/>
          </a:xfrm>
        </p:spPr>
        <p:txBody>
          <a:bodyPr/>
          <a:lstStyle/>
          <a:p>
            <a:pPr marL="0" indent="0" algn="just">
              <a:lnSpc>
                <a:spcPct val="150000"/>
              </a:lnSpc>
              <a:buNone/>
              <a:defRPr/>
            </a:pPr>
            <a:r>
              <a:rPr lang="es-ES" altLang="en-US" sz="1950" dirty="0">
                <a:latin typeface="Arial" pitchFamily="34" charset="0"/>
                <a:ea typeface="Calibri" pitchFamily="34" charset="0"/>
                <a:cs typeface="Arial" pitchFamily="34" charset="0"/>
              </a:rPr>
              <a:t>La palabra tecnología tiene además las siguientes definiciones: </a:t>
            </a:r>
          </a:p>
          <a:p>
            <a:pPr marL="0" indent="0" algn="just">
              <a:lnSpc>
                <a:spcPct val="150000"/>
              </a:lnSpc>
              <a:buNone/>
              <a:defRPr/>
            </a:pPr>
            <a:r>
              <a:rPr lang="es-ES" altLang="en-US" sz="1950" dirty="0">
                <a:latin typeface="Arial" pitchFamily="34" charset="0"/>
                <a:ea typeface="Calibri" pitchFamily="34" charset="0"/>
                <a:cs typeface="Arial" pitchFamily="34" charset="0"/>
              </a:rPr>
              <a:t>• Conjunto de teorías y de técnicas que permiten el aprovechamiento práctico del conocimiento científico </a:t>
            </a:r>
          </a:p>
          <a:p>
            <a:pPr marL="0" indent="0" algn="just">
              <a:lnSpc>
                <a:spcPct val="150000"/>
              </a:lnSpc>
              <a:buNone/>
              <a:defRPr/>
            </a:pPr>
            <a:r>
              <a:rPr lang="es-ES" altLang="en-US" sz="1950" dirty="0">
                <a:latin typeface="Arial" pitchFamily="34" charset="0"/>
                <a:ea typeface="Calibri" pitchFamily="34" charset="0"/>
                <a:cs typeface="Arial" pitchFamily="34" charset="0"/>
              </a:rPr>
              <a:t>• Tratado de los términos técnicos </a:t>
            </a:r>
          </a:p>
          <a:p>
            <a:pPr marL="0" indent="0" algn="just">
              <a:lnSpc>
                <a:spcPct val="150000"/>
              </a:lnSpc>
              <a:buNone/>
              <a:defRPr/>
            </a:pPr>
            <a:r>
              <a:rPr lang="es-ES" altLang="en-US" sz="1950" dirty="0">
                <a:latin typeface="Arial" pitchFamily="34" charset="0"/>
                <a:ea typeface="Calibri" pitchFamily="34" charset="0"/>
                <a:cs typeface="Arial" pitchFamily="34" charset="0"/>
              </a:rPr>
              <a:t>• Lenguaje propio de una ciencia o de un arte </a:t>
            </a:r>
          </a:p>
          <a:p>
            <a:pPr marL="0" indent="0" algn="just">
              <a:lnSpc>
                <a:spcPct val="150000"/>
              </a:lnSpc>
              <a:buNone/>
              <a:defRPr/>
            </a:pPr>
            <a:r>
              <a:rPr lang="es-ES" altLang="en-US" sz="1950" dirty="0">
                <a:latin typeface="Arial" pitchFamily="34" charset="0"/>
                <a:ea typeface="Calibri" pitchFamily="34" charset="0"/>
                <a:cs typeface="Arial" pitchFamily="34" charset="0"/>
              </a:rPr>
              <a:t>• Conjunto de los instrumentos y procedimientos industriales de un determinado sector o producto</a:t>
            </a: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Tecnología</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1246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84784"/>
            <a:ext cx="2249487"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6232" y="852590"/>
            <a:ext cx="2597767" cy="600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36962"/>
          <a:stretch/>
        </p:blipFill>
        <p:spPr bwMode="auto">
          <a:xfrm>
            <a:off x="4572000" y="852591"/>
            <a:ext cx="2042409" cy="2819388"/>
          </a:xfrm>
          <a:prstGeom prst="rect">
            <a:avLst/>
          </a:prstGeom>
          <a:noFill/>
          <a:ln w="635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26280" y="852591"/>
            <a:ext cx="1474819" cy="2906473"/>
          </a:xfrm>
          <a:prstGeom prst="rect">
            <a:avLst/>
          </a:prstGeom>
          <a:noFill/>
          <a:ln w="635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8432" t="2603" r="2283" b="3279"/>
          <a:stretch/>
        </p:blipFill>
        <p:spPr bwMode="auto">
          <a:xfrm>
            <a:off x="3347863" y="3671978"/>
            <a:ext cx="3271626" cy="3186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0503" y="41971"/>
            <a:ext cx="8028383" cy="400110"/>
          </a:xfrm>
          <a:prstGeom prst="rect">
            <a:avLst/>
          </a:prstGeom>
        </p:spPr>
        <p:txBody>
          <a:bodyPr wrap="square">
            <a:spAutoFit/>
          </a:bodyPr>
          <a:lstStyle/>
          <a:p>
            <a:pPr defTabSz="914400"/>
            <a:r>
              <a:rPr lang="es-ES" sz="2000" b="1" dirty="0">
                <a:solidFill>
                  <a:srgbClr val="FF0000"/>
                </a:solidFill>
                <a:effectLst>
                  <a:outerShdw blurRad="38100" dist="38100" dir="2700000" algn="tl">
                    <a:srgbClr val="000000">
                      <a:alpha val="43137"/>
                    </a:srgbClr>
                  </a:outerShdw>
                </a:effectLst>
              </a:rPr>
              <a:t>ESTERA H/P COSMO CON SISTEMA ROBOWALK  EXPANDER</a:t>
            </a:r>
          </a:p>
        </p:txBody>
      </p:sp>
      <p:pic>
        <p:nvPicPr>
          <p:cNvPr id="1536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378" y="2060848"/>
            <a:ext cx="157380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176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660" y="101490"/>
            <a:ext cx="7517893" cy="504056"/>
          </a:xfrm>
          <a:ln w="38100">
            <a:solidFill>
              <a:srgbClr val="00B050"/>
            </a:solidFill>
          </a:ln>
        </p:spPr>
        <p:txBody>
          <a:bodyPr>
            <a:normAutofit fontScale="90000"/>
          </a:bodyPr>
          <a:lstStyle/>
          <a:p>
            <a:r>
              <a:rPr lang="es-ES" sz="3200" b="1" dirty="0">
                <a:solidFill>
                  <a:srgbClr val="FF0000"/>
                </a:solidFill>
                <a:effectLst>
                  <a:outerShdw blurRad="38100" dist="38100" dir="2700000" algn="tl">
                    <a:srgbClr val="000000">
                      <a:alpha val="43137"/>
                    </a:srgbClr>
                  </a:outerShdw>
                </a:effectLst>
              </a:rPr>
              <a:t>Estera h/p/cosmos </a:t>
            </a:r>
            <a:r>
              <a:rPr lang="es-ES" sz="3200" b="1" dirty="0" err="1">
                <a:solidFill>
                  <a:srgbClr val="FF0000"/>
                </a:solidFill>
                <a:effectLst>
                  <a:outerShdw blurRad="38100" dist="38100" dir="2700000" algn="tl">
                    <a:srgbClr val="000000">
                      <a:alpha val="43137"/>
                    </a:srgbClr>
                  </a:outerShdw>
                </a:effectLst>
              </a:rPr>
              <a:t>robowalk</a:t>
            </a:r>
            <a:r>
              <a:rPr lang="es-ES" sz="3200" b="1" dirty="0">
                <a:solidFill>
                  <a:srgbClr val="FF0000"/>
                </a:solidFill>
                <a:effectLst>
                  <a:outerShdw blurRad="38100" dist="38100" dir="2700000" algn="tl">
                    <a:srgbClr val="000000">
                      <a:alpha val="43137"/>
                    </a:srgbClr>
                  </a:outerShdw>
                </a:effectLst>
              </a:rPr>
              <a:t>® </a:t>
            </a:r>
            <a:r>
              <a:rPr lang="es-ES" sz="3200" b="1" dirty="0" err="1">
                <a:solidFill>
                  <a:srgbClr val="FF0000"/>
                </a:solidFill>
                <a:effectLst>
                  <a:outerShdw blurRad="38100" dist="38100" dir="2700000" algn="tl">
                    <a:srgbClr val="000000">
                      <a:alpha val="43137"/>
                    </a:srgbClr>
                  </a:outerShdw>
                </a:effectLst>
              </a:rPr>
              <a:t>expander</a:t>
            </a:r>
            <a:endParaRPr lang="es-ES" sz="3200" b="1" dirty="0">
              <a:solidFill>
                <a:srgbClr val="FF0000"/>
              </a:solidFill>
              <a:effectLst>
                <a:outerShdw blurRad="38100" dist="38100" dir="2700000" algn="tl">
                  <a:srgbClr val="000000">
                    <a:alpha val="43137"/>
                  </a:srgbClr>
                </a:outerShdw>
              </a:effectLst>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521663097"/>
              </p:ext>
            </p:extLst>
          </p:nvPr>
        </p:nvGraphicFramePr>
        <p:xfrm>
          <a:off x="3707903" y="2294875"/>
          <a:ext cx="5256585" cy="4208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p:cNvSpPr/>
          <p:nvPr/>
        </p:nvSpPr>
        <p:spPr>
          <a:xfrm>
            <a:off x="3088213" y="1340768"/>
            <a:ext cx="5948283" cy="830997"/>
          </a:xfrm>
          <a:prstGeom prst="rect">
            <a:avLst/>
          </a:prstGeom>
          <a:solidFill>
            <a:schemeClr val="accent6">
              <a:lumMod val="50000"/>
            </a:schemeClr>
          </a:solidFill>
        </p:spPr>
        <p:txBody>
          <a:bodyPr wrap="square">
            <a:spAutoFit/>
          </a:bodyPr>
          <a:lstStyle/>
          <a:p>
            <a:pPr algn="ctr"/>
            <a:r>
              <a:rPr lang="es-ES" sz="2400" b="1" dirty="0"/>
              <a:t> </a:t>
            </a:r>
            <a:r>
              <a:rPr lang="es-ES" sz="2400" b="1" dirty="0">
                <a:solidFill>
                  <a:schemeClr val="bg1"/>
                </a:solidFill>
              </a:rPr>
              <a:t>Sistemas para el entrenamiento y análisis biomecánico de la marcha</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1250713"/>
            <a:ext cx="1572827" cy="268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0820" y="3068960"/>
            <a:ext cx="1474787" cy="37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867397">
            <a:off x="940882" y="2572320"/>
            <a:ext cx="1511300" cy="261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318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AutoShape 5"/>
          <p:cNvSpPr>
            <a:spLocks noChangeArrowheads="1"/>
          </p:cNvSpPr>
          <p:nvPr/>
        </p:nvSpPr>
        <p:spPr bwMode="ltGray">
          <a:xfrm rot="5400000" flipH="1">
            <a:off x="-207308" y="2770742"/>
            <a:ext cx="4032250" cy="1613970"/>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75000"/>
            </a:schemeClr>
          </a:solidFill>
          <a:ln>
            <a:noFill/>
          </a:ln>
          <a:effectLst/>
        </p:spPr>
        <p:txBody>
          <a:bodyPr wrap="none" anchor="ctr"/>
          <a:lstStyle/>
          <a:p>
            <a:pPr fontAlgn="base">
              <a:spcBef>
                <a:spcPct val="0"/>
              </a:spcBef>
              <a:spcAft>
                <a:spcPct val="0"/>
              </a:spcAft>
            </a:pPr>
            <a:endParaRPr lang="es-ES">
              <a:solidFill>
                <a:srgbClr val="FFFFFF"/>
              </a:solidFill>
            </a:endParaRPr>
          </a:p>
        </p:txBody>
      </p:sp>
      <p:sp>
        <p:nvSpPr>
          <p:cNvPr id="123906" name="Rectangle 2"/>
          <p:cNvSpPr>
            <a:spLocks noGrp="1" noChangeArrowheads="1"/>
          </p:cNvSpPr>
          <p:nvPr>
            <p:ph type="title"/>
          </p:nvPr>
        </p:nvSpPr>
        <p:spPr>
          <a:xfrm rot="16200000">
            <a:off x="262275" y="3359959"/>
            <a:ext cx="3783191" cy="435535"/>
          </a:xfrm>
        </p:spPr>
        <p:txBody>
          <a:bodyPr>
            <a:normAutofit/>
          </a:bodyPr>
          <a:lstStyle/>
          <a:p>
            <a:pPr algn="ctr"/>
            <a:r>
              <a:rPr lang="es-ES" sz="2400" b="1" dirty="0">
                <a:solidFill>
                  <a:srgbClr val="FF0000"/>
                </a:solidFill>
                <a:latin typeface="Arial" panose="020B0604020202020204" pitchFamily="34" charset="0"/>
                <a:cs typeface="Arial" panose="020B0604020202020204" pitchFamily="34" charset="0"/>
              </a:rPr>
              <a:t>OBJETIVOS</a:t>
            </a:r>
            <a:endParaRPr lang="en-US" sz="2400" b="1" dirty="0">
              <a:solidFill>
                <a:srgbClr val="FF0000"/>
              </a:solidFill>
            </a:endParaRPr>
          </a:p>
        </p:txBody>
      </p:sp>
      <p:sp>
        <p:nvSpPr>
          <p:cNvPr id="47" name="Marcador de pie de página 4"/>
          <p:cNvSpPr>
            <a:spLocks noGrp="1"/>
          </p:cNvSpPr>
          <p:nvPr>
            <p:ph type="ftr" sz="quarter" idx="11"/>
          </p:nvPr>
        </p:nvSpPr>
        <p:spPr/>
        <p:txBody>
          <a:bodyPr/>
          <a:lstStyle/>
          <a:p>
            <a:r>
              <a:rPr lang="en-US">
                <a:solidFill>
                  <a:srgbClr val="FFFFFF"/>
                </a:solidFill>
              </a:rPr>
              <a:t>www.themegallery.com</a:t>
            </a:r>
          </a:p>
        </p:txBody>
      </p:sp>
      <p:sp>
        <p:nvSpPr>
          <p:cNvPr id="123907" name="Text Box 3"/>
          <p:cNvSpPr txBox="1">
            <a:spLocks noChangeArrowheads="1"/>
          </p:cNvSpPr>
          <p:nvPr/>
        </p:nvSpPr>
        <p:spPr bwMode="auto">
          <a:xfrm>
            <a:off x="2388395" y="72231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s-ES">
              <a:solidFill>
                <a:srgbClr val="FFFFFF"/>
              </a:solidFill>
            </a:endParaRPr>
          </a:p>
        </p:txBody>
      </p:sp>
      <p:sp>
        <p:nvSpPr>
          <p:cNvPr id="123908" name="AutoShape 4"/>
          <p:cNvSpPr>
            <a:spLocks noChangeArrowheads="1"/>
          </p:cNvSpPr>
          <p:nvPr/>
        </p:nvSpPr>
        <p:spPr bwMode="ltGray">
          <a:xfrm rot="5400000">
            <a:off x="-1218172" y="1670248"/>
            <a:ext cx="4824413" cy="3577829"/>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accent4">
              <a:lumMod val="10000"/>
            </a:schemeClr>
          </a:solidFill>
          <a:ln/>
        </p:spPr>
        <p:style>
          <a:lnRef idx="2">
            <a:schemeClr val="dk1"/>
          </a:lnRef>
          <a:fillRef idx="1">
            <a:schemeClr val="lt1"/>
          </a:fillRef>
          <a:effectRef idx="0">
            <a:schemeClr val="dk1"/>
          </a:effectRef>
          <a:fontRef idx="minor">
            <a:schemeClr val="dk1"/>
          </a:fontRef>
        </p:style>
        <p:txBody>
          <a:bodyPr wrap="none" anchor="ctr"/>
          <a:lstStyle/>
          <a:p>
            <a:pPr fontAlgn="base">
              <a:spcBef>
                <a:spcPct val="0"/>
              </a:spcBef>
              <a:spcAft>
                <a:spcPct val="0"/>
              </a:spcAft>
            </a:pPr>
            <a:endParaRPr lang="es-ES">
              <a:solidFill>
                <a:srgbClr val="FFFFFF"/>
              </a:solidFill>
            </a:endParaRPr>
          </a:p>
        </p:txBody>
      </p:sp>
      <p:sp>
        <p:nvSpPr>
          <p:cNvPr id="123910" name="AutoShape 6"/>
          <p:cNvSpPr>
            <a:spLocks noChangeArrowheads="1"/>
          </p:cNvSpPr>
          <p:nvPr/>
        </p:nvSpPr>
        <p:spPr bwMode="gray">
          <a:xfrm>
            <a:off x="2882504" y="4141035"/>
            <a:ext cx="5311367"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eaLnBrk="0" fontAlgn="base" hangingPunct="0">
              <a:spcBef>
                <a:spcPct val="0"/>
              </a:spcBef>
              <a:spcAft>
                <a:spcPct val="0"/>
              </a:spcAft>
            </a:pPr>
            <a:r>
              <a:rPr lang="es-ES" sz="2000" b="1" dirty="0">
                <a:solidFill>
                  <a:srgbClr val="4472C4">
                    <a:lumMod val="10000"/>
                  </a:srgbClr>
                </a:solidFill>
              </a:rPr>
              <a:t>Mantener o aumentar  la fuerza muscular</a:t>
            </a:r>
          </a:p>
        </p:txBody>
      </p:sp>
      <p:sp>
        <p:nvSpPr>
          <p:cNvPr id="123911" name="AutoShape 7"/>
          <p:cNvSpPr>
            <a:spLocks noChangeArrowheads="1"/>
          </p:cNvSpPr>
          <p:nvPr/>
        </p:nvSpPr>
        <p:spPr bwMode="gray">
          <a:xfrm>
            <a:off x="2774343" y="4915735"/>
            <a:ext cx="5476062"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chemeClr val="hlink">
                        <a:gamma/>
                        <a:tint val="0"/>
                        <a:invGamma/>
                      </a:schemeClr>
                    </a:gs>
                    <a:gs pos="100000">
                      <a:schemeClr va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eaLnBrk="0" fontAlgn="base" hangingPunct="0">
              <a:spcBef>
                <a:spcPct val="0"/>
              </a:spcBef>
              <a:spcAft>
                <a:spcPct val="0"/>
              </a:spcAft>
            </a:pPr>
            <a:r>
              <a:rPr lang="en-US" b="1" dirty="0">
                <a:solidFill>
                  <a:srgbClr val="4472C4">
                    <a:lumMod val="10000"/>
                  </a:srgbClr>
                </a:solidFill>
              </a:rPr>
              <a:t> </a:t>
            </a:r>
            <a:r>
              <a:rPr lang="es-ES" sz="2000" b="1" dirty="0">
                <a:solidFill>
                  <a:srgbClr val="4472C4">
                    <a:lumMod val="10000"/>
                  </a:srgbClr>
                </a:solidFill>
              </a:rPr>
              <a:t>Apoya a los terapeutas durante la terapia</a:t>
            </a:r>
            <a:endParaRPr lang="en-US" sz="2000" b="1" dirty="0">
              <a:solidFill>
                <a:srgbClr val="4472C4">
                  <a:lumMod val="10000"/>
                </a:srgbClr>
              </a:solidFill>
            </a:endParaRPr>
          </a:p>
        </p:txBody>
      </p:sp>
      <p:sp>
        <p:nvSpPr>
          <p:cNvPr id="123912" name="AutoShape 8"/>
          <p:cNvSpPr>
            <a:spLocks noChangeArrowheads="1"/>
          </p:cNvSpPr>
          <p:nvPr/>
        </p:nvSpPr>
        <p:spPr bwMode="gray">
          <a:xfrm>
            <a:off x="2971801" y="3459163"/>
            <a:ext cx="4122295"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eaLnBrk="0" fontAlgn="base" hangingPunct="0">
              <a:spcBef>
                <a:spcPct val="0"/>
              </a:spcBef>
              <a:spcAft>
                <a:spcPct val="0"/>
              </a:spcAft>
            </a:pPr>
            <a:endParaRPr lang="en-US" b="1" dirty="0">
              <a:solidFill>
                <a:srgbClr val="4472C4">
                  <a:lumMod val="10000"/>
                </a:srgbClr>
              </a:solidFill>
            </a:endParaRPr>
          </a:p>
        </p:txBody>
      </p:sp>
      <p:sp>
        <p:nvSpPr>
          <p:cNvPr id="123913" name="AutoShape 9"/>
          <p:cNvSpPr>
            <a:spLocks noChangeArrowheads="1"/>
          </p:cNvSpPr>
          <p:nvPr/>
        </p:nvSpPr>
        <p:spPr bwMode="gray">
          <a:xfrm>
            <a:off x="2857499" y="2590800"/>
            <a:ext cx="4056714"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chemeClr val="hlink">
                        <a:gamma/>
                        <a:tint val="0"/>
                        <a:invGamma/>
                      </a:schemeClr>
                    </a:gs>
                    <a:gs pos="100000">
                      <a:schemeClr va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eaLnBrk="0" fontAlgn="base" hangingPunct="0">
              <a:spcBef>
                <a:spcPct val="0"/>
              </a:spcBef>
              <a:spcAft>
                <a:spcPct val="0"/>
              </a:spcAft>
            </a:pPr>
            <a:r>
              <a:rPr lang="es-ES" sz="2000" b="1" dirty="0">
                <a:solidFill>
                  <a:srgbClr val="4472C4">
                    <a:lumMod val="10000"/>
                  </a:srgbClr>
                </a:solidFill>
              </a:rPr>
              <a:t>Mejorar la coordinación</a:t>
            </a:r>
            <a:endParaRPr lang="en-US" sz="2000" b="1" dirty="0">
              <a:solidFill>
                <a:srgbClr val="4472C4">
                  <a:lumMod val="10000"/>
                </a:srgbClr>
              </a:solidFill>
            </a:endParaRPr>
          </a:p>
        </p:txBody>
      </p:sp>
      <p:sp>
        <p:nvSpPr>
          <p:cNvPr id="123914" name="AutoShape 10"/>
          <p:cNvSpPr>
            <a:spLocks noChangeArrowheads="1"/>
          </p:cNvSpPr>
          <p:nvPr/>
        </p:nvSpPr>
        <p:spPr bwMode="gray">
          <a:xfrm>
            <a:off x="2556846" y="1832707"/>
            <a:ext cx="5115642"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eaLnBrk="0" fontAlgn="base" hangingPunct="0">
              <a:spcBef>
                <a:spcPct val="0"/>
              </a:spcBef>
              <a:spcAft>
                <a:spcPct val="0"/>
              </a:spcAft>
            </a:pPr>
            <a:r>
              <a:rPr lang="es-ES" sz="2000" b="1" dirty="0">
                <a:solidFill>
                  <a:srgbClr val="4472C4">
                    <a:lumMod val="10000"/>
                  </a:srgbClr>
                </a:solidFill>
              </a:rPr>
              <a:t>Reeducación y corrección de la marcha</a:t>
            </a:r>
          </a:p>
        </p:txBody>
      </p:sp>
      <p:grpSp>
        <p:nvGrpSpPr>
          <p:cNvPr id="123915" name="Group 11"/>
          <p:cNvGrpSpPr>
            <a:grpSpLocks/>
          </p:cNvGrpSpPr>
          <p:nvPr/>
        </p:nvGrpSpPr>
        <p:grpSpPr bwMode="auto">
          <a:xfrm>
            <a:off x="2228852" y="1840644"/>
            <a:ext cx="290881" cy="519245"/>
            <a:chOff x="2078" y="1387"/>
            <a:chExt cx="1644" cy="2201"/>
          </a:xfrm>
        </p:grpSpPr>
        <p:sp>
          <p:nvSpPr>
            <p:cNvPr id="123916" name="Oval 12"/>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es-ES">
                <a:solidFill>
                  <a:srgbClr val="FFFFFF"/>
                </a:solidFill>
              </a:endParaRPr>
            </a:p>
          </p:txBody>
        </p:sp>
        <p:sp>
          <p:nvSpPr>
            <p:cNvPr id="123917" name="Oval 13"/>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es-ES">
                <a:solidFill>
                  <a:srgbClr val="FFFFFF"/>
                </a:solidFill>
              </a:endParaRPr>
            </a:p>
          </p:txBody>
        </p:sp>
        <p:sp>
          <p:nvSpPr>
            <p:cNvPr id="123918" name="Oval 14"/>
            <p:cNvSpPr>
              <a:spLocks noChangeArrowheads="1"/>
            </p:cNvSpPr>
            <p:nvPr/>
          </p:nvSpPr>
          <p:spPr bwMode="gray">
            <a:xfrm>
              <a:off x="2254" y="1387"/>
              <a:ext cx="1468"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es-ES">
                <a:solidFill>
                  <a:srgbClr val="FFFFFF"/>
                </a:solidFill>
              </a:endParaRPr>
            </a:p>
          </p:txBody>
        </p:sp>
        <p:sp>
          <p:nvSpPr>
            <p:cNvPr id="123919" name="Oval 15"/>
            <p:cNvSpPr>
              <a:spLocks noChangeArrowheads="1"/>
            </p:cNvSpPr>
            <p:nvPr/>
          </p:nvSpPr>
          <p:spPr bwMode="gray">
            <a:xfrm>
              <a:off x="2254" y="1387"/>
              <a:ext cx="1468" cy="220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es-ES">
                <a:solidFill>
                  <a:srgbClr val="FFFFFF"/>
                </a:solidFill>
              </a:endParaRPr>
            </a:p>
          </p:txBody>
        </p:sp>
        <p:sp>
          <p:nvSpPr>
            <p:cNvPr id="123920" name="Oval 16"/>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es-ES">
                <a:solidFill>
                  <a:srgbClr val="FFFFFF"/>
                </a:solidFill>
              </a:endParaRPr>
            </a:p>
          </p:txBody>
        </p:sp>
        <p:sp>
          <p:nvSpPr>
            <p:cNvPr id="123921" name="Oval 17"/>
            <p:cNvSpPr>
              <a:spLocks noChangeArrowheads="1"/>
            </p:cNvSpPr>
            <p:nvPr/>
          </p:nvSpPr>
          <p:spPr bwMode="gray">
            <a:xfrm>
              <a:off x="2337" y="1387"/>
              <a:ext cx="1096" cy="2201"/>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es-ES">
                <a:solidFill>
                  <a:srgbClr val="FFFFFF"/>
                </a:solidFill>
              </a:endParaRPr>
            </a:p>
          </p:txBody>
        </p:sp>
      </p:grpSp>
      <p:grpSp>
        <p:nvGrpSpPr>
          <p:cNvPr id="123922" name="Group 18"/>
          <p:cNvGrpSpPr>
            <a:grpSpLocks/>
          </p:cNvGrpSpPr>
          <p:nvPr/>
        </p:nvGrpSpPr>
        <p:grpSpPr bwMode="auto">
          <a:xfrm>
            <a:off x="2628902" y="2628044"/>
            <a:ext cx="290881" cy="519245"/>
            <a:chOff x="2078" y="1387"/>
            <a:chExt cx="1644" cy="2201"/>
          </a:xfrm>
        </p:grpSpPr>
        <p:sp>
          <p:nvSpPr>
            <p:cNvPr id="123923" name="Oval 19"/>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es-ES">
                <a:solidFill>
                  <a:srgbClr val="FFFFFF"/>
                </a:solidFill>
              </a:endParaRPr>
            </a:p>
          </p:txBody>
        </p:sp>
        <p:sp>
          <p:nvSpPr>
            <p:cNvPr id="123924" name="Oval 20"/>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es-ES">
                <a:solidFill>
                  <a:srgbClr val="FFFFFF"/>
                </a:solidFill>
              </a:endParaRPr>
            </a:p>
          </p:txBody>
        </p:sp>
        <p:sp>
          <p:nvSpPr>
            <p:cNvPr id="123925" name="Oval 21"/>
            <p:cNvSpPr>
              <a:spLocks noChangeArrowheads="1"/>
            </p:cNvSpPr>
            <p:nvPr/>
          </p:nvSpPr>
          <p:spPr bwMode="gray">
            <a:xfrm>
              <a:off x="2254" y="1387"/>
              <a:ext cx="1468"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es-ES">
                <a:solidFill>
                  <a:srgbClr val="FFFFFF"/>
                </a:solidFill>
              </a:endParaRPr>
            </a:p>
          </p:txBody>
        </p:sp>
        <p:sp>
          <p:nvSpPr>
            <p:cNvPr id="123926" name="Oval 22"/>
            <p:cNvSpPr>
              <a:spLocks noChangeArrowheads="1"/>
            </p:cNvSpPr>
            <p:nvPr/>
          </p:nvSpPr>
          <p:spPr bwMode="gray">
            <a:xfrm>
              <a:off x="2254" y="1387"/>
              <a:ext cx="1468" cy="2201"/>
            </a:xfrm>
            <a:prstGeom prst="ellipse">
              <a:avLst/>
            </a:prstGeom>
            <a:gradFill rotWithShape="1">
              <a:gsLst>
                <a:gs pos="0">
                  <a:srgbClr val="48BE67">
                    <a:gamma/>
                    <a:shade val="0"/>
                    <a:invGamma/>
                  </a:srgbClr>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es-ES">
                <a:solidFill>
                  <a:srgbClr val="FFFFFF"/>
                </a:solidFill>
              </a:endParaRPr>
            </a:p>
          </p:txBody>
        </p:sp>
        <p:sp>
          <p:nvSpPr>
            <p:cNvPr id="123927" name="Oval 23"/>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es-ES">
                <a:solidFill>
                  <a:srgbClr val="FFFFFF"/>
                </a:solidFill>
              </a:endParaRPr>
            </a:p>
          </p:txBody>
        </p:sp>
        <p:sp>
          <p:nvSpPr>
            <p:cNvPr id="123928" name="Oval 24"/>
            <p:cNvSpPr>
              <a:spLocks noChangeArrowheads="1"/>
            </p:cNvSpPr>
            <p:nvPr/>
          </p:nvSpPr>
          <p:spPr bwMode="gray">
            <a:xfrm>
              <a:off x="2337" y="1387"/>
              <a:ext cx="1096" cy="2201"/>
            </a:xfrm>
            <a:prstGeom prst="ellipse">
              <a:avLst/>
            </a:prstGeom>
            <a:gradFill rotWithShape="1">
              <a:gsLst>
                <a:gs pos="0">
                  <a:srgbClr val="48BE67"/>
                </a:gs>
                <a:gs pos="100000">
                  <a:srgbClr val="48BE67">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es-ES">
                <a:solidFill>
                  <a:srgbClr val="FFFFFF"/>
                </a:solidFill>
              </a:endParaRPr>
            </a:p>
          </p:txBody>
        </p:sp>
      </p:grpSp>
      <p:grpSp>
        <p:nvGrpSpPr>
          <p:cNvPr id="123929" name="Group 25"/>
          <p:cNvGrpSpPr>
            <a:grpSpLocks/>
          </p:cNvGrpSpPr>
          <p:nvPr/>
        </p:nvGrpSpPr>
        <p:grpSpPr bwMode="auto">
          <a:xfrm>
            <a:off x="2743202" y="3466244"/>
            <a:ext cx="290881" cy="519245"/>
            <a:chOff x="2078" y="1387"/>
            <a:chExt cx="1644" cy="2201"/>
          </a:xfrm>
        </p:grpSpPr>
        <p:sp>
          <p:nvSpPr>
            <p:cNvPr id="123930" name="Oval 26"/>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es-ES">
                <a:solidFill>
                  <a:srgbClr val="FFFFFF"/>
                </a:solidFill>
              </a:endParaRPr>
            </a:p>
          </p:txBody>
        </p:sp>
        <p:sp>
          <p:nvSpPr>
            <p:cNvPr id="123931" name="Oval 27"/>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es-ES">
                <a:solidFill>
                  <a:srgbClr val="FFFFFF"/>
                </a:solidFill>
              </a:endParaRPr>
            </a:p>
          </p:txBody>
        </p:sp>
        <p:sp>
          <p:nvSpPr>
            <p:cNvPr id="123932" name="Oval 28"/>
            <p:cNvSpPr>
              <a:spLocks noChangeArrowheads="1"/>
            </p:cNvSpPr>
            <p:nvPr/>
          </p:nvSpPr>
          <p:spPr bwMode="gray">
            <a:xfrm>
              <a:off x="2254" y="1387"/>
              <a:ext cx="1468"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es-ES">
                <a:solidFill>
                  <a:srgbClr val="FFFFFF"/>
                </a:solidFill>
              </a:endParaRPr>
            </a:p>
          </p:txBody>
        </p:sp>
        <p:sp>
          <p:nvSpPr>
            <p:cNvPr id="123933" name="Oval 29"/>
            <p:cNvSpPr>
              <a:spLocks noChangeArrowheads="1"/>
            </p:cNvSpPr>
            <p:nvPr/>
          </p:nvSpPr>
          <p:spPr bwMode="gray">
            <a:xfrm>
              <a:off x="2254" y="1387"/>
              <a:ext cx="1468" cy="2201"/>
            </a:xfrm>
            <a:prstGeom prst="ellipse">
              <a:avLst/>
            </a:prstGeom>
            <a:gradFill rotWithShape="1">
              <a:gsLst>
                <a:gs pos="0">
                  <a:srgbClr val="21B3E1"/>
                </a:gs>
                <a:gs pos="100000">
                  <a:srgbClr val="21B3E1">
                    <a:gamma/>
                    <a:shade val="46275"/>
                    <a:invGamma/>
                  </a:srgb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es-ES">
                <a:solidFill>
                  <a:srgbClr val="FFFFFF"/>
                </a:solidFill>
              </a:endParaRPr>
            </a:p>
          </p:txBody>
        </p:sp>
        <p:sp>
          <p:nvSpPr>
            <p:cNvPr id="123934" name="Oval 30"/>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es-ES">
                <a:solidFill>
                  <a:srgbClr val="FFFFFF"/>
                </a:solidFill>
              </a:endParaRPr>
            </a:p>
          </p:txBody>
        </p:sp>
        <p:sp>
          <p:nvSpPr>
            <p:cNvPr id="123935" name="Oval 31"/>
            <p:cNvSpPr>
              <a:spLocks noChangeArrowheads="1"/>
            </p:cNvSpPr>
            <p:nvPr/>
          </p:nvSpPr>
          <p:spPr bwMode="gray">
            <a:xfrm>
              <a:off x="2337" y="1387"/>
              <a:ext cx="1096" cy="2201"/>
            </a:xfrm>
            <a:prstGeom prst="ellipse">
              <a:avLst/>
            </a:prstGeom>
            <a:gradFill rotWithShape="1">
              <a:gsLst>
                <a:gs pos="0">
                  <a:srgbClr val="21B3E1"/>
                </a:gs>
                <a:gs pos="100000">
                  <a:srgbClr val="21B3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es-ES">
                <a:solidFill>
                  <a:srgbClr val="FFFFFF"/>
                </a:solidFill>
              </a:endParaRPr>
            </a:p>
          </p:txBody>
        </p:sp>
      </p:grpSp>
      <p:grpSp>
        <p:nvGrpSpPr>
          <p:cNvPr id="123936" name="Group 32"/>
          <p:cNvGrpSpPr>
            <a:grpSpLocks/>
          </p:cNvGrpSpPr>
          <p:nvPr/>
        </p:nvGrpSpPr>
        <p:grpSpPr bwMode="auto">
          <a:xfrm>
            <a:off x="2560274" y="4129790"/>
            <a:ext cx="290881" cy="519245"/>
            <a:chOff x="2078" y="1387"/>
            <a:chExt cx="1644" cy="2201"/>
          </a:xfrm>
        </p:grpSpPr>
        <p:sp>
          <p:nvSpPr>
            <p:cNvPr id="123937" name="Oval 33"/>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es-ES">
                <a:solidFill>
                  <a:srgbClr val="FFFFFF"/>
                </a:solidFill>
              </a:endParaRPr>
            </a:p>
          </p:txBody>
        </p:sp>
        <p:sp>
          <p:nvSpPr>
            <p:cNvPr id="123938" name="Oval 34"/>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es-ES">
                <a:solidFill>
                  <a:srgbClr val="FFFFFF"/>
                </a:solidFill>
              </a:endParaRPr>
            </a:p>
          </p:txBody>
        </p:sp>
        <p:sp>
          <p:nvSpPr>
            <p:cNvPr id="123939" name="Oval 35"/>
            <p:cNvSpPr>
              <a:spLocks noChangeArrowheads="1"/>
            </p:cNvSpPr>
            <p:nvPr/>
          </p:nvSpPr>
          <p:spPr bwMode="gray">
            <a:xfrm>
              <a:off x="2254" y="1387"/>
              <a:ext cx="1468"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es-ES">
                <a:solidFill>
                  <a:srgbClr val="FFFFFF"/>
                </a:solidFill>
              </a:endParaRPr>
            </a:p>
          </p:txBody>
        </p:sp>
        <p:sp>
          <p:nvSpPr>
            <p:cNvPr id="123940" name="Oval 36"/>
            <p:cNvSpPr>
              <a:spLocks noChangeArrowheads="1"/>
            </p:cNvSpPr>
            <p:nvPr/>
          </p:nvSpPr>
          <p:spPr bwMode="gray">
            <a:xfrm>
              <a:off x="2254" y="1387"/>
              <a:ext cx="1468" cy="2201"/>
            </a:xfrm>
            <a:prstGeom prst="ellipse">
              <a:avLst/>
            </a:prstGeom>
            <a:gradFill rotWithShape="1">
              <a:gsLst>
                <a:gs pos="0">
                  <a:srgbClr val="8D67E1">
                    <a:gamma/>
                    <a:shade val="0"/>
                    <a:invGamma/>
                  </a:srgbClr>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es-ES">
                <a:solidFill>
                  <a:srgbClr val="FFFFFF"/>
                </a:solidFill>
              </a:endParaRPr>
            </a:p>
          </p:txBody>
        </p:sp>
        <p:sp>
          <p:nvSpPr>
            <p:cNvPr id="123941" name="Oval 37"/>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es-ES">
                <a:solidFill>
                  <a:srgbClr val="FFFFFF"/>
                </a:solidFill>
              </a:endParaRPr>
            </a:p>
          </p:txBody>
        </p:sp>
        <p:sp>
          <p:nvSpPr>
            <p:cNvPr id="123942" name="Oval 38"/>
            <p:cNvSpPr>
              <a:spLocks noChangeArrowheads="1"/>
            </p:cNvSpPr>
            <p:nvPr/>
          </p:nvSpPr>
          <p:spPr bwMode="gray">
            <a:xfrm>
              <a:off x="2337" y="1387"/>
              <a:ext cx="1096" cy="2201"/>
            </a:xfrm>
            <a:prstGeom prst="ellipse">
              <a:avLst/>
            </a:prstGeom>
            <a:gradFill rotWithShape="1">
              <a:gsLst>
                <a:gs pos="0">
                  <a:srgbClr val="8D67E1"/>
                </a:gs>
                <a:gs pos="100000">
                  <a:srgbClr val="8D67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es-ES">
                <a:solidFill>
                  <a:srgbClr val="FFFFFF"/>
                </a:solidFill>
              </a:endParaRPr>
            </a:p>
          </p:txBody>
        </p:sp>
      </p:grpSp>
      <p:grpSp>
        <p:nvGrpSpPr>
          <p:cNvPr id="123943" name="Group 39"/>
          <p:cNvGrpSpPr>
            <a:grpSpLocks/>
          </p:cNvGrpSpPr>
          <p:nvPr/>
        </p:nvGrpSpPr>
        <p:grpSpPr bwMode="auto">
          <a:xfrm>
            <a:off x="2454373" y="4910112"/>
            <a:ext cx="288829" cy="519245"/>
            <a:chOff x="2078" y="1387"/>
            <a:chExt cx="1749" cy="2201"/>
          </a:xfrm>
        </p:grpSpPr>
        <p:sp>
          <p:nvSpPr>
            <p:cNvPr id="123944" name="Oval 40"/>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es-ES">
                <a:solidFill>
                  <a:srgbClr val="FFFFFF"/>
                </a:solidFill>
              </a:endParaRPr>
            </a:p>
          </p:txBody>
        </p:sp>
        <p:sp>
          <p:nvSpPr>
            <p:cNvPr id="123945" name="Oval 41"/>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es-ES">
                <a:solidFill>
                  <a:srgbClr val="FFFFFF"/>
                </a:solidFill>
              </a:endParaRPr>
            </a:p>
          </p:txBody>
        </p:sp>
        <p:sp>
          <p:nvSpPr>
            <p:cNvPr id="123946" name="Oval 42"/>
            <p:cNvSpPr>
              <a:spLocks noChangeArrowheads="1"/>
            </p:cNvSpPr>
            <p:nvPr/>
          </p:nvSpPr>
          <p:spPr bwMode="gray">
            <a:xfrm>
              <a:off x="2254" y="1387"/>
              <a:ext cx="1573"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es-ES">
                <a:solidFill>
                  <a:srgbClr val="FFFFFF"/>
                </a:solidFill>
              </a:endParaRPr>
            </a:p>
          </p:txBody>
        </p:sp>
        <p:sp>
          <p:nvSpPr>
            <p:cNvPr id="123947" name="Oval 43"/>
            <p:cNvSpPr>
              <a:spLocks noChangeArrowheads="1"/>
            </p:cNvSpPr>
            <p:nvPr/>
          </p:nvSpPr>
          <p:spPr bwMode="gray">
            <a:xfrm>
              <a:off x="2254" y="1387"/>
              <a:ext cx="1573" cy="2201"/>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es-ES">
                <a:solidFill>
                  <a:srgbClr val="FFFFFF"/>
                </a:solidFill>
              </a:endParaRPr>
            </a:p>
          </p:txBody>
        </p:sp>
        <p:sp>
          <p:nvSpPr>
            <p:cNvPr id="123948" name="Oval 44"/>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es-ES">
                <a:solidFill>
                  <a:srgbClr val="FFFFFF"/>
                </a:solidFill>
              </a:endParaRPr>
            </a:p>
          </p:txBody>
        </p:sp>
        <p:sp>
          <p:nvSpPr>
            <p:cNvPr id="123949" name="Oval 45"/>
            <p:cNvSpPr>
              <a:spLocks noChangeArrowheads="1"/>
            </p:cNvSpPr>
            <p:nvPr/>
          </p:nvSpPr>
          <p:spPr bwMode="gray">
            <a:xfrm>
              <a:off x="2337" y="1387"/>
              <a:ext cx="1096" cy="2201"/>
            </a:xfrm>
            <a:prstGeom prst="ellipse">
              <a:avLst/>
            </a:prstGeom>
            <a:gradFill rotWithShape="1">
              <a:gsLst>
                <a:gs pos="0">
                  <a:srgbClr val="E35E23"/>
                </a:gs>
                <a:gs pos="100000">
                  <a:srgbClr val="E35E23">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es-ES">
                <a:solidFill>
                  <a:srgbClr val="FFFFFF"/>
                </a:solidFill>
              </a:endParaRPr>
            </a:p>
          </p:txBody>
        </p:sp>
      </p:grpSp>
      <p:sp>
        <p:nvSpPr>
          <p:cNvPr id="4" name="CuadroTexto 3"/>
          <p:cNvSpPr txBox="1"/>
          <p:nvPr/>
        </p:nvSpPr>
        <p:spPr>
          <a:xfrm rot="5400000">
            <a:off x="1921439" y="-1951326"/>
            <a:ext cx="677108" cy="4571123"/>
          </a:xfrm>
          <a:prstGeom prst="rect">
            <a:avLst/>
          </a:prstGeom>
          <a:noFill/>
        </p:spPr>
        <p:txBody>
          <a:bodyPr vert="vert270" wrap="none" rtlCol="0">
            <a:spAutoFit/>
          </a:bodyPr>
          <a:lstStyle/>
          <a:p>
            <a:r>
              <a:rPr lang="es-ES" sz="3200" b="1" dirty="0">
                <a:solidFill>
                  <a:srgbClr val="FF0000"/>
                </a:solidFill>
                <a:latin typeface="Arial Black" panose="020B0A04020102020204" pitchFamily="34" charset="0"/>
                <a:cs typeface="Aharoni" panose="02010803020104030203" pitchFamily="2" charset="-79"/>
              </a:rPr>
              <a:t>RoboWalk Expander</a:t>
            </a:r>
            <a:endParaRPr lang="es-ES" sz="3200" dirty="0">
              <a:solidFill>
                <a:srgbClr val="FF0000"/>
              </a:solidFill>
              <a:latin typeface="Arial Black" panose="020B0A04020102020204" pitchFamily="34" charset="0"/>
              <a:cs typeface="Aharoni" panose="02010803020104030203" pitchFamily="2" charset="-79"/>
            </a:endParaRPr>
          </a:p>
        </p:txBody>
      </p:sp>
      <p:sp>
        <p:nvSpPr>
          <p:cNvPr id="5" name="Rectángulo 4"/>
          <p:cNvSpPr/>
          <p:nvPr/>
        </p:nvSpPr>
        <p:spPr>
          <a:xfrm>
            <a:off x="3568934" y="3525455"/>
            <a:ext cx="2985176" cy="400110"/>
          </a:xfrm>
          <a:prstGeom prst="rect">
            <a:avLst/>
          </a:prstGeom>
        </p:spPr>
        <p:txBody>
          <a:bodyPr wrap="none">
            <a:spAutoFit/>
          </a:bodyPr>
          <a:lstStyle/>
          <a:p>
            <a:pPr algn="ctr"/>
            <a:r>
              <a:rPr lang="es-ES" sz="2000" b="1" dirty="0">
                <a:solidFill>
                  <a:srgbClr val="4472C4">
                    <a:lumMod val="10000"/>
                  </a:srgbClr>
                </a:solidFill>
              </a:rPr>
              <a:t>Movilización de pacientes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805" y="457253"/>
            <a:ext cx="1269713"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228853" y="5657671"/>
            <a:ext cx="6851440" cy="923330"/>
          </a:xfrm>
          <a:prstGeom prst="rect">
            <a:avLst/>
          </a:prstGeom>
          <a:solidFill>
            <a:schemeClr val="bg2">
              <a:lumMod val="75000"/>
            </a:schemeClr>
          </a:solidFill>
        </p:spPr>
        <p:txBody>
          <a:bodyPr wrap="square">
            <a:spAutoFit/>
          </a:bodyPr>
          <a:lstStyle/>
          <a:p>
            <a:pPr algn="just"/>
            <a:r>
              <a:rPr lang="es-MX" b="1" dirty="0">
                <a:solidFill>
                  <a:schemeClr val="tx2">
                    <a:lumMod val="75000"/>
                  </a:schemeClr>
                </a:solidFill>
              </a:rPr>
              <a:t>Es un sistema de fijaciones elásticas para las cintas de marcha de h/p/cosmos, que colocado en la parte delantera y/o posterior,  ayuda o resiste el movimiento de las piernas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062" y="2281675"/>
            <a:ext cx="908456" cy="349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49" y="1832707"/>
            <a:ext cx="1418014"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051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2D3AFC82-F81F-90A3-7DFA-4CCF0FB71433}"/>
              </a:ext>
            </a:extLst>
          </p:cNvPr>
          <p:cNvSpPr>
            <a:spLocks noGrp="1"/>
          </p:cNvSpPr>
          <p:nvPr>
            <p:ph type="title"/>
          </p:nvPr>
        </p:nvSpPr>
        <p:spPr>
          <a:xfrm>
            <a:off x="0" y="116632"/>
            <a:ext cx="6300192" cy="774169"/>
          </a:xfrm>
        </p:spPr>
        <p:txBody>
          <a:bodyPr>
            <a:noAutofit/>
          </a:bodyPr>
          <a:lstStyle/>
          <a:p>
            <a:pPr algn="ctr"/>
            <a:r>
              <a:rPr lang="es-ES" sz="3000" b="1" dirty="0">
                <a:solidFill>
                  <a:srgbClr val="003300"/>
                </a:solidFill>
                <a:latin typeface="Tahoma" panose="020B0604030504040204" pitchFamily="34" charset="0"/>
                <a:ea typeface="Tahoma" panose="020B0604030504040204" pitchFamily="34" charset="0"/>
                <a:cs typeface="Tahoma" panose="020B0604030504040204" pitchFamily="34" charset="0"/>
              </a:rPr>
              <a:t>Rehabilitación virtual</a:t>
            </a:r>
            <a:endParaRPr lang="es-ES" sz="3000" b="1" dirty="0">
              <a:latin typeface="Tahoma" panose="020B0604030504040204" pitchFamily="34" charset="0"/>
              <a:ea typeface="Tahoma" panose="020B0604030504040204" pitchFamily="34" charset="0"/>
              <a:cs typeface="Tahoma" panose="020B0604030504040204" pitchFamily="34" charset="0"/>
            </a:endParaRPr>
          </a:p>
        </p:txBody>
      </p:sp>
      <p:sp>
        <p:nvSpPr>
          <p:cNvPr id="2" name="2 Marcador de contenido">
            <a:extLst>
              <a:ext uri="{FF2B5EF4-FFF2-40B4-BE49-F238E27FC236}">
                <a16:creationId xmlns:a16="http://schemas.microsoft.com/office/drawing/2014/main" id="{D9E7BCD0-C450-FD0D-50CA-9910620A450B}"/>
              </a:ext>
            </a:extLst>
          </p:cNvPr>
          <p:cNvSpPr txBox="1">
            <a:spLocks/>
          </p:cNvSpPr>
          <p:nvPr/>
        </p:nvSpPr>
        <p:spPr>
          <a:xfrm>
            <a:off x="278877" y="1855871"/>
            <a:ext cx="8586247" cy="3920427"/>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05740" indent="-205740" algn="just" defTabSz="685800">
              <a:lnSpc>
                <a:spcPct val="150000"/>
              </a:lnSpc>
              <a:spcBef>
                <a:spcPts val="450"/>
              </a:spcBef>
              <a:buClr>
                <a:srgbClr val="72A376"/>
              </a:buClr>
              <a:defRPr/>
            </a:pPr>
            <a:r>
              <a:rPr lang="es-ES" sz="1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Es una interface de usuario avanzada para aplicaciones computacionales</a:t>
            </a:r>
          </a:p>
          <a:p>
            <a:pPr marL="205740" indent="-205740" algn="just" defTabSz="685800">
              <a:lnSpc>
                <a:spcPct val="150000"/>
              </a:lnSpc>
              <a:spcBef>
                <a:spcPts val="450"/>
              </a:spcBef>
              <a:buClr>
                <a:srgbClr val="72A376"/>
              </a:buClr>
              <a:defRPr/>
            </a:pPr>
            <a:r>
              <a:rPr lang="es-ES" sz="18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Permiten al usuario navegar e interactuar, en tiempo real, con un ambiente tridimensional generado por computador, usando dispositivos multisensoriales</a:t>
            </a:r>
          </a:p>
          <a:p>
            <a:pPr marL="205740" indent="-205740" algn="just" defTabSz="685800">
              <a:lnSpc>
                <a:spcPct val="150000"/>
              </a:lnSpc>
              <a:spcBef>
                <a:spcPts val="450"/>
              </a:spcBef>
              <a:buClr>
                <a:srgbClr val="72A376"/>
              </a:buClr>
              <a:defRPr/>
            </a:pPr>
            <a:r>
              <a:rPr lang="es-ES" sz="1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Crea ambientes virtuales que sirven como medio para la realización de ejercicios de rehabilitación </a:t>
            </a:r>
          </a:p>
          <a:p>
            <a:pPr marL="205740" indent="-205740" algn="just" defTabSz="685800">
              <a:lnSpc>
                <a:spcPct val="150000"/>
              </a:lnSpc>
              <a:spcBef>
                <a:spcPts val="450"/>
              </a:spcBef>
              <a:buClr>
                <a:srgbClr val="72A376"/>
              </a:buClr>
              <a:defRPr/>
            </a:pPr>
            <a:r>
              <a:rPr lang="es-ES" sz="1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Son escenarios gráficos en los cuales el usuario interactúa en tiempo real al hacer uso de </a:t>
            </a:r>
            <a:r>
              <a:rPr lang="es-ES" sz="18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dispositivos sensoriales para visión, audición y propiocepción</a:t>
            </a:r>
            <a:r>
              <a:rPr lang="es-ES" sz="1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931472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2D3AFC82-F81F-90A3-7DFA-4CCF0FB71433}"/>
              </a:ext>
            </a:extLst>
          </p:cNvPr>
          <p:cNvSpPr>
            <a:spLocks noGrp="1"/>
          </p:cNvSpPr>
          <p:nvPr>
            <p:ph type="title"/>
          </p:nvPr>
        </p:nvSpPr>
        <p:spPr>
          <a:xfrm>
            <a:off x="0" y="0"/>
            <a:ext cx="6228184" cy="876458"/>
          </a:xfrm>
        </p:spPr>
        <p:txBody>
          <a:bodyPr>
            <a:noAutofit/>
          </a:bodyPr>
          <a:lstStyle/>
          <a:p>
            <a:pPr algn="ctr"/>
            <a:r>
              <a:rPr lang="es-ES" sz="3000" b="1" dirty="0">
                <a:solidFill>
                  <a:srgbClr val="003300"/>
                </a:solidFill>
                <a:latin typeface="Tahoma" panose="020B0604030504040204" pitchFamily="34" charset="0"/>
                <a:ea typeface="Tahoma" panose="020B0604030504040204" pitchFamily="34" charset="0"/>
                <a:cs typeface="Tahoma" panose="020B0604030504040204" pitchFamily="34" charset="0"/>
              </a:rPr>
              <a:t>Rehabilitación virtual</a:t>
            </a:r>
            <a:endParaRPr lang="es-ES" sz="3000" b="1" dirty="0">
              <a:latin typeface="Tahoma" panose="020B0604030504040204" pitchFamily="34" charset="0"/>
              <a:ea typeface="Tahoma" panose="020B0604030504040204" pitchFamily="34" charset="0"/>
              <a:cs typeface="Tahoma" panose="020B0604030504040204" pitchFamily="34" charset="0"/>
            </a:endParaRPr>
          </a:p>
        </p:txBody>
      </p:sp>
      <p:sp>
        <p:nvSpPr>
          <p:cNvPr id="6" name="CuadroTexto 5">
            <a:extLst>
              <a:ext uri="{FF2B5EF4-FFF2-40B4-BE49-F238E27FC236}">
                <a16:creationId xmlns:a16="http://schemas.microsoft.com/office/drawing/2014/main" id="{4BBB06F9-972C-F68E-E936-F11DB2A86D7F}"/>
              </a:ext>
            </a:extLst>
          </p:cNvPr>
          <p:cNvSpPr txBox="1"/>
          <p:nvPr/>
        </p:nvSpPr>
        <p:spPr>
          <a:xfrm>
            <a:off x="347006" y="2118368"/>
            <a:ext cx="5227721" cy="3424014"/>
          </a:xfrm>
          <a:prstGeom prst="rect">
            <a:avLst/>
          </a:prstGeom>
          <a:noFill/>
        </p:spPr>
        <p:txBody>
          <a:bodyPr wrap="square">
            <a:spAutoFit/>
          </a:bodyPr>
          <a:lstStyle/>
          <a:p>
            <a:pPr marL="205740" indent="-205740" algn="just" defTabSz="685800">
              <a:lnSpc>
                <a:spcPct val="150000"/>
              </a:lnSpc>
              <a:spcBef>
                <a:spcPts val="450"/>
              </a:spcBef>
              <a:buClr>
                <a:srgbClr val="72A376"/>
              </a:buClr>
              <a:buSzPct val="76000"/>
              <a:buFont typeface="Wingdings 3"/>
              <a:buChar char=""/>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Ofrece la capacidad de individualizar las necesidades de tratamiento, proporciona una mayor estandarización de los protocolos de evaluación y capacitación</a:t>
            </a:r>
          </a:p>
          <a:p>
            <a:pPr marL="205740" indent="-205740" algn="just" defTabSz="685800">
              <a:lnSpc>
                <a:spcPct val="150000"/>
              </a:lnSpc>
              <a:spcBef>
                <a:spcPts val="450"/>
              </a:spcBef>
              <a:buClr>
                <a:srgbClr val="72A376"/>
              </a:buClr>
              <a:buSzPct val="76000"/>
              <a:buFont typeface="Wingdings 3"/>
              <a:buChar char=""/>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La terapia puede ser proporcionada dentro de un contexto funcional, útil y motivador, donde se puede clasificar y documentar los resultados fácilmente</a:t>
            </a:r>
          </a:p>
        </p:txBody>
      </p:sp>
      <p:pic>
        <p:nvPicPr>
          <p:cNvPr id="7" name="Picture 2" descr="G:\para ECVtaller\Centro-lescer-rehabilitacion-neuronal-realidad-virtual-para-el-tratamiento-de-pacientes-con-dano-cerebral-adquirido-002-760x400.jpg">
            <a:extLst>
              <a:ext uri="{FF2B5EF4-FFF2-40B4-BE49-F238E27FC236}">
                <a16:creationId xmlns:a16="http://schemas.microsoft.com/office/drawing/2014/main" id="{09BB8F83-AEC3-9EC4-9CDF-0F9A8BA80A46}"/>
              </a:ext>
            </a:extLst>
          </p:cNvPr>
          <p:cNvPicPr>
            <a:picLocks noChangeAspect="1" noChangeArrowheads="1"/>
          </p:cNvPicPr>
          <p:nvPr/>
        </p:nvPicPr>
        <p:blipFill>
          <a:blip r:embed="rId3"/>
          <a:srcRect l="41118"/>
          <a:stretch>
            <a:fillRect/>
          </a:stretch>
        </p:blipFill>
        <p:spPr bwMode="auto">
          <a:xfrm>
            <a:off x="5907505" y="1958160"/>
            <a:ext cx="2574758" cy="3714857"/>
          </a:xfrm>
          <a:prstGeom prst="rect">
            <a:avLst/>
          </a:prstGeom>
          <a:noFill/>
        </p:spPr>
      </p:pic>
    </p:spTree>
    <p:extLst>
      <p:ext uri="{BB962C8B-B14F-4D97-AF65-F5344CB8AC3E}">
        <p14:creationId xmlns:p14="http://schemas.microsoft.com/office/powerpoint/2010/main" val="877879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2D3AFC82-F81F-90A3-7DFA-4CCF0FB71433}"/>
              </a:ext>
            </a:extLst>
          </p:cNvPr>
          <p:cNvSpPr>
            <a:spLocks noGrp="1"/>
          </p:cNvSpPr>
          <p:nvPr>
            <p:ph type="title"/>
          </p:nvPr>
        </p:nvSpPr>
        <p:spPr>
          <a:xfrm>
            <a:off x="0" y="0"/>
            <a:ext cx="6588224" cy="763122"/>
          </a:xfrm>
        </p:spPr>
        <p:txBody>
          <a:bodyPr>
            <a:noAutofit/>
          </a:bodyPr>
          <a:lstStyle/>
          <a:p>
            <a:pPr algn="ctr"/>
            <a:r>
              <a:rPr lang="es-ES" sz="3000" b="1" dirty="0">
                <a:solidFill>
                  <a:srgbClr val="003300"/>
                </a:solidFill>
                <a:latin typeface="Tahoma" panose="020B0604030504040204" pitchFamily="34" charset="0"/>
                <a:ea typeface="Tahoma" panose="020B0604030504040204" pitchFamily="34" charset="0"/>
                <a:cs typeface="Tahoma" panose="020B0604030504040204" pitchFamily="34" charset="0"/>
              </a:rPr>
              <a:t>Rehabilitación virtual</a:t>
            </a:r>
            <a:endParaRPr lang="es-ES" sz="3000" b="1" dirty="0">
              <a:latin typeface="Tahoma" panose="020B0604030504040204" pitchFamily="34" charset="0"/>
              <a:ea typeface="Tahoma" panose="020B0604030504040204" pitchFamily="34" charset="0"/>
              <a:cs typeface="Tahoma" panose="020B0604030504040204" pitchFamily="34" charset="0"/>
            </a:endParaRPr>
          </a:p>
        </p:txBody>
      </p:sp>
      <p:sp>
        <p:nvSpPr>
          <p:cNvPr id="6" name="CuadroTexto 5">
            <a:extLst>
              <a:ext uri="{FF2B5EF4-FFF2-40B4-BE49-F238E27FC236}">
                <a16:creationId xmlns:a16="http://schemas.microsoft.com/office/drawing/2014/main" id="{4BBB06F9-972C-F68E-E936-F11DB2A86D7F}"/>
              </a:ext>
            </a:extLst>
          </p:cNvPr>
          <p:cNvSpPr txBox="1"/>
          <p:nvPr/>
        </p:nvSpPr>
        <p:spPr>
          <a:xfrm>
            <a:off x="347006" y="1985232"/>
            <a:ext cx="4561879" cy="3808735"/>
          </a:xfrm>
          <a:prstGeom prst="rect">
            <a:avLst/>
          </a:prstGeom>
          <a:noFill/>
        </p:spPr>
        <p:txBody>
          <a:bodyPr wrap="square">
            <a:spAutoFit/>
          </a:bodyPr>
          <a:lstStyle/>
          <a:p>
            <a:pPr marL="205740" indent="-205740" algn="just" defTabSz="685800">
              <a:lnSpc>
                <a:spcPct val="150000"/>
              </a:lnSpc>
              <a:spcBef>
                <a:spcPts val="450"/>
              </a:spcBef>
              <a:buClr>
                <a:srgbClr val="72A376"/>
              </a:buClr>
              <a:buSzPct val="76000"/>
              <a:buFont typeface="Wingdings 3"/>
              <a:buChar char=""/>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Aumenta la motivación</a:t>
            </a:r>
          </a:p>
          <a:p>
            <a:pPr marL="205740" indent="-205740" algn="just" defTabSz="685800">
              <a:lnSpc>
                <a:spcPct val="150000"/>
              </a:lnSpc>
              <a:spcBef>
                <a:spcPts val="450"/>
              </a:spcBef>
              <a:buClr>
                <a:srgbClr val="72A376"/>
              </a:buClr>
              <a:buSzPct val="76000"/>
              <a:buFont typeface="Wingdings 3"/>
              <a:buChar char=""/>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Permite mayor numero de repeticiones</a:t>
            </a:r>
          </a:p>
          <a:p>
            <a:pPr marL="205740" indent="-205740" algn="just" defTabSz="685800">
              <a:lnSpc>
                <a:spcPct val="150000"/>
              </a:lnSpc>
              <a:spcBef>
                <a:spcPts val="450"/>
              </a:spcBef>
              <a:buClr>
                <a:srgbClr val="72A376"/>
              </a:buClr>
              <a:buSzPct val="76000"/>
              <a:buFont typeface="Wingdings 3"/>
              <a:buChar char=""/>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Aumentan los tiempos de trabajo</a:t>
            </a:r>
          </a:p>
          <a:p>
            <a:pPr marL="205740" indent="-205740" algn="just" defTabSz="685800">
              <a:lnSpc>
                <a:spcPct val="150000"/>
              </a:lnSpc>
              <a:spcBef>
                <a:spcPts val="450"/>
              </a:spcBef>
              <a:buClr>
                <a:srgbClr val="72A376"/>
              </a:buClr>
              <a:buSzPct val="76000"/>
              <a:buFont typeface="Wingdings 3"/>
              <a:buChar char=""/>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Se puede trabajar en casa</a:t>
            </a:r>
          </a:p>
          <a:p>
            <a:pPr marL="205740" indent="-205740" algn="just" defTabSz="685800">
              <a:lnSpc>
                <a:spcPct val="150000"/>
              </a:lnSpc>
              <a:spcBef>
                <a:spcPts val="450"/>
              </a:spcBef>
              <a:buClr>
                <a:srgbClr val="72A376"/>
              </a:buClr>
              <a:buSzPct val="76000"/>
              <a:buFont typeface="Wingdings 3"/>
              <a:buChar char=""/>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 Reportan datos objetivos</a:t>
            </a:r>
          </a:p>
          <a:p>
            <a:pPr marL="205740" indent="-205740" algn="just" defTabSz="685800">
              <a:lnSpc>
                <a:spcPct val="150000"/>
              </a:lnSpc>
              <a:spcBef>
                <a:spcPts val="450"/>
              </a:spcBef>
              <a:buClr>
                <a:srgbClr val="72A376"/>
              </a:buClr>
              <a:buSzPct val="76000"/>
              <a:buFont typeface="Wingdings 3"/>
              <a:buChar char=""/>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Calidad del movimiento</a:t>
            </a:r>
          </a:p>
          <a:p>
            <a:pPr marL="205740" indent="-205740" algn="just" defTabSz="685800">
              <a:lnSpc>
                <a:spcPct val="150000"/>
              </a:lnSpc>
              <a:spcBef>
                <a:spcPts val="450"/>
              </a:spcBef>
              <a:buClr>
                <a:srgbClr val="72A376"/>
              </a:buClr>
              <a:buSzPct val="76000"/>
              <a:buFont typeface="Wingdings 3"/>
              <a:buChar char=""/>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 Aumenta el automatismo</a:t>
            </a:r>
          </a:p>
          <a:p>
            <a:pPr marL="205740" indent="-205740" algn="just" defTabSz="685800">
              <a:lnSpc>
                <a:spcPct val="150000"/>
              </a:lnSpc>
              <a:spcBef>
                <a:spcPts val="450"/>
              </a:spcBef>
              <a:buClr>
                <a:srgbClr val="72A376"/>
              </a:buClr>
              <a:buSzPct val="76000"/>
              <a:buFont typeface="Wingdings 3"/>
              <a:buChar char=""/>
              <a:defRPr/>
            </a:pPr>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Regula tono</a:t>
            </a:r>
          </a:p>
        </p:txBody>
      </p:sp>
      <p:pic>
        <p:nvPicPr>
          <p:cNvPr id="2" name="Picture 2" descr="I:\neurodesarrollo\driving-simulator reahlidadvirtual y rha.jpg">
            <a:extLst>
              <a:ext uri="{FF2B5EF4-FFF2-40B4-BE49-F238E27FC236}">
                <a16:creationId xmlns:a16="http://schemas.microsoft.com/office/drawing/2014/main" id="{21352892-6328-A64D-1693-3F611DCF821B}"/>
              </a:ext>
            </a:extLst>
          </p:cNvPr>
          <p:cNvPicPr>
            <a:picLocks noChangeAspect="1" noChangeArrowheads="1"/>
          </p:cNvPicPr>
          <p:nvPr/>
        </p:nvPicPr>
        <p:blipFill>
          <a:blip r:embed="rId3"/>
          <a:srcRect/>
          <a:stretch>
            <a:fillRect/>
          </a:stretch>
        </p:blipFill>
        <p:spPr bwMode="auto">
          <a:xfrm>
            <a:off x="5308940" y="2573956"/>
            <a:ext cx="3185355" cy="2563239"/>
          </a:xfrm>
          <a:prstGeom prst="rect">
            <a:avLst/>
          </a:prstGeom>
          <a:noFill/>
        </p:spPr>
      </p:pic>
    </p:spTree>
    <p:extLst>
      <p:ext uri="{BB962C8B-B14F-4D97-AF65-F5344CB8AC3E}">
        <p14:creationId xmlns:p14="http://schemas.microsoft.com/office/powerpoint/2010/main" val="4015184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D6421487-CFAB-DB11-9FD9-1BBCA1E6DDA3}"/>
              </a:ext>
            </a:extLst>
          </p:cNvPr>
          <p:cNvSpPr>
            <a:spLocks noGrp="1"/>
          </p:cNvSpPr>
          <p:nvPr>
            <p:ph type="title"/>
          </p:nvPr>
        </p:nvSpPr>
        <p:spPr>
          <a:xfrm>
            <a:off x="0" y="15066"/>
            <a:ext cx="6516216" cy="965662"/>
          </a:xfrm>
        </p:spPr>
        <p:txBody>
          <a:bodyPr>
            <a:noAutofit/>
          </a:bodyPr>
          <a:lstStyle/>
          <a:p>
            <a:pPr algn="ctr"/>
            <a:r>
              <a:rPr lang="es-ES" sz="3000" b="1" cap="none" dirty="0">
                <a:solidFill>
                  <a:srgbClr val="003300"/>
                </a:solidFill>
                <a:latin typeface="Tahoma" panose="020B0604030504040204" pitchFamily="34" charset="0"/>
                <a:ea typeface="Tahoma" panose="020B0604030504040204" pitchFamily="34" charset="0"/>
                <a:cs typeface="Tahoma" panose="020B0604030504040204" pitchFamily="34" charset="0"/>
              </a:rPr>
              <a:t>REHABILITACIÓN VIRTUAL</a:t>
            </a:r>
            <a:endParaRPr lang="es-ES" sz="3000" b="1" cap="none" dirty="0">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G:\para ECVtaller\d.jpg"/>
          <p:cNvPicPr>
            <a:picLocks noGrp="1" noChangeAspect="1" noChangeArrowheads="1"/>
          </p:cNvPicPr>
          <p:nvPr>
            <p:ph idx="1"/>
          </p:nvPr>
        </p:nvPicPr>
        <p:blipFill>
          <a:blip r:embed="rId2"/>
          <a:srcRect/>
          <a:stretch>
            <a:fillRect/>
          </a:stretch>
        </p:blipFill>
        <p:spPr bwMode="auto">
          <a:xfrm>
            <a:off x="1303712" y="1768068"/>
            <a:ext cx="2357454" cy="2218765"/>
          </a:xfrm>
          <a:prstGeom prst="rect">
            <a:avLst/>
          </a:prstGeom>
          <a:noFill/>
        </p:spPr>
      </p:pic>
      <p:pic>
        <p:nvPicPr>
          <p:cNvPr id="4099" name="Picture 3" descr="G:\para ECVtaller\Epik.jpg"/>
          <p:cNvPicPr>
            <a:picLocks noChangeAspect="1" noChangeArrowheads="1"/>
          </p:cNvPicPr>
          <p:nvPr/>
        </p:nvPicPr>
        <p:blipFill>
          <a:blip r:embed="rId3" cstate="print"/>
          <a:srcRect/>
          <a:stretch>
            <a:fillRect/>
          </a:stretch>
        </p:blipFill>
        <p:spPr bwMode="auto">
          <a:xfrm>
            <a:off x="5643571" y="3536157"/>
            <a:ext cx="2357429" cy="2464593"/>
          </a:xfrm>
          <a:prstGeom prst="rect">
            <a:avLst/>
          </a:prstGeom>
          <a:noFill/>
        </p:spPr>
      </p:pic>
      <p:pic>
        <p:nvPicPr>
          <p:cNvPr id="4100" name="Picture 4" descr="G:\para ECVtaller\realidad-virtual-1.jpg"/>
          <p:cNvPicPr>
            <a:picLocks noChangeAspect="1" noChangeArrowheads="1"/>
          </p:cNvPicPr>
          <p:nvPr/>
        </p:nvPicPr>
        <p:blipFill>
          <a:blip r:embed="rId4"/>
          <a:srcRect/>
          <a:stretch>
            <a:fillRect/>
          </a:stretch>
        </p:blipFill>
        <p:spPr bwMode="auto">
          <a:xfrm>
            <a:off x="5643570" y="1768066"/>
            <a:ext cx="2357430" cy="1768091"/>
          </a:xfrm>
          <a:prstGeom prst="rect">
            <a:avLst/>
          </a:prstGeom>
          <a:noFill/>
        </p:spPr>
      </p:pic>
      <p:pic>
        <p:nvPicPr>
          <p:cNvPr id="4101" name="Picture 5" descr="G:\para ECVtaller\The PITS system  monitor table 100 x 60 cm data gloves.jpg"/>
          <p:cNvPicPr>
            <a:picLocks noChangeAspect="1" noChangeArrowheads="1"/>
          </p:cNvPicPr>
          <p:nvPr/>
        </p:nvPicPr>
        <p:blipFill>
          <a:blip r:embed="rId5"/>
          <a:srcRect/>
          <a:stretch>
            <a:fillRect/>
          </a:stretch>
        </p:blipFill>
        <p:spPr bwMode="auto">
          <a:xfrm>
            <a:off x="3661167" y="1768068"/>
            <a:ext cx="2031619" cy="1875247"/>
          </a:xfrm>
          <a:prstGeom prst="rect">
            <a:avLst/>
          </a:prstGeom>
          <a:noFill/>
        </p:spPr>
      </p:pic>
      <p:pic>
        <p:nvPicPr>
          <p:cNvPr id="4102" name="Picture 6" descr="G:\para ECVtaller\unnamed.jpg"/>
          <p:cNvPicPr>
            <a:picLocks noChangeAspect="1" noChangeArrowheads="1"/>
          </p:cNvPicPr>
          <p:nvPr/>
        </p:nvPicPr>
        <p:blipFill>
          <a:blip r:embed="rId6"/>
          <a:srcRect/>
          <a:stretch>
            <a:fillRect/>
          </a:stretch>
        </p:blipFill>
        <p:spPr bwMode="auto">
          <a:xfrm>
            <a:off x="1303711" y="3643314"/>
            <a:ext cx="4339859" cy="2357436"/>
          </a:xfrm>
          <a:prstGeom prst="rect">
            <a:avLst/>
          </a:prstGeom>
          <a:noFill/>
        </p:spPr>
      </p:pic>
      <p:pic>
        <p:nvPicPr>
          <p:cNvPr id="11" name="Picture 5" descr="Bandera_cubana"/>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5239" y="5679297"/>
            <a:ext cx="351039" cy="22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6 Grupo"/>
          <p:cNvGrpSpPr>
            <a:grpSpLocks noGrp="1"/>
          </p:cNvGrpSpPr>
          <p:nvPr/>
        </p:nvGrpSpPr>
        <p:grpSpPr bwMode="auto">
          <a:xfrm>
            <a:off x="1505850" y="2022240"/>
            <a:ext cx="6132300" cy="2357455"/>
            <a:chOff x="357158" y="2469979"/>
            <a:chExt cx="5055363" cy="1364453"/>
          </a:xfrm>
        </p:grpSpPr>
        <p:grpSp>
          <p:nvGrpSpPr>
            <p:cNvPr id="4" name="5 Grupo"/>
            <p:cNvGrpSpPr>
              <a:grpSpLocks/>
            </p:cNvGrpSpPr>
            <p:nvPr/>
          </p:nvGrpSpPr>
          <p:grpSpPr bwMode="auto">
            <a:xfrm>
              <a:off x="357158" y="2469979"/>
              <a:ext cx="3295005" cy="1364453"/>
              <a:chOff x="357158" y="2469979"/>
              <a:chExt cx="3295005" cy="1364453"/>
            </a:xfrm>
          </p:grpSpPr>
          <p:pic>
            <p:nvPicPr>
              <p:cNvPr id="7" name="Picture 5" descr="j0162997"/>
              <p:cNvPicPr>
                <a:picLocks noChangeAspect="1" noChangeArrowheads="1" noCrop="1"/>
              </p:cNvPicPr>
              <p:nvPr/>
            </p:nvPicPr>
            <p:blipFill>
              <a:blip r:embed="rId2"/>
              <a:srcRect/>
              <a:stretch>
                <a:fillRect/>
              </a:stretch>
            </p:blipFill>
            <p:spPr bwMode="auto">
              <a:xfrm>
                <a:off x="2194579" y="2469979"/>
                <a:ext cx="1457584" cy="1364453"/>
              </a:xfrm>
              <a:prstGeom prst="rect">
                <a:avLst/>
              </a:prstGeom>
              <a:noFill/>
              <a:ln w="9525">
                <a:noFill/>
                <a:miter lim="800000"/>
                <a:headEnd/>
                <a:tailEnd/>
              </a:ln>
            </p:spPr>
          </p:pic>
          <p:sp>
            <p:nvSpPr>
              <p:cNvPr id="8" name="3 CuadroTexto"/>
              <p:cNvSpPr txBox="1">
                <a:spLocks noChangeArrowheads="1"/>
              </p:cNvSpPr>
              <p:nvPr/>
            </p:nvSpPr>
            <p:spPr bwMode="auto">
              <a:xfrm>
                <a:off x="357158" y="3104619"/>
                <a:ext cx="1589812" cy="146962"/>
              </a:xfrm>
              <a:prstGeom prst="rect">
                <a:avLst/>
              </a:prstGeom>
              <a:noFill/>
              <a:ln w="9525">
                <a:solidFill>
                  <a:schemeClr val="tx1"/>
                </a:solidFill>
                <a:miter lim="800000"/>
                <a:headEnd/>
                <a:tailEnd/>
              </a:ln>
            </p:spPr>
            <p:txBody>
              <a:bodyPr>
                <a:spAutoFit/>
              </a:bodyPr>
              <a:lstStyle/>
              <a:p>
                <a:pPr algn="ctr" defTabSz="685800"/>
                <a:endParaRPr lang="es-ES" sz="1050" b="1" dirty="0">
                  <a:solidFill>
                    <a:prstClr val="black"/>
                  </a:solidFill>
                  <a:latin typeface="Calibri" pitchFamily="34" charset="0"/>
                </a:endParaRPr>
              </a:p>
            </p:txBody>
          </p:sp>
        </p:grpSp>
        <p:sp>
          <p:nvSpPr>
            <p:cNvPr id="6" name="4 CuadroTexto"/>
            <p:cNvSpPr txBox="1">
              <a:spLocks noChangeArrowheads="1"/>
            </p:cNvSpPr>
            <p:nvPr/>
          </p:nvSpPr>
          <p:spPr bwMode="auto">
            <a:xfrm>
              <a:off x="3802355" y="3090185"/>
              <a:ext cx="1610166" cy="146962"/>
            </a:xfrm>
            <a:prstGeom prst="rect">
              <a:avLst/>
            </a:prstGeom>
            <a:noFill/>
            <a:ln w="9525">
              <a:solidFill>
                <a:schemeClr val="tx1"/>
              </a:solidFill>
              <a:miter lim="800000"/>
              <a:headEnd/>
              <a:tailEnd/>
            </a:ln>
          </p:spPr>
          <p:txBody>
            <a:bodyPr>
              <a:spAutoFit/>
            </a:bodyPr>
            <a:lstStyle/>
            <a:p>
              <a:pPr algn="ctr" defTabSz="685800"/>
              <a:endParaRPr lang="es-ES" sz="1050" b="1" dirty="0">
                <a:solidFill>
                  <a:prstClr val="black"/>
                </a:solidFill>
                <a:latin typeface="Calibri" pitchFamily="34" charset="0"/>
              </a:endParaRPr>
            </a:p>
          </p:txBody>
        </p:sp>
      </p:grpSp>
      <p:sp>
        <p:nvSpPr>
          <p:cNvPr id="10" name="9 CuadroTexto"/>
          <p:cNvSpPr txBox="1"/>
          <p:nvPr/>
        </p:nvSpPr>
        <p:spPr>
          <a:xfrm>
            <a:off x="5509635" y="2463527"/>
            <a:ext cx="2303852" cy="646331"/>
          </a:xfrm>
          <a:prstGeom prst="rect">
            <a:avLst/>
          </a:prstGeom>
          <a:noFill/>
        </p:spPr>
        <p:txBody>
          <a:bodyPr wrap="square" rtlCol="0">
            <a:spAutoFit/>
          </a:bodyPr>
          <a:lstStyle/>
          <a:p>
            <a:pPr defTabSz="685800"/>
            <a:r>
              <a:rPr lang="es-ES" sz="1350" dirty="0">
                <a:solidFill>
                  <a:prstClr val="black"/>
                </a:solidFill>
                <a:latin typeface="Gill Sans MT"/>
              </a:rPr>
              <a:t> </a:t>
            </a:r>
            <a:r>
              <a:rPr lang="es-ES" b="1" dirty="0">
                <a:solidFill>
                  <a:srgbClr val="FF0000"/>
                </a:solidFill>
                <a:latin typeface="Gill Sans MT"/>
              </a:rPr>
              <a:t>NUEVAS TECNOLOGÍAS </a:t>
            </a:r>
          </a:p>
        </p:txBody>
      </p:sp>
      <p:sp>
        <p:nvSpPr>
          <p:cNvPr id="11" name="10 CuadroTexto"/>
          <p:cNvSpPr txBox="1"/>
          <p:nvPr/>
        </p:nvSpPr>
        <p:spPr>
          <a:xfrm>
            <a:off x="1034789" y="2556742"/>
            <a:ext cx="2788143" cy="646331"/>
          </a:xfrm>
          <a:prstGeom prst="rect">
            <a:avLst/>
          </a:prstGeom>
          <a:noFill/>
        </p:spPr>
        <p:txBody>
          <a:bodyPr wrap="square" rtlCol="0">
            <a:spAutoFit/>
          </a:bodyPr>
          <a:lstStyle/>
          <a:p>
            <a:pPr defTabSz="685800"/>
            <a:r>
              <a:rPr lang="es-ES" b="1" dirty="0">
                <a:solidFill>
                  <a:srgbClr val="FF0000"/>
                </a:solidFill>
                <a:latin typeface="Gill Sans MT"/>
              </a:rPr>
              <a:t>TERAPIAS CONVENCIONALES</a:t>
            </a:r>
          </a:p>
        </p:txBody>
      </p:sp>
      <p:sp>
        <p:nvSpPr>
          <p:cNvPr id="16" name="15 Elipse"/>
          <p:cNvSpPr/>
          <p:nvPr/>
        </p:nvSpPr>
        <p:spPr>
          <a:xfrm>
            <a:off x="2428860" y="3482580"/>
            <a:ext cx="1500198" cy="1558987"/>
          </a:xfrm>
          <a:prstGeom prst="ellipse">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316" y="4099287"/>
            <a:ext cx="2758713" cy="275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35796" y="1729449"/>
            <a:ext cx="6120680" cy="24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795" y="3716141"/>
            <a:ext cx="1511300"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4008403"/>
            <a:ext cx="1511300" cy="272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3595" y="772212"/>
            <a:ext cx="1403722" cy="140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6700" y="4222061"/>
            <a:ext cx="1511300" cy="25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822" y="922408"/>
            <a:ext cx="1877102"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1880" y="410903"/>
            <a:ext cx="2689225" cy="193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0152" y="410903"/>
            <a:ext cx="1810536" cy="179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12 Grupo"/>
          <p:cNvGrpSpPr/>
          <p:nvPr/>
        </p:nvGrpSpPr>
        <p:grpSpPr>
          <a:xfrm>
            <a:off x="2360954" y="410903"/>
            <a:ext cx="1344141" cy="2370025"/>
            <a:chOff x="5539589" y="537338"/>
            <a:chExt cx="2688282" cy="4525963"/>
          </a:xfrm>
        </p:grpSpPr>
        <p:sp>
          <p:nvSpPr>
            <p:cNvPr id="14" name="13 Rectángulo redondeado"/>
            <p:cNvSpPr/>
            <p:nvPr/>
          </p:nvSpPr>
          <p:spPr>
            <a:xfrm>
              <a:off x="5539589" y="537338"/>
              <a:ext cx="2688282" cy="4525963"/>
            </a:xfrm>
            <a:prstGeom prst="roundRect">
              <a:avLst>
                <a:gd name="adj" fmla="val 10000"/>
              </a:avLst>
            </a:prstGeom>
            <a:blipFill rotWithShape="0">
              <a:blip r:embed="rId11"/>
              <a:stretch>
                <a:fillRect/>
              </a:stretch>
            </a:blipFill>
            <a:ln w="25400" cap="flat" cmpd="sng" algn="ctr">
              <a:solidFill>
                <a:sysClr val="window" lastClr="FFFFFF">
                  <a:hueOff val="0"/>
                  <a:satOff val="0"/>
                  <a:lumOff val="0"/>
                  <a:alphaOff val="0"/>
                </a:sysClr>
              </a:solidFill>
              <a:prstDash val="solid"/>
            </a:ln>
            <a:effectLst/>
          </p:spPr>
        </p:sp>
        <p:sp>
          <p:nvSpPr>
            <p:cNvPr id="15" name="14 Rectángulo"/>
            <p:cNvSpPr/>
            <p:nvPr/>
          </p:nvSpPr>
          <p:spPr>
            <a:xfrm>
              <a:off x="5539589" y="2347723"/>
              <a:ext cx="2688282" cy="1810385"/>
            </a:xfrm>
            <a:prstGeom prst="rect">
              <a:avLst/>
            </a:prstGeom>
            <a:noFill/>
            <a:ln>
              <a:noFill/>
            </a:ln>
            <a:effectLst/>
          </p:spPr>
          <p:txBody>
            <a:bodyPr spcFirstLastPara="0" vert="horz" wrap="square" lIns="384048" tIns="384048" rIns="384048" bIns="384048" numCol="1" spcCol="1270" anchor="ctr" anchorCtr="0">
              <a:noAutofit/>
            </a:bodyPr>
            <a:lstStyle/>
            <a:p>
              <a:pPr marL="0" marR="0" lvl="0" indent="0" algn="ctr" defTabSz="2400300" eaLnBrk="1" fontAlgn="auto" latinLnBrk="0" hangingPunct="1">
                <a:lnSpc>
                  <a:spcPct val="90000"/>
                </a:lnSpc>
                <a:spcBef>
                  <a:spcPct val="0"/>
                </a:spcBef>
                <a:spcAft>
                  <a:spcPct val="35000"/>
                </a:spcAft>
                <a:buClrTx/>
                <a:buSzTx/>
                <a:buFontTx/>
                <a:buNone/>
                <a:tabLst/>
                <a:defRPr/>
              </a:pPr>
              <a:endParaRPr kumimoji="0" lang="es-MX" sz="5400" b="0" i="0" u="none" strike="noStrike" kern="1200" cap="none" spc="0" normalizeH="0" baseline="0" noProof="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29192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2500"/>
                            </p:stCondLst>
                            <p:childTnLst>
                              <p:par>
                                <p:cTn id="8" presetID="2" presetClass="entr" presetSubtype="4" fill="hold" nodeType="afterEffect">
                                  <p:stCondLst>
                                    <p:cond delay="0"/>
                                  </p:stCondLst>
                                  <p:childTnLst>
                                    <p:set>
                                      <p:cBhvr>
                                        <p:cTn id="9" dur="1" fill="hold">
                                          <p:stCondLst>
                                            <p:cond delay="0"/>
                                          </p:stCondLst>
                                        </p:cTn>
                                        <p:tgtEl>
                                          <p:spTgt spid="9225"/>
                                        </p:tgtEl>
                                        <p:attrNameLst>
                                          <p:attrName>style.visibility</p:attrName>
                                        </p:attrNameLst>
                                      </p:cBhvr>
                                      <p:to>
                                        <p:strVal val="visible"/>
                                      </p:to>
                                    </p:set>
                                    <p:anim calcmode="lin" valueType="num">
                                      <p:cBhvr additive="base">
                                        <p:cTn id="10" dur="500" fill="hold"/>
                                        <p:tgtEl>
                                          <p:spTgt spid="9225"/>
                                        </p:tgtEl>
                                        <p:attrNameLst>
                                          <p:attrName>ppt_x</p:attrName>
                                        </p:attrNameLst>
                                      </p:cBhvr>
                                      <p:tavLst>
                                        <p:tav tm="0">
                                          <p:val>
                                            <p:strVal val="#ppt_x"/>
                                          </p:val>
                                        </p:tav>
                                        <p:tav tm="100000">
                                          <p:val>
                                            <p:strVal val="#ppt_x"/>
                                          </p:val>
                                        </p:tav>
                                      </p:tavLst>
                                    </p:anim>
                                    <p:anim calcmode="lin" valueType="num">
                                      <p:cBhvr additive="base">
                                        <p:cTn id="11" dur="500" fill="hold"/>
                                        <p:tgtEl>
                                          <p:spTgt spid="9225"/>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9224"/>
                                        </p:tgtEl>
                                        <p:attrNameLst>
                                          <p:attrName>style.visibility</p:attrName>
                                        </p:attrNameLst>
                                      </p:cBhvr>
                                      <p:to>
                                        <p:strVal val="visible"/>
                                      </p:to>
                                    </p:set>
                                    <p:animEffect transition="in" filter="barn(inVertical)">
                                      <p:cBhvr>
                                        <p:cTn id="14" dur="500"/>
                                        <p:tgtEl>
                                          <p:spTgt spid="9224"/>
                                        </p:tgtEl>
                                      </p:cBhvr>
                                    </p:animEffect>
                                  </p:childTnLst>
                                </p:cTn>
                              </p:par>
                            </p:childTnLst>
                          </p:cTn>
                        </p:par>
                        <p:par>
                          <p:cTn id="15" fill="hold">
                            <p:stCondLst>
                              <p:cond delay="3000"/>
                            </p:stCondLst>
                            <p:childTnLst>
                              <p:par>
                                <p:cTn id="16" presetID="6" presetClass="entr" presetSubtype="16" fill="hold" nodeType="afterEffect">
                                  <p:stCondLst>
                                    <p:cond delay="2000"/>
                                  </p:stCondLst>
                                  <p:childTnLst>
                                    <p:set>
                                      <p:cBhvr>
                                        <p:cTn id="17" dur="1" fill="hold">
                                          <p:stCondLst>
                                            <p:cond delay="0"/>
                                          </p:stCondLst>
                                        </p:cTn>
                                        <p:tgtEl>
                                          <p:spTgt spid="9218"/>
                                        </p:tgtEl>
                                        <p:attrNameLst>
                                          <p:attrName>style.visibility</p:attrName>
                                        </p:attrNameLst>
                                      </p:cBhvr>
                                      <p:to>
                                        <p:strVal val="visible"/>
                                      </p:to>
                                    </p:set>
                                    <p:animEffect transition="in" filter="circle(in)">
                                      <p:cBhvr>
                                        <p:cTn id="18" dur="2000"/>
                                        <p:tgtEl>
                                          <p:spTgt spid="9218"/>
                                        </p:tgtEl>
                                      </p:cBhvr>
                                    </p:animEffect>
                                  </p:childTnLst>
                                </p:cTn>
                              </p:par>
                            </p:childTnLst>
                          </p:cTn>
                        </p:par>
                        <p:par>
                          <p:cTn id="19" fill="hold">
                            <p:stCondLst>
                              <p:cond delay="7000"/>
                            </p:stCondLst>
                            <p:childTnLst>
                              <p:par>
                                <p:cTn id="20" presetID="16" presetClass="entr" presetSubtype="21" fill="hold" nodeType="after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barn(inVertical)">
                                      <p:cBhvr>
                                        <p:cTn id="22" dur="500"/>
                                        <p:tgtEl>
                                          <p:spTgt spid="9219"/>
                                        </p:tgtEl>
                                      </p:cBhvr>
                                    </p:animEffect>
                                  </p:childTnLst>
                                </p:cTn>
                              </p:par>
                            </p:childTnLst>
                          </p:cTn>
                        </p:par>
                        <p:par>
                          <p:cTn id="23" fill="hold">
                            <p:stCondLst>
                              <p:cond delay="7500"/>
                            </p:stCondLst>
                            <p:childTnLst>
                              <p:par>
                                <p:cTn id="24" presetID="42" presetClass="entr" presetSubtype="0" fill="hold" nodeType="afterEffect">
                                  <p:stCondLst>
                                    <p:cond delay="0"/>
                                  </p:stCondLst>
                                  <p:childTnLst>
                                    <p:set>
                                      <p:cBhvr>
                                        <p:cTn id="25" dur="1" fill="hold">
                                          <p:stCondLst>
                                            <p:cond delay="0"/>
                                          </p:stCondLst>
                                        </p:cTn>
                                        <p:tgtEl>
                                          <p:spTgt spid="9220"/>
                                        </p:tgtEl>
                                        <p:attrNameLst>
                                          <p:attrName>style.visibility</p:attrName>
                                        </p:attrNameLst>
                                      </p:cBhvr>
                                      <p:to>
                                        <p:strVal val="visible"/>
                                      </p:to>
                                    </p:set>
                                    <p:animEffect transition="in" filter="fade">
                                      <p:cBhvr>
                                        <p:cTn id="26" dur="1000"/>
                                        <p:tgtEl>
                                          <p:spTgt spid="9220"/>
                                        </p:tgtEl>
                                      </p:cBhvr>
                                    </p:animEffect>
                                    <p:anim calcmode="lin" valueType="num">
                                      <p:cBhvr>
                                        <p:cTn id="27" dur="1000" fill="hold"/>
                                        <p:tgtEl>
                                          <p:spTgt spid="9220"/>
                                        </p:tgtEl>
                                        <p:attrNameLst>
                                          <p:attrName>ppt_x</p:attrName>
                                        </p:attrNameLst>
                                      </p:cBhvr>
                                      <p:tavLst>
                                        <p:tav tm="0">
                                          <p:val>
                                            <p:strVal val="#ppt_x"/>
                                          </p:val>
                                        </p:tav>
                                        <p:tav tm="100000">
                                          <p:val>
                                            <p:strVal val="#ppt_x"/>
                                          </p:val>
                                        </p:tav>
                                      </p:tavLst>
                                    </p:anim>
                                    <p:anim calcmode="lin" valueType="num">
                                      <p:cBhvr>
                                        <p:cTn id="28" dur="1000" fill="hold"/>
                                        <p:tgtEl>
                                          <p:spTgt spid="9220"/>
                                        </p:tgtEl>
                                        <p:attrNameLst>
                                          <p:attrName>ppt_y</p:attrName>
                                        </p:attrNameLst>
                                      </p:cBhvr>
                                      <p:tavLst>
                                        <p:tav tm="0">
                                          <p:val>
                                            <p:strVal val="#ppt_y+.1"/>
                                          </p:val>
                                        </p:tav>
                                        <p:tav tm="100000">
                                          <p:val>
                                            <p:strVal val="#ppt_y"/>
                                          </p:val>
                                        </p:tav>
                                      </p:tavLst>
                                    </p:anim>
                                  </p:childTnLst>
                                </p:cTn>
                              </p:par>
                            </p:childTnLst>
                          </p:cTn>
                        </p:par>
                        <p:par>
                          <p:cTn id="29" fill="hold">
                            <p:stCondLst>
                              <p:cond delay="8500"/>
                            </p:stCondLst>
                            <p:childTnLst>
                              <p:par>
                                <p:cTn id="30" presetID="22" presetClass="entr" presetSubtype="4" fill="hold" nodeType="afterEffect">
                                  <p:stCondLst>
                                    <p:cond delay="0"/>
                                  </p:stCondLst>
                                  <p:childTnLst>
                                    <p:set>
                                      <p:cBhvr>
                                        <p:cTn id="31" dur="1" fill="hold">
                                          <p:stCondLst>
                                            <p:cond delay="0"/>
                                          </p:stCondLst>
                                        </p:cTn>
                                        <p:tgtEl>
                                          <p:spTgt spid="9222"/>
                                        </p:tgtEl>
                                        <p:attrNameLst>
                                          <p:attrName>style.visibility</p:attrName>
                                        </p:attrNameLst>
                                      </p:cBhvr>
                                      <p:to>
                                        <p:strVal val="visible"/>
                                      </p:to>
                                    </p:set>
                                    <p:animEffect transition="in" filter="wipe(down)">
                                      <p:cBhvr>
                                        <p:cTn id="3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602" y="4712242"/>
            <a:ext cx="1511300" cy="166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539" y="1835883"/>
            <a:ext cx="1732018" cy="298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redondeado"/>
          <p:cNvSpPr/>
          <p:nvPr/>
        </p:nvSpPr>
        <p:spPr bwMode="auto">
          <a:xfrm>
            <a:off x="109816" y="124098"/>
            <a:ext cx="5757135" cy="1512168"/>
          </a:xfrm>
          <a:prstGeom prst="roundRect">
            <a:avLst/>
          </a:prstGeom>
          <a:solidFill>
            <a:schemeClr val="tx1">
              <a:lumMod val="90000"/>
              <a:lumOff val="1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s-ES" dirty="0">
              <a:solidFill>
                <a:srgbClr val="000000"/>
              </a:solidFill>
              <a:latin typeface="Arial" charset="0"/>
            </a:endParaRPr>
          </a:p>
        </p:txBody>
      </p:sp>
      <p:sp>
        <p:nvSpPr>
          <p:cNvPr id="8" name="8 Marcador de contenido"/>
          <p:cNvSpPr txBox="1">
            <a:spLocks/>
          </p:cNvSpPr>
          <p:nvPr/>
        </p:nvSpPr>
        <p:spPr>
          <a:xfrm>
            <a:off x="209383" y="200840"/>
            <a:ext cx="5400600" cy="1471172"/>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ES" sz="2800" b="1" dirty="0">
                <a:ln w="19050">
                  <a:solidFill>
                    <a:srgbClr val="094332">
                      <a:tint val="1000"/>
                    </a:srgbClr>
                  </a:solidFill>
                  <a:prstDash val="solid"/>
                </a:ln>
                <a:solidFill>
                  <a:schemeClr val="bg1"/>
                </a:solidFill>
                <a:effectLst>
                  <a:outerShdw blurRad="38100" dist="38100" dir="2700000" algn="tl">
                    <a:srgbClr val="000000">
                      <a:alpha val="43137"/>
                    </a:srgbClr>
                  </a:outerShdw>
                </a:effectLst>
              </a:rPr>
              <a:t>El equipo</a:t>
            </a:r>
            <a:r>
              <a:rPr lang="es-ES" sz="2800" dirty="0">
                <a:ln w="19050">
                  <a:solidFill>
                    <a:srgbClr val="094332">
                      <a:tint val="1000"/>
                    </a:srgbClr>
                  </a:solidFill>
                  <a:prstDash val="solid"/>
                </a:ln>
                <a:solidFill>
                  <a:schemeClr val="bg1"/>
                </a:solidFill>
                <a:effectLst>
                  <a:outerShdw blurRad="38100" dist="38100" dir="2700000" algn="tl">
                    <a:srgbClr val="000000">
                      <a:alpha val="43137"/>
                    </a:srgbClr>
                  </a:outerShdw>
                </a:effectLst>
              </a:rPr>
              <a:t> </a:t>
            </a:r>
            <a:r>
              <a:rPr lang="es-ES" sz="2800" b="1" dirty="0">
                <a:ln w="19050">
                  <a:solidFill>
                    <a:srgbClr val="094332">
                      <a:tint val="1000"/>
                    </a:srgbClr>
                  </a:solidFill>
                  <a:prstDash val="solid"/>
                </a:ln>
                <a:solidFill>
                  <a:schemeClr val="bg1"/>
                </a:solidFill>
                <a:effectLst>
                  <a:outerShdw blurRad="38100" dist="38100" dir="2700000" algn="tl">
                    <a:srgbClr val="000000">
                      <a:alpha val="43137"/>
                    </a:srgbClr>
                  </a:outerShdw>
                </a:effectLst>
              </a:rPr>
              <a:t>es tan bueno, como bueno sea el terapeuta</a:t>
            </a:r>
          </a:p>
          <a:p>
            <a:pPr marL="0" indent="0" algn="ctr">
              <a:buFont typeface="Arial" pitchFamily="34" charset="0"/>
              <a:buNone/>
            </a:pPr>
            <a:r>
              <a:rPr lang="es-ES" sz="2800" b="1" dirty="0">
                <a:ln w="19050">
                  <a:solidFill>
                    <a:srgbClr val="094332">
                      <a:tint val="1000"/>
                    </a:srgbClr>
                  </a:solidFill>
                  <a:prstDash val="solid"/>
                </a:ln>
                <a:solidFill>
                  <a:schemeClr val="bg1"/>
                </a:solidFill>
                <a:effectLst>
                  <a:outerShdw blurRad="38100" dist="38100" dir="2700000" algn="tl">
                    <a:srgbClr val="000000">
                      <a:alpha val="43137"/>
                    </a:srgbClr>
                  </a:outerShdw>
                </a:effectLst>
              </a:rPr>
              <a:t>                 Bettina </a:t>
            </a:r>
            <a:r>
              <a:rPr lang="es-ES" sz="2800" b="1" dirty="0" err="1">
                <a:ln w="19050">
                  <a:solidFill>
                    <a:srgbClr val="094332">
                      <a:tint val="1000"/>
                    </a:srgbClr>
                  </a:solidFill>
                  <a:prstDash val="solid"/>
                </a:ln>
                <a:solidFill>
                  <a:schemeClr val="bg1"/>
                </a:solidFill>
                <a:effectLst>
                  <a:outerShdw blurRad="38100" dist="38100" dir="2700000" algn="tl">
                    <a:srgbClr val="000000">
                      <a:alpha val="43137"/>
                    </a:srgbClr>
                  </a:outerShdw>
                </a:effectLst>
              </a:rPr>
              <a:t>Paeth</a:t>
            </a:r>
            <a:r>
              <a:rPr lang="es-ES" sz="2800" b="1" dirty="0">
                <a:ln w="19050">
                  <a:solidFill>
                    <a:srgbClr val="094332">
                      <a:tint val="1000"/>
                    </a:srgbClr>
                  </a:solidFill>
                  <a:prstDash val="solid"/>
                </a:ln>
                <a:solidFill>
                  <a:schemeClr val="bg1"/>
                </a:solidFill>
                <a:effectLst>
                  <a:outerShdw blurRad="38100" dist="38100" dir="2700000" algn="tl">
                    <a:srgbClr val="000000">
                      <a:alpha val="43137"/>
                    </a:srgbClr>
                  </a:outerShdw>
                </a:effectLst>
              </a:rPr>
              <a:t> </a:t>
            </a:r>
            <a:r>
              <a:rPr lang="es-ES" sz="2800" b="1" dirty="0" err="1">
                <a:ln w="19050">
                  <a:solidFill>
                    <a:srgbClr val="094332">
                      <a:tint val="1000"/>
                    </a:srgbClr>
                  </a:solidFill>
                  <a:prstDash val="solid"/>
                </a:ln>
                <a:solidFill>
                  <a:schemeClr val="bg1"/>
                </a:solidFill>
                <a:effectLst>
                  <a:outerShdw blurRad="38100" dist="38100" dir="2700000" algn="tl">
                    <a:srgbClr val="000000">
                      <a:alpha val="43137"/>
                    </a:srgbClr>
                  </a:outerShdw>
                </a:effectLst>
              </a:rPr>
              <a:t>Rohlfs</a:t>
            </a:r>
            <a:r>
              <a:rPr lang="es-ES" sz="2800" b="1" dirty="0">
                <a:ln w="19050">
                  <a:solidFill>
                    <a:srgbClr val="094332">
                      <a:tint val="1000"/>
                    </a:srgbClr>
                  </a:solidFill>
                  <a:prstDash val="solid"/>
                </a:ln>
                <a:solidFill>
                  <a:schemeClr val="bg1"/>
                </a:solidFill>
                <a:effectLst>
                  <a:outerShdw blurRad="38100" dist="38100" dir="2700000" algn="tl">
                    <a:srgbClr val="000000">
                      <a:alpha val="43137"/>
                    </a:srgbClr>
                  </a:outerShdw>
                </a:effectLst>
              </a:rPr>
              <a:t>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028" y="2608313"/>
            <a:ext cx="1435535" cy="282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8829" y="2424399"/>
            <a:ext cx="1481902"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Elipse"/>
          <p:cNvSpPr/>
          <p:nvPr/>
        </p:nvSpPr>
        <p:spPr>
          <a:xfrm>
            <a:off x="5128869" y="4775309"/>
            <a:ext cx="1507145" cy="1957116"/>
          </a:xfrm>
          <a:prstGeom prst="ellipse">
            <a:avLst/>
          </a:prstGeom>
          <a:blipFill rotWithShape="1">
            <a:blip r:embed="rId6"/>
            <a:stretch>
              <a:fillRect/>
            </a:stretch>
          </a:blipFill>
          <a:ln w="25400" cap="flat" cmpd="sng" algn="ctr">
            <a:solidFill>
              <a:sysClr val="window" lastClr="FFFFFF">
                <a:hueOff val="0"/>
                <a:satOff val="0"/>
                <a:lumOff val="0"/>
                <a:alphaOff val="0"/>
              </a:sysClr>
            </a:solidFill>
            <a:prstDash val="solid"/>
          </a:ln>
          <a:effectLst/>
        </p:spPr>
      </p:sp>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61642">
            <a:off x="6372257" y="135844"/>
            <a:ext cx="1958914" cy="273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6085" y="5221125"/>
            <a:ext cx="15113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2700" y="5013176"/>
            <a:ext cx="1511300" cy="177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uadroTexto 16">
            <a:extLst>
              <a:ext uri="{FF2B5EF4-FFF2-40B4-BE49-F238E27FC236}">
                <a16:creationId xmlns:a16="http://schemas.microsoft.com/office/drawing/2014/main" id="{0E58ECAE-C0C7-40B8-ACA3-F88F5B072B6C}"/>
              </a:ext>
            </a:extLst>
          </p:cNvPr>
          <p:cNvSpPr txBox="1"/>
          <p:nvPr/>
        </p:nvSpPr>
        <p:spPr>
          <a:xfrm>
            <a:off x="149993" y="4627001"/>
            <a:ext cx="3982190" cy="646331"/>
          </a:xfrm>
          <a:prstGeom prst="rect">
            <a:avLst/>
          </a:prstGeom>
          <a:noFill/>
        </p:spPr>
        <p:txBody>
          <a:bodyPr wrap="square">
            <a:spAutoFit/>
          </a:bodyPr>
          <a:lstStyle/>
          <a:p>
            <a:pPr algn="ctr" defTabSz="685800"/>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Dianelys Hernández Chisholm</a:t>
            </a:r>
          </a:p>
          <a:p>
            <a:pPr algn="ctr" defTabSz="685800"/>
            <a:r>
              <a:rPr lang="es-ES" dirty="0">
                <a:solidFill>
                  <a:prstClr val="black"/>
                </a:solidFill>
                <a:latin typeface="Tahoma" panose="020B0604030504040204" pitchFamily="34" charset="0"/>
                <a:ea typeface="Tahoma" panose="020B0604030504040204" pitchFamily="34" charset="0"/>
                <a:cs typeface="Tahoma" panose="020B0604030504040204" pitchFamily="34" charset="0"/>
              </a:rPr>
              <a:t>Email </a:t>
            </a:r>
            <a:r>
              <a:rPr lang="es-ES" dirty="0">
                <a:solidFill>
                  <a:prstClr val="black"/>
                </a:solidFill>
                <a:latin typeface="Tahoma" panose="020B0604030504040204" pitchFamily="34" charset="0"/>
                <a:ea typeface="Tahoma" panose="020B0604030504040204" pitchFamily="34" charset="0"/>
                <a:cs typeface="Tahoma" panose="020B0604030504040204" pitchFamily="34" charset="0"/>
                <a:hlinkClick r:id="rId10"/>
              </a:rPr>
              <a:t>dianechis@infomed.sld.cu</a:t>
            </a:r>
            <a:endParaRPr lang="es-E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2F6B9D0D-EC4B-4FA9-925F-A9B4405138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4899" y="3016606"/>
            <a:ext cx="1235075" cy="14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1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ircle(in)">
                                      <p:cBhvr>
                                        <p:cTn id="7" dur="2000"/>
                                        <p:tgtEl>
                                          <p:spTgt spid="614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
                                        <p:tgtEl>
                                          <p:spTgt spid="6146"/>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6149"/>
                                        </p:tgtEl>
                                        <p:attrNameLst>
                                          <p:attrName>style.visibility</p:attrName>
                                        </p:attrNameLst>
                                      </p:cBhvr>
                                      <p:to>
                                        <p:strVal val="visible"/>
                                      </p:to>
                                    </p:set>
                                    <p:animEffect transition="in" filter="barn(inVertical)">
                                      <p:cBhvr>
                                        <p:cTn id="15" dur="500"/>
                                        <p:tgtEl>
                                          <p:spTgt spid="6149"/>
                                        </p:tgtEl>
                                      </p:cBhvr>
                                    </p:animEffect>
                                  </p:childTnLst>
                                </p:cTn>
                              </p:par>
                            </p:childTnLst>
                          </p:cTn>
                        </p:par>
                        <p:par>
                          <p:cTn id="16" fill="hold">
                            <p:stCondLst>
                              <p:cond delay="3000"/>
                            </p:stCondLst>
                            <p:childTnLst>
                              <p:par>
                                <p:cTn id="17" presetID="31" presetClass="entr" presetSubtype="0" fill="hold" nodeType="after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p:cTn id="19" dur="1000" fill="hold"/>
                                        <p:tgtEl>
                                          <p:spTgt spid="6148"/>
                                        </p:tgtEl>
                                        <p:attrNameLst>
                                          <p:attrName>ppt_w</p:attrName>
                                        </p:attrNameLst>
                                      </p:cBhvr>
                                      <p:tavLst>
                                        <p:tav tm="0">
                                          <p:val>
                                            <p:fltVal val="0"/>
                                          </p:val>
                                        </p:tav>
                                        <p:tav tm="100000">
                                          <p:val>
                                            <p:strVal val="#ppt_w"/>
                                          </p:val>
                                        </p:tav>
                                      </p:tavLst>
                                    </p:anim>
                                    <p:anim calcmode="lin" valueType="num">
                                      <p:cBhvr>
                                        <p:cTn id="20" dur="1000" fill="hold"/>
                                        <p:tgtEl>
                                          <p:spTgt spid="6148"/>
                                        </p:tgtEl>
                                        <p:attrNameLst>
                                          <p:attrName>ppt_h</p:attrName>
                                        </p:attrNameLst>
                                      </p:cBhvr>
                                      <p:tavLst>
                                        <p:tav tm="0">
                                          <p:val>
                                            <p:fltVal val="0"/>
                                          </p:val>
                                        </p:tav>
                                        <p:tav tm="100000">
                                          <p:val>
                                            <p:strVal val="#ppt_h"/>
                                          </p:val>
                                        </p:tav>
                                      </p:tavLst>
                                    </p:anim>
                                    <p:anim calcmode="lin" valueType="num">
                                      <p:cBhvr>
                                        <p:cTn id="21" dur="1000" fill="hold"/>
                                        <p:tgtEl>
                                          <p:spTgt spid="6148"/>
                                        </p:tgtEl>
                                        <p:attrNameLst>
                                          <p:attrName>style.rotation</p:attrName>
                                        </p:attrNameLst>
                                      </p:cBhvr>
                                      <p:tavLst>
                                        <p:tav tm="0">
                                          <p:val>
                                            <p:fltVal val="90"/>
                                          </p:val>
                                        </p:tav>
                                        <p:tav tm="100000">
                                          <p:val>
                                            <p:fltVal val="0"/>
                                          </p:val>
                                        </p:tav>
                                      </p:tavLst>
                                    </p:anim>
                                    <p:animEffect transition="in" filter="fade">
                                      <p:cBhvr>
                                        <p:cTn id="22" dur="1000"/>
                                        <p:tgtEl>
                                          <p:spTgt spid="6148"/>
                                        </p:tgtEl>
                                      </p:cBhvr>
                                    </p:animEffect>
                                  </p:childTnLst>
                                </p:cTn>
                              </p:par>
                            </p:childTnLst>
                          </p:cTn>
                        </p:par>
                        <p:par>
                          <p:cTn id="23" fill="hold">
                            <p:stCondLst>
                              <p:cond delay="40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4500"/>
                            </p:stCondLst>
                            <p:childTnLst>
                              <p:par>
                                <p:cTn id="30" presetID="22" presetClass="entr" presetSubtype="4" fill="hold" nodeType="afterEffect">
                                  <p:stCondLst>
                                    <p:cond delay="0"/>
                                  </p:stCondLst>
                                  <p:childTnLst>
                                    <p:set>
                                      <p:cBhvr>
                                        <p:cTn id="31" dur="1" fill="hold">
                                          <p:stCondLst>
                                            <p:cond delay="0"/>
                                          </p:stCondLst>
                                        </p:cTn>
                                        <p:tgtEl>
                                          <p:spTgt spid="6151"/>
                                        </p:tgtEl>
                                        <p:attrNameLst>
                                          <p:attrName>style.visibility</p:attrName>
                                        </p:attrNameLst>
                                      </p:cBhvr>
                                      <p:to>
                                        <p:strVal val="visible"/>
                                      </p:to>
                                    </p:set>
                                    <p:animEffect transition="in" filter="wipe(down)">
                                      <p:cBhvr>
                                        <p:cTn id="32" dur="500"/>
                                        <p:tgtEl>
                                          <p:spTgt spid="6151"/>
                                        </p:tgtEl>
                                      </p:cBhvr>
                                    </p:animEffect>
                                  </p:childTnLst>
                                </p:cTn>
                              </p:par>
                            </p:childTnLst>
                          </p:cTn>
                        </p:par>
                        <p:par>
                          <p:cTn id="33" fill="hold">
                            <p:stCondLst>
                              <p:cond delay="5000"/>
                            </p:stCondLst>
                            <p:childTnLst>
                              <p:par>
                                <p:cTn id="34" presetID="6" presetClass="entr" presetSubtype="16" fill="hold" nodeType="afterEffect">
                                  <p:stCondLst>
                                    <p:cond delay="400"/>
                                  </p:stCondLst>
                                  <p:childTnLst>
                                    <p:set>
                                      <p:cBhvr>
                                        <p:cTn id="35" dur="1" fill="hold">
                                          <p:stCondLst>
                                            <p:cond delay="0"/>
                                          </p:stCondLst>
                                        </p:cTn>
                                        <p:tgtEl>
                                          <p:spTgt spid="6150"/>
                                        </p:tgtEl>
                                        <p:attrNameLst>
                                          <p:attrName>style.visibility</p:attrName>
                                        </p:attrNameLst>
                                      </p:cBhvr>
                                      <p:to>
                                        <p:strVal val="visible"/>
                                      </p:to>
                                    </p:set>
                                    <p:animEffect transition="in" filter="circle(in)">
                                      <p:cBhvr>
                                        <p:cTn id="36" dur="2000"/>
                                        <p:tgtEl>
                                          <p:spTgt spid="6150"/>
                                        </p:tgtEl>
                                      </p:cBhvr>
                                    </p:animEffect>
                                  </p:childTnLst>
                                </p:cTn>
                              </p:par>
                              <p:par>
                                <p:cTn id="37" presetID="6" presetClass="entr" presetSubtype="16" fill="hold" nodeType="withEffect">
                                  <p:stCondLst>
                                    <p:cond delay="400"/>
                                  </p:stCondLst>
                                  <p:childTnLst>
                                    <p:set>
                                      <p:cBhvr>
                                        <p:cTn id="38" dur="1" fill="hold">
                                          <p:stCondLst>
                                            <p:cond delay="0"/>
                                          </p:stCondLst>
                                        </p:cTn>
                                        <p:tgtEl>
                                          <p:spTgt spid="6152"/>
                                        </p:tgtEl>
                                        <p:attrNameLst>
                                          <p:attrName>style.visibility</p:attrName>
                                        </p:attrNameLst>
                                      </p:cBhvr>
                                      <p:to>
                                        <p:strVal val="visible"/>
                                      </p:to>
                                    </p:set>
                                    <p:animEffect transition="in" filter="circle(in)">
                                      <p:cBhvr>
                                        <p:cTn id="39"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288131" y="1976707"/>
            <a:ext cx="8416529" cy="4269617"/>
          </a:xfrm>
        </p:spPr>
        <p:txBody>
          <a:bodyPr/>
          <a:lstStyle/>
          <a:p>
            <a:pPr marL="0" indent="0" algn="just">
              <a:lnSpc>
                <a:spcPct val="150000"/>
              </a:lnSpc>
              <a:buNone/>
              <a:defRPr/>
            </a:pPr>
            <a:r>
              <a:rPr lang="es-ES" altLang="en-US" sz="1800" dirty="0">
                <a:latin typeface="Arial" pitchFamily="34" charset="0"/>
                <a:ea typeface="Calibri" pitchFamily="34" charset="0"/>
                <a:cs typeface="Arial" pitchFamily="34" charset="0"/>
              </a:rPr>
              <a:t>Término que hace referencia a la acción que consiste en proceder, que significa actuar de una forma determinada, por otra parte, está vinculado a un método o una manera de ejecutar algo</a:t>
            </a:r>
          </a:p>
          <a:p>
            <a:pPr marL="0" indent="0" algn="just">
              <a:lnSpc>
                <a:spcPct val="150000"/>
              </a:lnSpc>
              <a:buNone/>
              <a:defRPr/>
            </a:pPr>
            <a:r>
              <a:rPr lang="es-ES" altLang="en-US" sz="1800" dirty="0">
                <a:latin typeface="Arial" pitchFamily="34" charset="0"/>
                <a:ea typeface="Calibri" pitchFamily="34" charset="0"/>
                <a:cs typeface="Arial" pitchFamily="34" charset="0"/>
              </a:rPr>
              <a:t>Un procedimiento, en este sentido, consiste en seguir ciertos pasos predefinidos para desarrollar una labor de manera eficaz</a:t>
            </a:r>
          </a:p>
          <a:p>
            <a:pPr marL="0" indent="0" algn="just">
              <a:lnSpc>
                <a:spcPct val="150000"/>
              </a:lnSpc>
              <a:buNone/>
              <a:defRPr/>
            </a:pPr>
            <a:r>
              <a:rPr lang="es-ES" altLang="en-US" sz="1800" dirty="0">
                <a:latin typeface="Arial" pitchFamily="34" charset="0"/>
                <a:ea typeface="Calibri" pitchFamily="34" charset="0"/>
                <a:cs typeface="Arial" pitchFamily="34" charset="0"/>
              </a:rPr>
              <a:t>Su objetivo debería ser único y de fácil identificación, aunque es posible que existan diversos procedimientos que persigan el mismo fin, cada uno con estructuras y etapas diferentes, y que ofrezcan más o menos eficiencia                                                                            </a:t>
            </a:r>
            <a:endParaRPr lang="es-ES" altLang="en-US" sz="1800" dirty="0">
              <a:effectLst>
                <a:outerShdw blurRad="38100" dist="38100" dir="2700000" algn="tl">
                  <a:srgbClr val="000000">
                    <a:alpha val="43137"/>
                  </a:srgbClr>
                </a:outerShdw>
              </a:effectLst>
              <a:latin typeface="Arial" pitchFamily="34" charset="0"/>
              <a:ea typeface="Calibri" pitchFamily="34" charset="0"/>
              <a:cs typeface="Arial" pitchFamily="34" charset="0"/>
            </a:endParaRP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Procedimientos</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224517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19087" y="1971675"/>
            <a:ext cx="8416529" cy="3844529"/>
          </a:xfrm>
        </p:spPr>
        <p:txBody>
          <a:bodyPr/>
          <a:lstStyle/>
          <a:p>
            <a:pPr marL="0" indent="0" algn="just">
              <a:lnSpc>
                <a:spcPct val="150000"/>
              </a:lnSpc>
              <a:buNone/>
              <a:defRPr/>
            </a:pPr>
            <a:r>
              <a:rPr lang="es-ES" altLang="en-US" sz="1950" dirty="0">
                <a:latin typeface="Arial" pitchFamily="34" charset="0"/>
                <a:ea typeface="Calibri" pitchFamily="34" charset="0"/>
                <a:cs typeface="Arial" pitchFamily="34" charset="0"/>
              </a:rPr>
              <a:t>Es el modo de comportarse, también tiene similitud con actitud, comportamiento. Seguirse, originarse una cosa de otra; tener por punto de partida, venir. Pasar a poner en ejecución una cosa</a:t>
            </a:r>
          </a:p>
          <a:p>
            <a:pPr marL="0" indent="0" algn="just">
              <a:lnSpc>
                <a:spcPct val="150000"/>
              </a:lnSpc>
              <a:buNone/>
              <a:defRPr/>
            </a:pPr>
            <a:r>
              <a:rPr lang="es-ES" altLang="en-US" sz="1950" dirty="0">
                <a:latin typeface="Arial" pitchFamily="34" charset="0"/>
                <a:ea typeface="Calibri" pitchFamily="34" charset="0"/>
                <a:cs typeface="Arial" pitchFamily="34" charset="0"/>
              </a:rPr>
              <a:t>Continuar, seguir adelante en la ejecución de las cosas</a:t>
            </a:r>
          </a:p>
          <a:p>
            <a:pPr marL="0" indent="0" algn="just">
              <a:lnSpc>
                <a:spcPct val="150000"/>
              </a:lnSpc>
              <a:buNone/>
              <a:defRPr/>
            </a:pPr>
            <a:r>
              <a:rPr lang="es-ES" altLang="en-US" sz="1950" dirty="0">
                <a:latin typeface="Arial" pitchFamily="34" charset="0"/>
                <a:ea typeface="Calibri" pitchFamily="34" charset="0"/>
                <a:cs typeface="Arial" pitchFamily="34" charset="0"/>
              </a:rPr>
              <a:t>Portarse y gobernar uno sus acciones bien o mal</a:t>
            </a:r>
          </a:p>
          <a:p>
            <a:pPr marL="0" indent="0" algn="just">
              <a:lnSpc>
                <a:spcPct val="150000"/>
              </a:lnSpc>
              <a:buNone/>
              <a:defRPr/>
            </a:pPr>
            <a:r>
              <a:rPr lang="es-ES" altLang="en-US" sz="1950" dirty="0">
                <a:latin typeface="Arial" pitchFamily="34" charset="0"/>
                <a:ea typeface="Calibri" pitchFamily="34" charset="0"/>
                <a:cs typeface="Arial" pitchFamily="34" charset="0"/>
              </a:rPr>
              <a:t>Ser conforme a razón, derecho, uso o conveniencia. Iniciar una serie de acciones ordenadas y previstas                                                                           </a:t>
            </a:r>
            <a:endParaRPr lang="es-ES" altLang="en-US" sz="1800" dirty="0">
              <a:effectLst>
                <a:outerShdw blurRad="38100" dist="38100" dir="2700000" algn="tl">
                  <a:srgbClr val="000000">
                    <a:alpha val="43137"/>
                  </a:srgbClr>
                </a:outerShdw>
              </a:effectLst>
              <a:latin typeface="Arial" pitchFamily="34" charset="0"/>
              <a:ea typeface="Calibri" pitchFamily="34" charset="0"/>
              <a:cs typeface="Arial" pitchFamily="34" charset="0"/>
            </a:endParaRP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Procederes</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012419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19087" y="1971675"/>
            <a:ext cx="8416529" cy="3844529"/>
          </a:xfrm>
        </p:spPr>
        <p:txBody>
          <a:bodyPr/>
          <a:lstStyle/>
          <a:p>
            <a:pPr marL="0" indent="0" algn="just">
              <a:lnSpc>
                <a:spcPct val="150000"/>
              </a:lnSpc>
              <a:buNone/>
              <a:defRPr/>
            </a:pPr>
            <a:r>
              <a:rPr lang="es-ES" altLang="en-US" sz="1950" dirty="0">
                <a:latin typeface="Arial" pitchFamily="34" charset="0"/>
                <a:ea typeface="Calibri" pitchFamily="34" charset="0"/>
                <a:cs typeface="Arial" pitchFamily="34" charset="0"/>
              </a:rPr>
              <a:t>Conjunto de actividades mutuamente relacionadas o que al interactuar juntas en los elementos de entrada los convierte en resultados</a:t>
            </a:r>
          </a:p>
          <a:p>
            <a:pPr marL="0" indent="0" algn="just">
              <a:lnSpc>
                <a:spcPct val="150000"/>
              </a:lnSpc>
              <a:buNone/>
              <a:defRPr/>
            </a:pPr>
            <a:r>
              <a:rPr lang="es-ES" altLang="en-US" sz="1950" dirty="0">
                <a:latin typeface="Arial" pitchFamily="34" charset="0"/>
                <a:ea typeface="Calibri" pitchFamily="34" charset="0"/>
                <a:cs typeface="Arial" pitchFamily="34" charset="0"/>
              </a:rPr>
              <a:t>Es el medio adecuado que tiene el Estado para resolver el conflicto por el derecho procesal, que establece el orden de los actos (procedimientos), para una correcta (legal) prestación de la actividad jurisdiccional constituye un haz de situaciones (o relaciones jurídicas), en el que se dan diversos derechos, deberes, poderes, obligaciones o cargas                                                                            </a:t>
            </a:r>
            <a:endParaRPr lang="es-ES" altLang="en-US" sz="1800" dirty="0">
              <a:effectLst>
                <a:outerShdw blurRad="38100" dist="38100" dir="2700000" algn="tl">
                  <a:srgbClr val="000000">
                    <a:alpha val="43137"/>
                  </a:srgbClr>
                </a:outerShdw>
              </a:effectLst>
              <a:latin typeface="Arial" pitchFamily="34" charset="0"/>
              <a:ea typeface="Calibri" pitchFamily="34" charset="0"/>
              <a:cs typeface="Arial" pitchFamily="34" charset="0"/>
            </a:endParaRP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Proceso</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953152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Marcador de contenido 4">
            <a:extLst>
              <a:ext uri="{FF2B5EF4-FFF2-40B4-BE49-F238E27FC236}">
                <a16:creationId xmlns:a16="http://schemas.microsoft.com/office/drawing/2014/main" id="{3C4608CE-F782-4017-8524-D04EE34DCBF7}"/>
              </a:ext>
            </a:extLst>
          </p:cNvPr>
          <p:cNvSpPr>
            <a:spLocks noGrp="1"/>
          </p:cNvSpPr>
          <p:nvPr>
            <p:ph idx="1"/>
          </p:nvPr>
        </p:nvSpPr>
        <p:spPr>
          <a:xfrm>
            <a:off x="319087" y="1971675"/>
            <a:ext cx="8416529" cy="3844529"/>
          </a:xfrm>
        </p:spPr>
        <p:txBody>
          <a:bodyPr/>
          <a:lstStyle/>
          <a:p>
            <a:pPr marL="0" indent="0" algn="just">
              <a:lnSpc>
                <a:spcPct val="150000"/>
              </a:lnSpc>
              <a:buNone/>
              <a:defRPr/>
            </a:pPr>
            <a:r>
              <a:rPr lang="es-ES" altLang="en-US" sz="1950" dirty="0">
                <a:latin typeface="Arial" pitchFamily="34" charset="0"/>
                <a:ea typeface="Calibri" pitchFamily="34" charset="0"/>
                <a:cs typeface="Arial" pitchFamily="34" charset="0"/>
              </a:rPr>
              <a:t>Cúmulo de actos o actividades seriados, secuenciales, ordenados, que se desarrollan de manera progresiva, con el fin de resolver, mediante un juicio de la autoridad competente, el conflicto o la incertidumbre jurídicos, sometidos a su decisión, así como a realizar la función jurisdiccional, esto es, imponer a los particulares conductas adecuadas al derecho, tutelar los derechos subjetivos                                                                           </a:t>
            </a:r>
            <a:endParaRPr lang="es-ES" altLang="en-US" sz="1800" dirty="0">
              <a:effectLst>
                <a:outerShdw blurRad="38100" dist="38100" dir="2700000" algn="tl">
                  <a:srgbClr val="000000">
                    <a:alpha val="43137"/>
                  </a:srgbClr>
                </a:outerShdw>
              </a:effectLst>
              <a:latin typeface="Arial" pitchFamily="34" charset="0"/>
              <a:ea typeface="Calibri" pitchFamily="34" charset="0"/>
              <a:cs typeface="Arial" pitchFamily="34" charset="0"/>
            </a:endParaRPr>
          </a:p>
        </p:txBody>
      </p:sp>
      <p:sp>
        <p:nvSpPr>
          <p:cNvPr id="5" name="4 Rectángulo redondeado">
            <a:extLst>
              <a:ext uri="{FF2B5EF4-FFF2-40B4-BE49-F238E27FC236}">
                <a16:creationId xmlns:a16="http://schemas.microsoft.com/office/drawing/2014/main" id="{454E0AC9-1849-459F-837E-6A5DF113BE82}"/>
              </a:ext>
            </a:extLst>
          </p:cNvPr>
          <p:cNvSpPr/>
          <p:nvPr/>
        </p:nvSpPr>
        <p:spPr>
          <a:xfrm>
            <a:off x="781050" y="1048941"/>
            <a:ext cx="7353300" cy="728663"/>
          </a:xfrm>
          <a:prstGeom prst="roundRect">
            <a:avLst>
              <a:gd name="adj" fmla="val 10000"/>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sp>
      <p:sp>
        <p:nvSpPr>
          <p:cNvPr id="6" name="5 CuadroTexto">
            <a:extLst>
              <a:ext uri="{FF2B5EF4-FFF2-40B4-BE49-F238E27FC236}">
                <a16:creationId xmlns:a16="http://schemas.microsoft.com/office/drawing/2014/main" id="{10A3EA2E-2669-496B-A595-4761015AC1B4}"/>
              </a:ext>
            </a:extLst>
          </p:cNvPr>
          <p:cNvSpPr txBox="1"/>
          <p:nvPr/>
        </p:nvSpPr>
        <p:spPr>
          <a:xfrm>
            <a:off x="822722" y="1137048"/>
            <a:ext cx="7347347" cy="507831"/>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685800" eaLnBrk="0" fontAlgn="base" hangingPunct="0">
              <a:spcBef>
                <a:spcPct val="0"/>
              </a:spcBef>
              <a:spcAft>
                <a:spcPct val="0"/>
              </a:spcAft>
              <a:defRPr/>
            </a:pPr>
            <a:r>
              <a:rPr lang="es-E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Proceso</a:t>
            </a:r>
            <a:endParaRPr lang="es-ES" sz="27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03013199"/>
      </p:ext>
    </p:extLst>
  </p:cSld>
  <p:clrMapOvr>
    <a:masterClrMapping/>
  </p:clrMapOvr>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1267</TotalTime>
  <Words>3040</Words>
  <Application>Microsoft Office PowerPoint</Application>
  <PresentationFormat>Presentación en pantalla (4:3)</PresentationFormat>
  <Paragraphs>293</Paragraphs>
  <Slides>59</Slides>
  <Notes>14</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59</vt:i4>
      </vt:variant>
    </vt:vector>
  </HeadingPairs>
  <TitlesOfParts>
    <vt:vector size="72" baseType="lpstr">
      <vt:lpstr>Algerian</vt:lpstr>
      <vt:lpstr>Arial</vt:lpstr>
      <vt:lpstr>Arial Black</vt:lpstr>
      <vt:lpstr>Baskerville Old Face</vt:lpstr>
      <vt:lpstr>Bookman Old Style</vt:lpstr>
      <vt:lpstr>Calibri</vt:lpstr>
      <vt:lpstr>Gill Sans MT</vt:lpstr>
      <vt:lpstr>Monotype Sorts</vt:lpstr>
      <vt:lpstr>Tahoma</vt:lpstr>
      <vt:lpstr>Times New Roman</vt:lpstr>
      <vt:lpstr>Wingdings</vt:lpstr>
      <vt:lpstr>Wingdings 3</vt:lpstr>
      <vt:lpstr>Galería</vt:lpstr>
      <vt:lpstr>  ALTAS TECNOLOGÍAS APLICADAS A LA REHABILITACIÓN EN SALUD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tecnología robótica es el mejor aliado para potencializar la recuperación funcional de pacientes con secuelas discapacitantes</vt:lpstr>
      <vt:lpstr>REHABILITACIÓN POR MEDIO DE APARATOS ROBÓTICOS</vt:lpstr>
      <vt:lpstr>REHABILITACIÓN POR MEDIO DE APARATOS ROBÓTICOS</vt:lpstr>
      <vt:lpstr>REHABILITACIÓN POR MEDIO DE APARATOS ROBÓTICOS</vt:lpstr>
      <vt:lpstr>Presentación de PowerPoint</vt:lpstr>
      <vt:lpstr>Robots  Terapéuticos</vt:lpstr>
      <vt:lpstr>ROBOTS  TERAPÉUTICOS</vt:lpstr>
      <vt:lpstr>Armeo®Spring Pediátrico</vt:lpstr>
      <vt:lpstr>Presentación de PowerPoint</vt:lpstr>
      <vt:lpstr> Robots  Terapéuticos</vt:lpstr>
      <vt:lpstr> </vt:lpstr>
      <vt:lpstr>TERAPIA POR ONDAS DE CHOQUE         TOCH</vt:lpstr>
      <vt:lpstr>FRIGOSTREAM</vt:lpstr>
      <vt:lpstr>Presentación de PowerPoint</vt:lpstr>
      <vt:lpstr>LÁSER PARA TRATAMIENTO DE LAS AFECCIONES DE SUELO PÉLVICO</vt:lpstr>
      <vt:lpstr>Presentación de PowerPoint</vt:lpstr>
      <vt:lpstr>Presentación de PowerPoint</vt:lpstr>
      <vt:lpstr>Presentación de PowerPoint</vt:lpstr>
      <vt:lpstr>BIOFEEDBACK   en tiempo real</vt:lpstr>
      <vt:lpstr>Presentación de PowerPoint</vt:lpstr>
      <vt:lpstr>Presentación de PowerPoint</vt:lpstr>
      <vt:lpstr>Presentación de PowerPoint</vt:lpstr>
      <vt:lpstr>COBS = Coordination, Balance y Strength</vt:lpstr>
      <vt:lpstr>  Plataforma Cobs Biofeedbak </vt:lpstr>
      <vt:lpstr>Presentación de PowerPoint</vt:lpstr>
      <vt:lpstr>Presentación de PowerPoint</vt:lpstr>
      <vt:lpstr>Presentación de PowerPoint</vt:lpstr>
      <vt:lpstr>Presentación de PowerPoint</vt:lpstr>
      <vt:lpstr>Presentación de PowerPoint</vt:lpstr>
      <vt:lpstr>Presentación de PowerPoint</vt:lpstr>
      <vt:lpstr>THERA-TRAINER E-GO</vt:lpstr>
      <vt:lpstr>Presentación de PowerPoint</vt:lpstr>
      <vt:lpstr>Estera h/p/cosmos robowalk® expander</vt:lpstr>
      <vt:lpstr>OBJETIVOS</vt:lpstr>
      <vt:lpstr>Rehabilitación virtual</vt:lpstr>
      <vt:lpstr>Rehabilitación virtual</vt:lpstr>
      <vt:lpstr>Rehabilitación virtual</vt:lpstr>
      <vt:lpstr>REHABILITACIÓN VIRTUAL</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Nuevas tecnologías en la rehabilitación</dc:title>
  <dc:creator>Vianka</dc:creator>
  <cp:lastModifiedBy>Hogar</cp:lastModifiedBy>
  <cp:revision>123</cp:revision>
  <dcterms:created xsi:type="dcterms:W3CDTF">2017-03-26T19:24:15Z</dcterms:created>
  <dcterms:modified xsi:type="dcterms:W3CDTF">2024-04-10T12:37:11Z</dcterms:modified>
</cp:coreProperties>
</file>