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526" r:id="rId4"/>
    <p:sldId id="527" r:id="rId5"/>
    <p:sldId id="528" r:id="rId6"/>
    <p:sldId id="289" r:id="rId7"/>
    <p:sldId id="346" r:id="rId8"/>
    <p:sldId id="347" r:id="rId9"/>
    <p:sldId id="348" r:id="rId10"/>
    <p:sldId id="349" r:id="rId11"/>
    <p:sldId id="350" r:id="rId12"/>
    <p:sldId id="309" r:id="rId13"/>
    <p:sldId id="310" r:id="rId14"/>
    <p:sldId id="302" r:id="rId15"/>
    <p:sldId id="303" r:id="rId16"/>
    <p:sldId id="493" r:id="rId17"/>
    <p:sldId id="340" r:id="rId18"/>
    <p:sldId id="490" r:id="rId19"/>
    <p:sldId id="492" r:id="rId20"/>
    <p:sldId id="280" r:id="rId21"/>
    <p:sldId id="494" r:id="rId22"/>
    <p:sldId id="281" r:id="rId23"/>
    <p:sldId id="304" r:id="rId24"/>
    <p:sldId id="305" r:id="rId25"/>
    <p:sldId id="306" r:id="rId26"/>
    <p:sldId id="488" r:id="rId27"/>
    <p:sldId id="489" r:id="rId28"/>
    <p:sldId id="282" r:id="rId29"/>
    <p:sldId id="495" r:id="rId30"/>
    <p:sldId id="312" r:id="rId31"/>
    <p:sldId id="330" r:id="rId32"/>
    <p:sldId id="352" r:id="rId33"/>
    <p:sldId id="320" r:id="rId34"/>
    <p:sldId id="322" r:id="rId35"/>
    <p:sldId id="323" r:id="rId36"/>
    <p:sldId id="324" r:id="rId37"/>
    <p:sldId id="325" r:id="rId38"/>
    <p:sldId id="496" r:id="rId39"/>
    <p:sldId id="497" r:id="rId40"/>
    <p:sldId id="498" r:id="rId41"/>
    <p:sldId id="499" r:id="rId42"/>
    <p:sldId id="500" r:id="rId43"/>
    <p:sldId id="501" r:id="rId44"/>
    <p:sldId id="502" r:id="rId45"/>
    <p:sldId id="503" r:id="rId46"/>
    <p:sldId id="504" r:id="rId47"/>
    <p:sldId id="505" r:id="rId48"/>
    <p:sldId id="506" r:id="rId49"/>
    <p:sldId id="332" r:id="rId50"/>
    <p:sldId id="263" r:id="rId51"/>
    <p:sldId id="624" r:id="rId52"/>
    <p:sldId id="626" r:id="rId53"/>
    <p:sldId id="628" r:id="rId54"/>
    <p:sldId id="633" r:id="rId55"/>
    <p:sldId id="640" r:id="rId56"/>
    <p:sldId id="641" r:id="rId57"/>
    <p:sldId id="642" r:id="rId58"/>
    <p:sldId id="643" r:id="rId59"/>
    <p:sldId id="644" r:id="rId60"/>
    <p:sldId id="645" r:id="rId61"/>
    <p:sldId id="646" r:id="rId62"/>
    <p:sldId id="647" r:id="rId63"/>
    <p:sldId id="648" r:id="rId64"/>
    <p:sldId id="649" r:id="rId65"/>
    <p:sldId id="629" r:id="rId66"/>
    <p:sldId id="630" r:id="rId67"/>
    <p:sldId id="631" r:id="rId68"/>
    <p:sldId id="656" r:id="rId69"/>
    <p:sldId id="654" r:id="rId70"/>
    <p:sldId id="529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01421-F04D-4A90-90C5-49CFB71C073A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5640-DF8D-4FC9-8E0B-7A809BED3AD3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AFE09-75C8-4EC2-A802-2F65AC8F62B4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AF13-C1F3-4B43-859A-469DE356F418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E6A9-6D54-4D53-B716-C6F9A383F135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0A9B1-9AA6-4A3E-9070-BAF9B4B99D61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A586-3F97-4361-B6C7-A60D7F5663B8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B581B-47A7-443F-BA2B-89915430D82F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72FFE-AD2D-4CC0-B5DD-A14C0AC9018E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C3AEB-F03D-4369-96E0-28A9B20294B6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CFF1-9864-4A02-B8F1-DC0ED4E8BC04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0D3A3-5DE4-4208-9E08-323938D49CE2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5C744-F622-4562-BF75-F1500F7D138C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hasCustomPrompt="1"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8D114-965F-40E9-BD07-53F89CFF8669}" type="datetime1">
              <a:rPr lang="es-ES"/>
              <a:t>22/02/2022</a:t>
            </a:fld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MsC. Dra. Doris Yisell Rubio Olivares</a:t>
            </a:r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A6BE0-7120-424C-A6C5-706A47CAD7F7}" type="slidenum">
              <a:rPr lang="es-ES" altLang="es-ES"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/>
          <p:nvPr userDrawn="1"/>
        </p:nvGrpSpPr>
        <p:grpSpPr bwMode="auto">
          <a:xfrm>
            <a:off x="-48683" y="-26988"/>
            <a:ext cx="12266084" cy="1042988"/>
            <a:chOff x="-23" y="0"/>
            <a:chExt cx="5795" cy="657"/>
          </a:xfrm>
        </p:grpSpPr>
        <p:grpSp>
          <p:nvGrpSpPr>
            <p:cNvPr id="5132" name="1 Grupo"/>
            <p:cNvGrpSpPr/>
            <p:nvPr/>
          </p:nvGrpSpPr>
          <p:grpSpPr bwMode="auto">
            <a:xfrm>
              <a:off x="-23" y="120"/>
              <a:ext cx="5783" cy="408"/>
              <a:chOff x="-19045" y="216550"/>
              <a:chExt cx="9180548" cy="649224"/>
            </a:xfrm>
          </p:grpSpPr>
          <p:sp>
            <p:nvSpPr>
              <p:cNvPr id="12" name="11 Forma libre"/>
              <p:cNvSpPr/>
              <p:nvPr userDrawn="1"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12 Forma libre"/>
              <p:cNvSpPr/>
              <p:nvPr userDrawn="1"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6 Forma libre"/>
            <p:cNvSpPr/>
            <p:nvPr/>
          </p:nvSpPr>
          <p:spPr bwMode="auto">
            <a:xfrm>
              <a:off x="0" y="1"/>
              <a:ext cx="5772" cy="65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7 Forma libre"/>
            <p:cNvSpPr/>
            <p:nvPr/>
          </p:nvSpPr>
          <p:spPr bwMode="auto">
            <a:xfrm>
              <a:off x="2753" y="0"/>
              <a:ext cx="3000" cy="40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+mn-lt"/>
              </a:endParaRPr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C1EEAD4D-27BC-42C9-87FF-63E3CB1EDB50}" type="slidenum">
              <a:rPr lang="es-ES" altLang="es-ES"/>
              <a:t>‹Nº›</a:t>
            </a:fld>
            <a:endParaRPr lang="es-ES" altLang="es-ES"/>
          </a:p>
        </p:txBody>
      </p:sp>
      <p:sp>
        <p:nvSpPr>
          <p:cNvPr id="1032" name="15 Forma libre"/>
          <p:cNvSpPr/>
          <p:nvPr userDrawn="1"/>
        </p:nvSpPr>
        <p:spPr bwMode="auto">
          <a:xfrm flipV="1">
            <a:off x="0" y="5816600"/>
            <a:ext cx="12217400" cy="1041400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 algn="ctr">
            <a:noFill/>
            <a:round/>
          </a:ln>
        </p:spPr>
        <p:txBody>
          <a:bodyPr rot="10800000"/>
          <a:lstStyle/>
          <a:p>
            <a:pPr>
              <a:defRPr/>
            </a:pP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17" name="16 Forma libre"/>
          <p:cNvSpPr/>
          <p:nvPr userDrawn="1"/>
        </p:nvSpPr>
        <p:spPr bwMode="auto">
          <a:xfrm flipV="1">
            <a:off x="5854700" y="6219826"/>
            <a:ext cx="63500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</p:spPr>
        <p:txBody>
          <a:bodyPr rot="10800000"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4617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617B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617B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617B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617B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4617B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4617B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4617B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4617B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6FC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DD9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6472" y="2537792"/>
            <a:ext cx="8859056" cy="19149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s-E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E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br>
              <a:rPr lang="es-E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br>
              <a:rPr lang="es-E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s-E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 ELABORAR EL PROYECTO DE INVESTIGACIÓN?</a:t>
            </a:r>
            <a:br>
              <a:rPr lang="es-ES_tradnl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_tradnl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57277" y="5095045"/>
            <a:ext cx="2570920" cy="9152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HABANA</a:t>
            </a:r>
          </a:p>
          <a:p>
            <a:pPr marL="4572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 2022</a:t>
            </a:r>
          </a:p>
          <a:p>
            <a:pPr marL="457200"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s-E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s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70" y="444892"/>
            <a:ext cx="1805709" cy="1620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56475" y="777559"/>
            <a:ext cx="6427304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 DE CIENCIAS MÉDICAS DE LA HABANA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FACULTAD DE TECNOLOGÍA DE LA SALUD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2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933" y="777559"/>
            <a:ext cx="1323051" cy="139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>
          <a:xfrm>
            <a:off x="1524000" y="205063"/>
            <a:ext cx="8812696" cy="91219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s-ES" altLang="es-E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IDENTIFICACIÓN DEL PROYECTO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type="subTitle" idx="1"/>
          </p:nvPr>
        </p:nvSpPr>
        <p:spPr>
          <a:xfrm>
            <a:off x="463825" y="1594332"/>
            <a:ext cx="11224591" cy="489923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CÓDIGO Y TÍTULO DEL PROGRAMA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: (solo para proyectos asociados) Nacional, Sectorial, Territorial. Escribir el código del programa y su título 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CÓDIGO Y TÍTULO DEL PROYECTO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: Escribir la línea de investigación y su título preciso, que refleje el problema a resolver 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CLASIFICACIÓN DEL PROYECTO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: De Investigación </a:t>
            </a: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, Aplicada y de Desarrollo, de Innovación y de Formación de Recursos Humanos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PRIORIDAD ESTABLECIDA AL NIVEL QUE RESPONDE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: Nacional, sectorial, territorial o de interés institucional para los PNAP 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ENTIDAD EJECUTORA PRINCIPAL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: Escribir el nombre oficial y sigla </a:t>
            </a:r>
          </a:p>
          <a:p>
            <a:pPr marL="274955" indent="0" algn="just" eaLnBrk="1" hangingPunct="1">
              <a:spcBef>
                <a:spcPts val="0"/>
              </a:spcBef>
              <a:buNone/>
              <a:defRPr/>
            </a:pP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OACE, EN, OSDE, Consejo Provincial o Administración Municipal: Escribir a quien se subordina, está adscrita o se relaciona </a:t>
            </a:r>
          </a:p>
          <a:p>
            <a:pPr marL="274955" indent="0" algn="just" eaLnBrk="1" hangingPunct="1">
              <a:spcBef>
                <a:spcPts val="0"/>
              </a:spcBef>
              <a:buNone/>
              <a:defRPr/>
            </a:pP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Director: Escribir nombre, apellidos y cargo del facultado para firmar el contrato del proyecto Dirección:  </a:t>
            </a:r>
          </a:p>
          <a:p>
            <a:pPr marL="274955" indent="0" algn="just" eaLnBrk="1" hangingPunct="1">
              <a:spcBef>
                <a:spcPts val="0"/>
              </a:spcBef>
              <a:buNone/>
              <a:defRPr/>
            </a:pP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Teléfono(s):                                    E-mail:       </a:t>
            </a:r>
          </a:p>
          <a:p>
            <a:pPr marL="274955" indent="0" algn="just" eaLnBrk="1" hangingPunct="1">
              <a:spcBef>
                <a:spcPts val="0"/>
              </a:spcBef>
              <a:buNone/>
              <a:defRPr/>
            </a:pP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Firma del Director y cuño</a:t>
            </a:r>
          </a:p>
          <a:p>
            <a:pPr eaLnBrk="1" hangingPunct="1">
              <a:defRPr/>
            </a:pPr>
            <a:endParaRPr lang="es-ES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5322" y="331304"/>
            <a:ext cx="5221355" cy="6173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s-ES" alt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proyecto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2452" y="1455186"/>
            <a:ext cx="9939130" cy="449504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Expresa la finalidad del proyecto</a:t>
            </a:r>
          </a:p>
          <a:p>
            <a:pPr algn="just"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Debe ser claro, preciso y breve </a:t>
            </a:r>
          </a:p>
          <a:p>
            <a:pPr algn="just">
              <a:defRPr/>
            </a:pP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Responde a las preguntas:</a:t>
            </a:r>
          </a:p>
          <a:p>
            <a:pPr lvl="1" algn="just">
              <a:buFont typeface="Arial" panose="020B0604020202020204" pitchFamily="34" charset="0"/>
              <a:buChar char="–"/>
              <a:defRPr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¿QUÉ? 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 que consiste la Investigación</a:t>
            </a:r>
          </a:p>
          <a:p>
            <a:pPr lvl="1" algn="just">
              <a:buFont typeface="Arial" panose="020B0604020202020204" pitchFamily="34" charset="0"/>
              <a:buChar char="–"/>
              <a:defRPr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¿A QUIÉN?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va dirigida la  Investigación</a:t>
            </a:r>
          </a:p>
          <a:p>
            <a:pPr lvl="1" algn="just">
              <a:buFont typeface="Arial" panose="020B0604020202020204" pitchFamily="34" charset="0"/>
              <a:buChar char="–"/>
              <a:defRPr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¿DÓNDE? 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ubicación del lugar en que se va a efectuar el estudio: comunidad, consultorio, policlínico, municipio, otro</a:t>
            </a:r>
            <a:endParaRPr lang="es-ES_tradnl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–"/>
              <a:defRPr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¿CUÁNDO?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período que cubrirá la </a:t>
            </a:r>
            <a:r>
              <a:rPr lang="es-ES" alt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</a:t>
            </a:r>
            <a:endParaRPr lang="es-ES_tradnl" alt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0121" y="153364"/>
            <a:ext cx="3988904" cy="81121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s-ES_tradnl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Título</a:t>
            </a:r>
            <a:endParaRPr lang="es-ES" altLang="es-E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5860" y="1229621"/>
            <a:ext cx="10840279" cy="547501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770"/>
              </a:spcBef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Para muchos autores con unas 15 a 20 palabras es suficiente</a:t>
            </a:r>
          </a:p>
          <a:p>
            <a:pPr algn="just">
              <a:lnSpc>
                <a:spcPct val="150000"/>
              </a:lnSpc>
              <a:spcBef>
                <a:spcPts val="770"/>
              </a:spcBef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Debe informar cuál es el contenido del tema de investigación</a:t>
            </a:r>
          </a:p>
          <a:p>
            <a:pPr algn="just">
              <a:lnSpc>
                <a:spcPct val="150000"/>
              </a:lnSpc>
              <a:spcBef>
                <a:spcPts val="770"/>
              </a:spcBef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por ello que se sugiere su definición al final de elaborado el protocolo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o perfil</a:t>
            </a: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770"/>
              </a:spcBef>
              <a:buNone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primer contacto de la investigación con los demás casi siempre es a través del título, por lo que este debe ser capaz de motivar, y mostrar de manera clara, precisa y concisa lo que vendrá más adelante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ctrTitle"/>
          </p:nvPr>
        </p:nvSpPr>
        <p:spPr>
          <a:xfrm>
            <a:off x="3104321" y="208137"/>
            <a:ext cx="6327913" cy="47783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de investigación </a:t>
            </a:r>
          </a:p>
        </p:txBody>
      </p:sp>
      <p:sp>
        <p:nvSpPr>
          <p:cNvPr id="12291" name="Marcador de contenido 2"/>
          <p:cNvSpPr>
            <a:spLocks noGrp="1"/>
          </p:cNvSpPr>
          <p:nvPr>
            <p:ph type="subTitle" idx="1"/>
          </p:nvPr>
        </p:nvSpPr>
        <p:spPr>
          <a:xfrm>
            <a:off x="1696278" y="1016757"/>
            <a:ext cx="9144000" cy="552708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	Atención Integral a la mujer y el niño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2	Calidad de Vida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3	Enfermedades Transmisibles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4	Enfermedades No Transmisibles 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5	Accidentes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6	Cáncer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7	Atención Medica Integral a la Familia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8	Investigaciones en Sistemas y Servicios de Salud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9	Medicamentos y Medios Diagnósticos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10	Evaluación de Tecnologías Sanitarias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11	Medicina Natural y Tradicional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12	Adulto Mayor, Longevidad y Esperanza de Vida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13	Informática en Salud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14	Seguridad, protección y vigilancia de productos y servicios para la salud humana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15	Desarrollo de Recursos Humanos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16	Relacionadas con las Ciencias Sociales e Humanísticas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17	Medio Ambiente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18	Salud Mental y Adicciones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19	Discapacidad y Rehabilitación		</a:t>
            </a:r>
          </a:p>
          <a:p>
            <a:pPr marL="0" indent="0" algn="l">
              <a:buNone/>
            </a:pPr>
            <a:r>
              <a:rPr lang="es-ES" altLang="es-ES" sz="5600" dirty="0">
                <a:latin typeface="Arial" panose="020B0604020202020204" pitchFamily="34" charset="0"/>
                <a:cs typeface="Arial" panose="020B0604020202020204" pitchFamily="34" charset="0"/>
              </a:rPr>
              <a:t>20	Otras		</a:t>
            </a:r>
          </a:p>
          <a:p>
            <a:pPr marL="0" indent="0">
              <a:buNone/>
            </a:pPr>
            <a:endParaRPr lang="es-ES" altLang="es-E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1338470" y="381553"/>
            <a:ext cx="9144000" cy="787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los proyectos</a:t>
            </a:r>
          </a:p>
        </p:txBody>
      </p:sp>
      <p:sp>
        <p:nvSpPr>
          <p:cNvPr id="8195" name="Marcador de contenido 2"/>
          <p:cNvSpPr>
            <a:spLocks noGrp="1"/>
          </p:cNvSpPr>
          <p:nvPr>
            <p:ph type="subTitle" idx="1"/>
          </p:nvPr>
        </p:nvSpPr>
        <p:spPr>
          <a:xfrm>
            <a:off x="848139" y="1574454"/>
            <a:ext cx="10495721" cy="422999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defRPr/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Formación de recursos humanos: 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destinados a la calificación de personal. Dirigidos a trasmitir conocimientos y crear habilidades. Deben culminar en diplomado, maestrías o doctorado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endParaRPr lang="es-ES" alt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Básicos </a:t>
            </a: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o de creación científica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aquellos que aportan un nuevo conocimiento científico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tienen carácter estratégico para el desarrollo científico y económico del país,  constituyen la base para el desarrollo futuro de nuevos  productos.  Es difícil apreciar en ellos las etapas de comercialización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1669773" y="437322"/>
            <a:ext cx="8309113" cy="7640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los proyectos</a:t>
            </a:r>
          </a:p>
        </p:txBody>
      </p:sp>
      <p:sp>
        <p:nvSpPr>
          <p:cNvPr id="8195" name="Marcador de contenido 2"/>
          <p:cNvSpPr>
            <a:spLocks noGrp="1"/>
          </p:cNvSpPr>
          <p:nvPr>
            <p:ph type="subTitle" idx="1"/>
          </p:nvPr>
        </p:nvSpPr>
        <p:spPr>
          <a:xfrm>
            <a:off x="371061" y="1459774"/>
            <a:ext cx="11688417" cy="49609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defRPr/>
            </a:pPr>
            <a:endParaRPr lang="es-ES" altLang="es-ES" sz="1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ES" sz="11200" b="1" dirty="0">
                <a:latin typeface="Arial" panose="020B0604020202020204" pitchFamily="34" charset="0"/>
                <a:cs typeface="Arial" panose="020B0604020202020204" pitchFamily="34" charset="0"/>
              </a:rPr>
              <a:t>Desarrollo tecnológico o aplicado</a:t>
            </a:r>
            <a:r>
              <a:rPr lang="es-ES" alt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aquellos que deben llegar hasta una fase avanzada del ciclo completo, considerando los actores que realizan la  introducción de resultados en la producción a los servicios, los correspondientes escalados e identifica claramente los clientes.</a:t>
            </a:r>
            <a:r>
              <a:rPr lang="es-ES_tradnl" altLang="es-ES" sz="1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Generan resultados para aplicar de manera inmediata</a:t>
            </a:r>
          </a:p>
          <a:p>
            <a:pPr marL="363855" indent="0" algn="just">
              <a:buNone/>
              <a:defRPr/>
            </a:pPr>
            <a:r>
              <a:rPr lang="es-ES" alt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</a:p>
          <a:p>
            <a:pPr marL="706755" algn="just">
              <a:defRPr/>
            </a:pPr>
            <a:r>
              <a:rPr lang="es-ES" alt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 Medio diagnóstico</a:t>
            </a:r>
          </a:p>
          <a:p>
            <a:pPr marL="706755" algn="just">
              <a:defRPr/>
            </a:pPr>
            <a:r>
              <a:rPr lang="es-ES" alt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 Preparado </a:t>
            </a:r>
            <a:r>
              <a:rPr lang="es-ES" altLang="es-ES" sz="11200" dirty="0" err="1">
                <a:latin typeface="Arial" panose="020B0604020202020204" pitchFamily="34" charset="0"/>
                <a:cs typeface="Arial" panose="020B0604020202020204" pitchFamily="34" charset="0"/>
              </a:rPr>
              <a:t>vacunal</a:t>
            </a:r>
            <a:endParaRPr lang="es-ES" altLang="es-E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6755" algn="just">
              <a:defRPr/>
            </a:pPr>
            <a:r>
              <a:rPr lang="es-ES" alt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 Dispositivo para la realización de biopsias intestinales </a:t>
            </a:r>
          </a:p>
          <a:p>
            <a:pPr marL="706755" algn="just">
              <a:defRPr/>
            </a:pPr>
            <a:r>
              <a:rPr lang="es-ES" alt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 Software para la enseñanza </a:t>
            </a:r>
          </a:p>
          <a:p>
            <a:pPr marL="706755" algn="just">
              <a:defRPr/>
            </a:pPr>
            <a:r>
              <a:rPr lang="es-ES" alt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 Modelo para la predicción del rendimiento académico </a:t>
            </a:r>
          </a:p>
          <a:p>
            <a:pPr algn="just">
              <a:defRPr/>
            </a:pPr>
            <a:endParaRPr lang="es-ES" altLang="es-E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altLang="es-ES" sz="24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es-ES" altLang="es-E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498035" y="351183"/>
            <a:ext cx="7195930" cy="83895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los proyectos</a:t>
            </a:r>
          </a:p>
        </p:txBody>
      </p:sp>
      <p:sp>
        <p:nvSpPr>
          <p:cNvPr id="8195" name="Marcador de contenido 2"/>
          <p:cNvSpPr>
            <a:spLocks noGrp="1"/>
          </p:cNvSpPr>
          <p:nvPr>
            <p:ph type="subTitle" idx="1"/>
          </p:nvPr>
        </p:nvSpPr>
        <p:spPr>
          <a:xfrm>
            <a:off x="1000539" y="1786490"/>
            <a:ext cx="10190921" cy="420349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defRPr/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Innovación tecnológica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procesos que se alcanza   la creación científica, 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llegan hasta el fin del proceso, incluyendo la comercialización de la nueva tecnología o proceso que se realiza desde la creación científica, pasando por el desarrollo tecnológico y su producción en escalas comerciales competitivamente</a:t>
            </a:r>
          </a:p>
          <a:p>
            <a:pPr marL="400050" lvl="1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</a:p>
          <a:p>
            <a:pPr lvl="1" indent="-342900">
              <a:lnSpc>
                <a:spcPct val="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Nuevo servicio</a:t>
            </a:r>
          </a:p>
          <a:p>
            <a:pPr lvl="1" indent="-342900">
              <a:lnSpc>
                <a:spcPct val="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Nuevo programa</a:t>
            </a:r>
          </a:p>
          <a:p>
            <a:pPr lvl="1" indent="-342900">
              <a:lnSpc>
                <a:spcPct val="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Nueva tecnología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ctrTitle"/>
          </p:nvPr>
        </p:nvSpPr>
        <p:spPr>
          <a:xfrm>
            <a:off x="2312504" y="190121"/>
            <a:ext cx="7566991" cy="61367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los proyectos</a:t>
            </a:r>
          </a:p>
        </p:txBody>
      </p:sp>
      <p:sp>
        <p:nvSpPr>
          <p:cNvPr id="8195" name="Marcador de contenido 2"/>
          <p:cNvSpPr>
            <a:spLocks noGrp="1"/>
          </p:cNvSpPr>
          <p:nvPr>
            <p:ph type="subTitle" idx="1"/>
          </p:nvPr>
        </p:nvSpPr>
        <p:spPr>
          <a:xfrm>
            <a:off x="516834" y="1137133"/>
            <a:ext cx="11211339" cy="52239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defRPr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Servicios científicos y tecnológicos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aquellos cuya finalidad es utilizar fuerza de trabajo calificada en función de un objetivo práctico y el asesoramiento en actividades específicas</a:t>
            </a: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Evaluación: 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dirigidos a examinar las consecuencias sociales más amplias de la introducción de una tecnología nueva, la ampliación o extensión de una tecnología existente o la repercusión de una tecnología de uso no evaluada previamente</a:t>
            </a:r>
          </a:p>
          <a:p>
            <a:pPr marL="363855" indent="0" algn="just">
              <a:spcBef>
                <a:spcPts val="0"/>
              </a:spcBef>
              <a:buNone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</a:p>
          <a:p>
            <a:pPr marL="706755" algn="just">
              <a:spcBef>
                <a:spcPts val="0"/>
              </a:spcBef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Programa de diagnóstico prenatal</a:t>
            </a:r>
          </a:p>
          <a:p>
            <a:pPr marL="706755" algn="just">
              <a:spcBef>
                <a:spcPts val="0"/>
              </a:spcBef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Efectos de un programa de inmunización</a:t>
            </a:r>
          </a:p>
          <a:p>
            <a:pPr marL="706755" algn="just">
              <a:spcBef>
                <a:spcPts val="0"/>
              </a:spcBef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Cambio en el plan de estudios</a:t>
            </a:r>
          </a:p>
          <a:p>
            <a:pPr marL="706755" algn="just">
              <a:spcBef>
                <a:spcPts val="0"/>
              </a:spcBef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Tecnología médica</a:t>
            </a:r>
          </a:p>
          <a:p>
            <a:pPr marL="706755" algn="just">
              <a:spcBef>
                <a:spcPts val="0"/>
              </a:spcBef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Competencia y desempeño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ítulo 1"/>
          <p:cNvSpPr>
            <a:spLocks noGrp="1"/>
          </p:cNvSpPr>
          <p:nvPr>
            <p:ph type="ctrTitle"/>
          </p:nvPr>
        </p:nvSpPr>
        <p:spPr>
          <a:xfrm>
            <a:off x="2252869" y="524980"/>
            <a:ext cx="6851374" cy="66992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los proyectos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24069" y="1808705"/>
            <a:ext cx="11343861" cy="45243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</a:pPr>
            <a:r>
              <a:rPr lang="es-ES" altLang="es-ES" sz="2800" b="1" dirty="0"/>
              <a:t>Intervención: </a:t>
            </a:r>
            <a:r>
              <a:rPr lang="es-ES" altLang="es-ES" sz="2800" dirty="0">
                <a:cs typeface="Arial" panose="020B0604020202020204" pitchFamily="34" charset="0"/>
              </a:rPr>
              <a:t>Incorporación a la práctica diaria del uso de una tecnología o método, no empleado antes en la provincia o país</a:t>
            </a:r>
          </a:p>
          <a:p>
            <a:pPr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</a:pPr>
            <a:r>
              <a:rPr lang="es-ES" altLang="es-ES" sz="2800" dirty="0">
                <a:cs typeface="Arial" panose="020B0604020202020204" pitchFamily="34" charset="0"/>
              </a:rPr>
              <a:t>Ejemplos:</a:t>
            </a:r>
          </a:p>
          <a:p>
            <a:pPr marL="0" indent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</a:pPr>
            <a:r>
              <a:rPr lang="es-ES" altLang="es-ES" sz="2800" dirty="0">
                <a:cs typeface="Arial" panose="020B0604020202020204" pitchFamily="34" charset="0"/>
              </a:rPr>
              <a:t>Programa para la prevención del cáncer o enfermedad crónica</a:t>
            </a:r>
          </a:p>
          <a:p>
            <a:pPr marL="0" indent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</a:pPr>
            <a:r>
              <a:rPr lang="es-ES" altLang="es-ES" sz="2800" dirty="0">
                <a:cs typeface="Arial" panose="020B0604020202020204" pitchFamily="34" charset="0"/>
              </a:rPr>
              <a:t>Diseño del currículo de una asignatura</a:t>
            </a:r>
          </a:p>
          <a:p>
            <a:pPr marL="0" indent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</a:pPr>
            <a:r>
              <a:rPr lang="es-ES" altLang="es-ES" sz="2800" dirty="0">
                <a:cs typeface="Arial" panose="020B0604020202020204" pitchFamily="34" charset="0"/>
              </a:rPr>
              <a:t>Elaboración de un sistema de vigilancia epidemiológica</a:t>
            </a:r>
          </a:p>
          <a:p>
            <a:pPr marL="0" indent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</a:pPr>
            <a:r>
              <a:rPr lang="es-ES" altLang="es-ES" sz="2800" dirty="0">
                <a:cs typeface="Arial" panose="020B0604020202020204" pitchFamily="34" charset="0"/>
              </a:rPr>
              <a:t>Programa educativo para estimular y promover conductas y estilos de vida saludables, entre otros</a:t>
            </a:r>
          </a:p>
          <a:p>
            <a:pPr algn="just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altLang="es-E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1635" y="458789"/>
            <a:ext cx="10866782" cy="56784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9144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1900" b="1" dirty="0">
                <a:latin typeface="Arial" panose="020B0604020202020204" pitchFamily="34" charset="0"/>
              </a:rPr>
              <a:t>JEFE DEL PROYECTO</a:t>
            </a:r>
            <a:r>
              <a:rPr lang="es-ES" altLang="es-ES" sz="1900" dirty="0">
                <a:latin typeface="Arial" panose="020B0604020202020204" pitchFamily="34" charset="0"/>
              </a:rPr>
              <a:t>: Escribir el nombre, apellidos, cargo y filiación Grado y Categoría Científica y/o Docente: </a:t>
            </a:r>
          </a:p>
          <a:p>
            <a:pPr marL="262255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s-ES" altLang="es-ES" sz="1900" dirty="0">
                <a:latin typeface="Arial" panose="020B0604020202020204" pitchFamily="34" charset="0"/>
              </a:rPr>
              <a:t>Entidad: </a:t>
            </a:r>
          </a:p>
          <a:p>
            <a:pPr marL="262255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s-ES" altLang="es-ES" sz="1900" dirty="0">
                <a:latin typeface="Arial" panose="020B0604020202020204" pitchFamily="34" charset="0"/>
              </a:rPr>
              <a:t>Teléfono:                                    E-mail: </a:t>
            </a:r>
          </a:p>
          <a:p>
            <a:pPr marL="285750" indent="-285750" algn="just" defTabSz="9144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1900" b="1" dirty="0">
                <a:latin typeface="Arial" panose="020B0604020202020204" pitchFamily="34" charset="0"/>
              </a:rPr>
              <a:t>ENTIDADES EJECUTORAS PARTICIPANTES</a:t>
            </a:r>
            <a:r>
              <a:rPr lang="es-ES" altLang="es-ES" sz="1900" dirty="0">
                <a:latin typeface="Arial" panose="020B0604020202020204" pitchFamily="34" charset="0"/>
              </a:rPr>
              <a:t>: Incluir el nombre de todas las entidades que participan. Se puede adjuntar carta, debidamente firmada y acuñada, con los elementos de participación y financiamiento requerido. </a:t>
            </a:r>
          </a:p>
          <a:p>
            <a:pPr marL="262255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s-ES" altLang="es-ES" sz="1900" dirty="0">
                <a:latin typeface="Arial" panose="020B0604020202020204" pitchFamily="34" charset="0"/>
              </a:rPr>
              <a:t>OACE, EN, OSDE, Consejo Provincial o Administración Municipal: Escribir a quien se subordina, está adscrita o se relaciona Director: </a:t>
            </a:r>
          </a:p>
          <a:p>
            <a:pPr marL="262255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s-ES" altLang="es-ES" sz="1900" dirty="0">
                <a:latin typeface="Arial" panose="020B0604020202020204" pitchFamily="34" charset="0"/>
              </a:rPr>
              <a:t>Dirección:     </a:t>
            </a:r>
          </a:p>
          <a:p>
            <a:pPr marL="262255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s-ES" altLang="es-ES" sz="1900" dirty="0">
                <a:latin typeface="Arial" panose="020B0604020202020204" pitchFamily="34" charset="0"/>
              </a:rPr>
              <a:t>Teléfono(s):                                    E-mail:                                </a:t>
            </a:r>
          </a:p>
          <a:p>
            <a:pPr marL="262255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s-ES" altLang="es-ES" sz="1900" dirty="0">
                <a:latin typeface="Arial" panose="020B0604020202020204" pitchFamily="34" charset="0"/>
              </a:rPr>
              <a:t>Firma del Director y cuño </a:t>
            </a:r>
          </a:p>
          <a:p>
            <a:pPr marL="285750" indent="-285750" algn="just" defTabSz="9144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1900" b="1" dirty="0">
                <a:latin typeface="Arial" panose="020B0604020202020204" pitchFamily="34" charset="0"/>
              </a:rPr>
              <a:t>DURACIÓN</a:t>
            </a:r>
            <a:r>
              <a:rPr lang="es-ES" altLang="es-ES" sz="1900" dirty="0">
                <a:latin typeface="Arial" panose="020B0604020202020204" pitchFamily="34" charset="0"/>
              </a:rPr>
              <a:t>: Exponer el tiempo en años que se </a:t>
            </a:r>
            <a:r>
              <a:rPr lang="es-ES" altLang="es-ES" sz="1900" dirty="0" err="1">
                <a:latin typeface="Arial" panose="020B0604020202020204" pitchFamily="34" charset="0"/>
              </a:rPr>
              <a:t>prevee</a:t>
            </a:r>
            <a:r>
              <a:rPr lang="es-ES" altLang="es-ES" sz="1900" dirty="0">
                <a:latin typeface="Arial" panose="020B0604020202020204" pitchFamily="34" charset="0"/>
              </a:rPr>
              <a:t> dure el proyecto </a:t>
            </a:r>
          </a:p>
          <a:p>
            <a:pPr marL="262255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s-ES" altLang="es-ES" sz="1900" dirty="0">
                <a:latin typeface="Arial" panose="020B0604020202020204" pitchFamily="34" charset="0"/>
              </a:rPr>
              <a:t>Fecha de inicio:               Fecha terminación:</a:t>
            </a:r>
          </a:p>
          <a:p>
            <a:pPr marL="285750" indent="-285750" algn="just" defTabSz="9144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1900" b="1" dirty="0">
                <a:latin typeface="Arial" panose="020B0604020202020204" pitchFamily="34" charset="0"/>
              </a:rPr>
              <a:t>FINANCIAMIENTO TOTAL</a:t>
            </a:r>
            <a:r>
              <a:rPr lang="es-ES" altLang="es-ES" sz="1900" dirty="0">
                <a:latin typeface="Arial" panose="020B0604020202020204" pitchFamily="34" charset="0"/>
              </a:rPr>
              <a:t>: (MN y MLC): Escribir la cifra total del financiamiento en ambas monedas y en miles de unidades (Ver Modelo)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/>
          <p:nvPr/>
        </p:nvSpPr>
        <p:spPr>
          <a:xfrm>
            <a:off x="6067425" y="2762250"/>
            <a:ext cx="184150" cy="368300"/>
          </a:xfrm>
          <a:prstGeom prst="rect">
            <a:avLst/>
          </a:prstGeom>
          <a:noFill/>
          <a:ln w="76200">
            <a:noFill/>
          </a:ln>
          <a:effectLst>
            <a:outerShdw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s-ES" altLang="x-none" dirty="0">
              <a:latin typeface="Arial" panose="020B0604020202020204" pitchFamily="34" charset="0"/>
            </a:endParaRPr>
          </a:p>
        </p:txBody>
      </p:sp>
      <p:sp>
        <p:nvSpPr>
          <p:cNvPr id="21507" name="Text Box 1027"/>
          <p:cNvSpPr txBox="1"/>
          <p:nvPr/>
        </p:nvSpPr>
        <p:spPr>
          <a:xfrm>
            <a:off x="3749675" y="241300"/>
            <a:ext cx="4630738" cy="645160"/>
          </a:xfrm>
          <a:prstGeom prst="rect">
            <a:avLst/>
          </a:prstGeom>
          <a:noFill/>
          <a:ln w="76200">
            <a:noFill/>
          </a:ln>
          <a:effectLst>
            <a:outerShdw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x-none" sz="3600" dirty="0">
                <a:latin typeface="Verdana" panose="020B0604030504040204" pitchFamily="34" charset="0"/>
                <a:cs typeface="Verdana" panose="020B0604030504040204" pitchFamily="34" charset="0"/>
              </a:rPr>
              <a:t>PROYECTO</a:t>
            </a:r>
            <a:endParaRPr lang="es-ES" altLang="x-none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508" name="AutoShape 1028"/>
          <p:cNvSpPr/>
          <p:nvPr/>
        </p:nvSpPr>
        <p:spPr>
          <a:xfrm>
            <a:off x="5524500" y="1233488"/>
            <a:ext cx="677863" cy="1490662"/>
          </a:xfrm>
          <a:prstGeom prst="downArrow">
            <a:avLst>
              <a:gd name="adj1" fmla="val 50000"/>
              <a:gd name="adj2" fmla="val 54976"/>
            </a:avLst>
          </a:pr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endParaRPr lang="es-ES" altLang="x-none" dirty="0">
              <a:latin typeface="Arial" panose="020B0604020202020204" pitchFamily="34" charset="0"/>
            </a:endParaRPr>
          </a:p>
        </p:txBody>
      </p:sp>
      <p:sp>
        <p:nvSpPr>
          <p:cNvPr id="21509" name="Text Box 1029"/>
          <p:cNvSpPr txBox="1"/>
          <p:nvPr/>
        </p:nvSpPr>
        <p:spPr>
          <a:xfrm>
            <a:off x="1952625" y="2906713"/>
            <a:ext cx="8210550" cy="1200329"/>
          </a:xfrm>
          <a:prstGeom prst="rect">
            <a:avLst/>
          </a:prstGeom>
          <a:noFill/>
          <a:ln w="76200">
            <a:noFill/>
          </a:ln>
          <a:effectLst>
            <a:outerShdw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x-non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LÓGICA DE EJECUCIÓN DENTRO DEL PROGRAMA</a:t>
            </a:r>
            <a:endParaRPr lang="es-ES" altLang="x-none" sz="36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Oval 1030"/>
          <p:cNvSpPr/>
          <p:nvPr/>
        </p:nvSpPr>
        <p:spPr>
          <a:xfrm>
            <a:off x="2697163" y="4708525"/>
            <a:ext cx="6459537" cy="1292225"/>
          </a:xfrm>
          <a:prstGeom prst="ellipse">
            <a:avLst/>
          </a:prstGeom>
          <a:noFill/>
          <a:ln w="762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endParaRPr lang="es-ES" altLang="x-none" dirty="0">
              <a:latin typeface="Arial" panose="020B0604020202020204" pitchFamily="34" charset="0"/>
            </a:endParaRPr>
          </a:p>
        </p:txBody>
      </p:sp>
      <p:sp>
        <p:nvSpPr>
          <p:cNvPr id="21511" name="Text Box 1031"/>
          <p:cNvSpPr txBox="1"/>
          <p:nvPr/>
        </p:nvSpPr>
        <p:spPr>
          <a:xfrm>
            <a:off x="3373438" y="4922838"/>
            <a:ext cx="5307012" cy="645160"/>
          </a:xfrm>
          <a:prstGeom prst="rect">
            <a:avLst/>
          </a:prstGeom>
          <a:noFill/>
          <a:ln w="76200">
            <a:noFill/>
          </a:ln>
          <a:effectLst>
            <a:outerShdw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x-non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 BÁSICA</a:t>
            </a:r>
            <a:endParaRPr lang="es-ES" altLang="x-none" sz="36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2"/>
          <p:cNvSpPr>
            <a:spLocks noGrp="1"/>
          </p:cNvSpPr>
          <p:nvPr>
            <p:ph type="ctrTitle"/>
          </p:nvPr>
        </p:nvSpPr>
        <p:spPr>
          <a:xfrm>
            <a:off x="1524000" y="287476"/>
            <a:ext cx="9144000" cy="91847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del proyecto</a:t>
            </a:r>
          </a:p>
        </p:txBody>
      </p:sp>
      <p:sp>
        <p:nvSpPr>
          <p:cNvPr id="19459" name="Marcador de contenido 3"/>
          <p:cNvSpPr>
            <a:spLocks noGrp="1"/>
          </p:cNvSpPr>
          <p:nvPr>
            <p:ph type="subTitle" idx="1"/>
          </p:nvPr>
        </p:nvSpPr>
        <p:spPr>
          <a:xfrm>
            <a:off x="1524000" y="1669773"/>
            <a:ext cx="9144000" cy="41744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8300" algn="just" eaLnBrk="1" hangingPunct="1">
              <a:spcBef>
                <a:spcPts val="765"/>
              </a:spcBef>
            </a:pPr>
            <a:r>
              <a:rPr lang="es-ES" altLang="es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 introducción sobre el problema</a:t>
            </a:r>
          </a:p>
          <a:p>
            <a:pPr marL="368300" algn="just" eaLnBrk="1" hangingPunct="1">
              <a:spcBef>
                <a:spcPts val="765"/>
              </a:spcBef>
            </a:pPr>
            <a:r>
              <a:rPr lang="es-ES" altLang="es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(s)</a:t>
            </a:r>
          </a:p>
          <a:p>
            <a:pPr marL="368300" algn="just" eaLnBrk="1" hangingPunct="1">
              <a:spcBef>
                <a:spcPts val="765"/>
              </a:spcBef>
            </a:pPr>
            <a:r>
              <a:rPr lang="es-ES" altLang="es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Vínculos con los objetivos del programa (si es un PAP)</a:t>
            </a:r>
          </a:p>
          <a:p>
            <a:pPr marL="368300" algn="just" eaLnBrk="1" hangingPunct="1">
              <a:spcBef>
                <a:spcPts val="765"/>
              </a:spcBef>
            </a:pPr>
            <a:r>
              <a:rPr lang="es-ES" altLang="es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más relevantes esperados</a:t>
            </a:r>
          </a:p>
          <a:p>
            <a:pPr marL="368300" algn="just" eaLnBrk="1" hangingPunct="1">
              <a:spcBef>
                <a:spcPts val="765"/>
              </a:spcBef>
            </a:pPr>
            <a:r>
              <a:rPr lang="es-ES" altLang="es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aporte concreto</a:t>
            </a:r>
          </a:p>
          <a:p>
            <a:pPr marL="368300" algn="just" eaLnBrk="1" hangingPunct="1">
              <a:spcBef>
                <a:spcPts val="765"/>
              </a:spcBef>
            </a:pPr>
            <a:r>
              <a:rPr lang="es-ES" altLang="es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Palabras claves</a:t>
            </a:r>
          </a:p>
          <a:p>
            <a:pPr marL="368300" algn="ctr" eaLnBrk="1" hangingPunct="1">
              <a:spcBef>
                <a:spcPts val="765"/>
              </a:spcBef>
              <a:buNone/>
            </a:pPr>
            <a:r>
              <a:rPr lang="es-ES" alt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más de 250 palabras</a:t>
            </a:r>
          </a:p>
          <a:p>
            <a:pPr marL="368300" algn="just" eaLnBrk="1" hangingPunct="1">
              <a:spcBef>
                <a:spcPts val="765"/>
              </a:spcBef>
              <a:buNone/>
            </a:pPr>
            <a:endParaRPr lang="es-ES" altLang="es-E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ctrTitle"/>
          </p:nvPr>
        </p:nvSpPr>
        <p:spPr>
          <a:xfrm>
            <a:off x="1497496" y="393494"/>
            <a:ext cx="9144000" cy="74619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s-E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Fundamentación del proyecto </a:t>
            </a:r>
          </a:p>
        </p:txBody>
      </p:sp>
      <p:sp>
        <p:nvSpPr>
          <p:cNvPr id="20483" name="Marcador de contenido 2"/>
          <p:cNvSpPr>
            <a:spLocks noGrp="1"/>
          </p:cNvSpPr>
          <p:nvPr>
            <p:ph type="subTitle" idx="1"/>
          </p:nvPr>
        </p:nvSpPr>
        <p:spPr>
          <a:xfrm>
            <a:off x="967408" y="1972020"/>
            <a:ext cx="10588487" cy="334210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spcBef>
                <a:spcPts val="765"/>
              </a:spcBef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PROBLEMAS A RESOLVER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debe explicar en una cuartilla como máximo, en qué consiste el problema identificado a cuya solución va a contribuir el proyecto; cuáles son los aspectos concretos de ese problema que el proyecto resuelve y la importancia de su solución para la ciencia, la tecnología, la economía, el medio ambiente y la sociedad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0277" y="178146"/>
            <a:ext cx="5102087" cy="95822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científico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852" y="1683027"/>
            <a:ext cx="10946295" cy="441297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30200" indent="-330200" algn="just" eaLnBrk="1" hangingPunct="1">
              <a:lnSpc>
                <a:spcPct val="80000"/>
              </a:lnSpc>
              <a:spcBef>
                <a:spcPts val="765"/>
              </a:spcBef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Que responda a un problema real, que su solución proporcione algún conocimiento nuevo para mejorar la práctica o desarrollar la teoría</a:t>
            </a:r>
          </a:p>
          <a:p>
            <a:pPr marL="330200" indent="-330200" algn="just" eaLnBrk="1" hangingPunct="1">
              <a:lnSpc>
                <a:spcPct val="80000"/>
              </a:lnSpc>
              <a:spcBef>
                <a:spcPts val="765"/>
              </a:spcBef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Que sea específico, no general, ni abstracto. Para ello se debe determinar cuál es el aspecto central que se va a estudiar. Sus términos deben formularse con claridad y precisión para no dar lugar a múltiples interpretaciones. Las proposiciones empleadas deben expresar claramente las incógnitas planteadas</a:t>
            </a:r>
          </a:p>
          <a:p>
            <a:pPr marL="330200" indent="-330200" algn="just" eaLnBrk="1" hangingPunct="1">
              <a:lnSpc>
                <a:spcPct val="80000"/>
              </a:lnSpc>
              <a:spcBef>
                <a:spcPts val="765"/>
              </a:spcBef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Que los términos incluidos en su formulación estén elaborados de manera tal que permitan la búsqueda de los datos necesarios para responder a dicho problema, que garanticen su contrastabilidad empírica</a:t>
            </a:r>
          </a:p>
          <a:p>
            <a:pPr marL="330200" indent="-330200" algn="just" eaLnBrk="1" hangingPunct="1">
              <a:lnSpc>
                <a:spcPct val="80000"/>
              </a:lnSpc>
              <a:spcBef>
                <a:spcPts val="765"/>
              </a:spcBef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Que sea formulado, dentro de lo posible, con los conceptos de la ciencia, es decir partir de los sistemas de conocimientos científicos ya elaborados y que se sustente en sólidos presupuestos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9809" y="165654"/>
            <a:ext cx="10098155" cy="97403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s-E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Contexto, antecedentes y justificación de proyecto</a:t>
            </a:r>
            <a:r>
              <a:rPr lang="es-ES" altLang="es-E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4" name="Marcador de contenido 2"/>
          <p:cNvSpPr>
            <a:spLocks noGrp="1"/>
          </p:cNvSpPr>
          <p:nvPr>
            <p:ph type="subTitle" idx="1"/>
          </p:nvPr>
        </p:nvSpPr>
        <p:spPr>
          <a:xfrm>
            <a:off x="430696" y="1676405"/>
            <a:ext cx="11330608" cy="459187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363855" indent="0" algn="just">
              <a:lnSpc>
                <a:spcPct val="170000"/>
              </a:lnSpc>
              <a:spcBef>
                <a:spcPts val="770"/>
              </a:spcBef>
              <a:buNone/>
              <a:defRPr/>
            </a:pPr>
            <a:r>
              <a:rPr lang="es-ES" altLang="es-E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s-ES" alt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ES" sz="6000" dirty="0">
                <a:latin typeface="Arial" panose="020B0604020202020204" pitchFamily="34" charset="0"/>
                <a:cs typeface="Arial" panose="020B0604020202020204" pitchFamily="34" charset="0"/>
              </a:rPr>
              <a:t>marco geográfico, características socioeconómica y ambiental, en el ámbito internacional, regional, nacional, sectorial, territorial o institucional</a:t>
            </a:r>
          </a:p>
          <a:p>
            <a:pPr marL="363855" indent="0" algn="just">
              <a:lnSpc>
                <a:spcPct val="170000"/>
              </a:lnSpc>
              <a:spcBef>
                <a:spcPts val="770"/>
              </a:spcBef>
              <a:buNone/>
              <a:defRPr/>
            </a:pPr>
            <a:r>
              <a:rPr lang="es-ES" altLang="es-E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r>
              <a:rPr lang="es-ES" alt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ES" sz="6000" dirty="0">
                <a:latin typeface="Arial" panose="020B0604020202020204" pitchFamily="34" charset="0"/>
                <a:cs typeface="Arial" panose="020B0604020202020204" pitchFamily="34" charset="0"/>
              </a:rPr>
              <a:t>se fundamenta a partir del análisis del estado actual del conocimiento nacional e internacional, utilizando la información existente alrededor del tema de los últimos 5 años, incluyendo las de patentes si es necesario </a:t>
            </a:r>
          </a:p>
          <a:p>
            <a:pPr marL="363855" indent="0" algn="just">
              <a:lnSpc>
                <a:spcPct val="170000"/>
              </a:lnSpc>
              <a:spcBef>
                <a:spcPts val="770"/>
              </a:spcBef>
              <a:buNone/>
              <a:defRPr/>
            </a:pPr>
            <a:r>
              <a:rPr lang="es-ES" altLang="es-E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r>
              <a:rPr lang="es-ES" alt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ES" sz="6000" dirty="0">
                <a:latin typeface="Arial" panose="020B0604020202020204" pitchFamily="34" charset="0"/>
                <a:cs typeface="Arial" panose="020B0604020202020204" pitchFamily="34" charset="0"/>
              </a:rPr>
              <a:t>demostrar la necesidad de ejecutar el proyecto para dar solución a los aspectos del problema planteado. Explicar la relevancia del problema para el que se busca solución (razones económicas, sociales, políticas, técnicas u otras) y fundamentar que la propuesta (proyecto) es la solución adecuada o viable para resolverlo</a:t>
            </a:r>
            <a:endParaRPr lang="es-E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770"/>
              </a:spcBef>
              <a:defRPr/>
            </a:pPr>
            <a:endParaRPr lang="es-ES" altLang="es-E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617" y="397566"/>
            <a:ext cx="11105322" cy="625502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955" indent="-274955" algn="just" eaLnBrk="1" hangingPunct="1">
              <a:lnSpc>
                <a:spcPct val="150000"/>
              </a:lnSpc>
              <a:spcBef>
                <a:spcPts val="770"/>
              </a:spcBef>
              <a:defRPr/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Explicación de la problemática existente, actualidad, dificultades y síntomas relevantes de la situación a investigar, antecedentes de trabajos desarrollados en torno al Tema que se investiga.</a:t>
            </a:r>
          </a:p>
          <a:p>
            <a:pPr marL="274955" indent="-274955" algn="just" eaLnBrk="1" hangingPunct="1">
              <a:lnSpc>
                <a:spcPct val="150000"/>
              </a:lnSpc>
              <a:spcBef>
                <a:spcPts val="770"/>
              </a:spcBef>
              <a:defRPr/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Tema objeto de estudio. Su propuesta de investigación, dejando claro el problema que se investiga, el objeto, y el campo de la investigación; así como, el aporte concreto de la investigación.</a:t>
            </a:r>
          </a:p>
          <a:p>
            <a:pPr algn="just" eaLnBrk="1" hangingPunct="1">
              <a:lnSpc>
                <a:spcPct val="150000"/>
              </a:lnSpc>
              <a:spcBef>
                <a:spcPts val="770"/>
              </a:spcBef>
              <a:defRPr/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Argumentación de su importancia. Su significación teórico - metodológica y práctica.</a:t>
            </a:r>
            <a:endParaRPr lang="es-ES" altLang="es-E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855" indent="0" algn="just" eaLnBrk="1" hangingPunct="1">
              <a:lnSpc>
                <a:spcPct val="150000"/>
              </a:lnSpc>
              <a:spcBef>
                <a:spcPts val="770"/>
              </a:spcBef>
              <a:buNone/>
              <a:defRPr/>
            </a:pPr>
            <a:r>
              <a:rPr lang="es-ES" altLang="es-ES" u="sng" dirty="0">
                <a:latin typeface="Arial" panose="020B0604020202020204" pitchFamily="34" charset="0"/>
                <a:cs typeface="Arial" panose="020B0604020202020204" pitchFamily="34" charset="0"/>
              </a:rPr>
              <a:t>Teórica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: se trata de su relevancia para el enriquecimiento de un sistema teórico. Si se dirige a verificar determinadas hipótesis que fortalecen el saber científico, que permiten avanzar en el campo del conocimiento científico.</a:t>
            </a:r>
            <a:endParaRPr lang="es-ES" altLang="es-E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855" indent="0" algn="just" eaLnBrk="1" hangingPunct="1">
              <a:lnSpc>
                <a:spcPct val="150000"/>
              </a:lnSpc>
              <a:spcBef>
                <a:spcPts val="770"/>
              </a:spcBef>
              <a:buNone/>
              <a:defRPr/>
            </a:pPr>
            <a:r>
              <a:rPr lang="es-ES" altLang="es-ES" u="sng" dirty="0"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: si a través de la actividad científica se espera encontrar alternativas posibles de aplicar en la práctica social y de esta manera poder satisfacer sus necesidades y expectativas.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01009" y="205409"/>
            <a:ext cx="5989982" cy="73294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Justificación del problema</a:t>
            </a:r>
            <a:endParaRPr lang="es-E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42122" y="1497495"/>
            <a:ext cx="10707756" cy="470452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None/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Relevancia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¿Cuál es la magnitud o extensión del problema?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¿Quiénes están afectados?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¿Cuán severo es el problema?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el problema no es relevante, no vale la pena seguir analizándolo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None/>
              <a:defRPr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None/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Aceptabilidad política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general es aconsejable investigar sobre un tema que tenga el interés y el apoyo de las autoridades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Aplicabilidad de posibles resultados y recomendaciones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los posibles resultados y recomendaciones pueden ser aplicados con los recursos existentes es una ventaja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98383" y="115197"/>
            <a:ext cx="6630437" cy="96223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Justificación del problema</a:t>
            </a:r>
            <a:endParaRPr lang="es-E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60174" y="1408734"/>
            <a:ext cx="10765114" cy="50450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None/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Urgencia de los datos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¿Con qué urgencia se requieren los resultados para tomar una decisión?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¿Cuál investigación debe hacerse primero y cual puede hacerse después?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None/>
              <a:defRPr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None/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Aceptabilidad ética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¿Cuán aceptable es la investigación para aquellos que serán estudiados?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¿Puede obtenerse consentimiento escrito de los sujetos que se investigarán?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¿Se tendrá en cuenta las condiciones de los sujetos?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371061" y="357809"/>
            <a:ext cx="11410122" cy="630803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BENEFICIARIOS DIRECTOS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exponer los sectores sociales, empresariales o institucionales como organizaciones y otros, que se beneficiarán por la aplicación o introducción de los resultados del proyecto</a:t>
            </a:r>
          </a:p>
          <a:p>
            <a:pPr algn="just"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CLIENTES o USUARIOS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exponer las empresas, instituciones u organismos que asumen compromisos específicos mediante instrumentos legales con relación al uso, aplicación o introducción de los resultados del proyecto, así como para contribuir al desarrollo exitoso del mismo (especificar los compromisos. Se pueden incluir tantos como sean necesarios especificando para cada uno): </a:t>
            </a:r>
          </a:p>
          <a:p>
            <a:pPr marL="363855" indent="0" algn="just">
              <a:spcBef>
                <a:spcPts val="300"/>
              </a:spcBef>
              <a:buNone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</a:p>
          <a:p>
            <a:pPr marL="363855" indent="0" algn="just">
              <a:spcBef>
                <a:spcPts val="300"/>
              </a:spcBef>
              <a:buNone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Dirección: </a:t>
            </a:r>
          </a:p>
          <a:p>
            <a:pPr marL="363855" indent="0" algn="just">
              <a:spcBef>
                <a:spcPts val="300"/>
              </a:spcBef>
              <a:buNone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Teléfono:                                   E-mail:           </a:t>
            </a:r>
          </a:p>
          <a:p>
            <a:pPr marL="363855" indent="0" algn="just">
              <a:spcBef>
                <a:spcPts val="300"/>
              </a:spcBef>
              <a:buNone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Compromisos que asume con relación a los resultados del proyecto: </a:t>
            </a:r>
          </a:p>
          <a:p>
            <a:pPr marL="363855" indent="0" algn="just">
              <a:spcBef>
                <a:spcPts val="300"/>
              </a:spcBef>
              <a:buNone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Firma del Director y cuño </a:t>
            </a:r>
          </a:p>
          <a:p>
            <a:pPr marL="363855" indent="0" algn="just">
              <a:buNone/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AVAL DEL ORGANO CONSULTIVO DE LA ENTIDAD EJECUTORA PRINCIPAL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 presentar el aval del Consejo Científico o Técnico Asesor, según corresponda de la Entidad Ejecutora Principal</a:t>
            </a:r>
          </a:p>
          <a:p>
            <a:pPr marL="363855" indent="0" algn="just">
              <a:buNone/>
              <a:defRPr/>
            </a:pPr>
            <a:endParaRPr lang="es-E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ctrTitle"/>
          </p:nvPr>
        </p:nvSpPr>
        <p:spPr>
          <a:xfrm>
            <a:off x="1523999" y="199301"/>
            <a:ext cx="9144000" cy="78595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Estrategia del proyecto</a:t>
            </a:r>
          </a:p>
        </p:txBody>
      </p:sp>
      <p:sp>
        <p:nvSpPr>
          <p:cNvPr id="16387" name="Marcador de contenido 2"/>
          <p:cNvSpPr>
            <a:spLocks noGrp="1"/>
          </p:cNvSpPr>
          <p:nvPr>
            <p:ph type="subTitle" idx="1"/>
          </p:nvPr>
        </p:nvSpPr>
        <p:spPr>
          <a:xfrm>
            <a:off x="662609" y="1543533"/>
            <a:ext cx="11052313" cy="4722191"/>
          </a:xfr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defRPr/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debe definir el efecto esperado con la ejecución del proyecto y ser alcanzable plenamente, si es un PAP, en forma coherente con el problema planteado en el Programa; y contribuir a uno o varios objetivos del mismo</a:t>
            </a:r>
          </a:p>
          <a:p>
            <a:pPr algn="just">
              <a:buFontTx/>
              <a:buNone/>
              <a:defRPr/>
            </a:pP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Expresa el fin o meta del  proyecto. Se relaciona con las políticas generales, sectoriales, locales, provinciales o nacionales</a:t>
            </a:r>
          </a:p>
          <a:p>
            <a:pPr marL="363855" indent="0" algn="just">
              <a:buNone/>
              <a:defRPr/>
            </a:pP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855" indent="0" algn="just">
              <a:buNone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Responden a la pregunta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¿Para qué investigar?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7409" y="972378"/>
            <a:ext cx="10721008" cy="491324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deben expresar los indicadores de progreso e impacto en términos de cantidad y calidad, que permitirán comprobar si se ha contribuido o no a lograr el objetivo general del proyecto</a:t>
            </a:r>
          </a:p>
          <a:p>
            <a:pPr indent="20955" algn="just">
              <a:buNone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Resultados concretos que se prevén alcanzar para lograr los objetivos generales</a:t>
            </a:r>
          </a:p>
          <a:p>
            <a:pPr marL="363855" indent="0" algn="just">
              <a:buNone/>
              <a:defRPr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Analizar si los objetivos específicos, por su parte sintetizan la forma en que se alcanzará el objetivo general</a:t>
            </a:r>
          </a:p>
          <a:p>
            <a:pPr marL="363855" indent="0" algn="just">
              <a:buNone/>
              <a:defRPr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Profundizar si los objetivos específicos constituyen “guías para la acción” porque permiten delinear los métodos que emplearán para conseguirlos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717" y="179595"/>
            <a:ext cx="9922566" cy="11588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un proyecto de investigación? </a:t>
            </a:r>
          </a:p>
        </p:txBody>
      </p:sp>
      <p:sp>
        <p:nvSpPr>
          <p:cNvPr id="24579" name="Rectangle 3"/>
          <p:cNvSpPr>
            <a:spLocks noGrp="1"/>
          </p:cNvSpPr>
          <p:nvPr>
            <p:ph sz="quarter" idx="1" hasCustomPrompt="1"/>
          </p:nvPr>
        </p:nvSpPr>
        <p:spPr>
          <a:xfrm>
            <a:off x="649356" y="1834392"/>
            <a:ext cx="10704443" cy="455246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rmAutofit lnSpcReduction="10000"/>
          </a:bodyPr>
          <a:lstStyle/>
          <a:p>
            <a:pPr marL="384175" indent="-384175" algn="just" eaLnBrk="1" hangingPunct="1">
              <a:lnSpc>
                <a:spcPct val="150000"/>
              </a:lnSpc>
              <a:buClr>
                <a:schemeClr val="accent1"/>
              </a:buClr>
              <a:buSzPct val="76000"/>
              <a:buFont typeface="Wingdings 3" panose="05040102010807070707" pitchFamily="18" charset="2"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un documento básico donde se consigna todo lo concerniente a una futura investigación científica, atendiendo a los pasos y a las etapas del Método Científico</a:t>
            </a:r>
          </a:p>
          <a:p>
            <a:pPr marL="384175" indent="-384175" algn="just" eaLnBrk="1" hangingPunct="1">
              <a:lnSpc>
                <a:spcPct val="150000"/>
              </a:lnSpc>
              <a:buClr>
                <a:schemeClr val="accent1"/>
              </a:buClr>
              <a:buSzPct val="76000"/>
              <a:buFont typeface="Wingdings 3" panose="05040102010807070707" pitchFamily="18" charset="2"/>
            </a:pP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proyecto de Investigación-Desarrollo o de Innovación Tecnológica, es un conjunto coherente de actividades que tienen una razón de ser fundamental y una meta que se expresa por objetivos</a:t>
            </a:r>
            <a:endParaRPr lang="es-ES_tradnl" altLang="es-E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5861" y="898594"/>
            <a:ext cx="10840278" cy="534980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Los objetivos deben ser medibles y alcanzables</a:t>
            </a:r>
          </a:p>
          <a:p>
            <a:pPr algn="just" eaLnBrk="1" hangingPunct="1"/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 formulación debe involucrar resultados concretos en el desarrollo de la investigación</a:t>
            </a:r>
          </a:p>
          <a:p>
            <a:pPr algn="just" eaLnBrk="1" hangingPunct="1"/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Los objetivos deben plantearse mediante el infinitivo de los verbos que señalen la acción que ejecuta el investigador o los resultados que la actividad investigativa produce</a:t>
            </a:r>
          </a:p>
          <a:p>
            <a:pPr algn="just" eaLnBrk="1" hangingPunct="1"/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recomendable plantear objetivos generales y objetivos específicos. Los primeros deben referirse a resultados amplios (coinciden con la formulación de problemas) y los específicos hacen mención a situaciones específicas o particulares que constituyen parte (o el desglose) del objetivo general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9844" y="987287"/>
            <a:ext cx="11251095" cy="488342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No se puede hablar de un número óptimo de objetivos; este depende del propósito y alcance del estudio. Eso sí, siempre, el número de objetivos específicos es muy superior al número de objetivos generales (habitualmente uno o dos)</a:t>
            </a:r>
          </a:p>
          <a:p>
            <a:pPr algn="just"/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Deben responder ¿</a:t>
            </a:r>
            <a:r>
              <a:rPr lang="es-MX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pretende alcanzar con esta investigación dentro del problema existente?, o sea, qué resultados se esperan obtener con esta investigación?</a:t>
            </a:r>
          </a:p>
          <a:p>
            <a:pPr algn="just"/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Analizar si el objetivo nace directamente del problema y la parte de este que pretende solucionar, responde a la pregunta ¿</a:t>
            </a:r>
            <a:r>
              <a:rPr lang="es-MX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PARA QUÉ </a:t>
            </a: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investiga? Constituyendo los propósitos de mayor alcance que guían entonces al estudio</a:t>
            </a: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71821"/>
            <a:ext cx="9144000" cy="75944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_tradnl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formular los objetivos</a:t>
            </a:r>
            <a:endParaRPr lang="es-ES" altLang="es-E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7009" y="1508194"/>
            <a:ext cx="9144000" cy="395170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Tx/>
              <a:buNone/>
              <a:defRPr/>
            </a:pPr>
            <a:r>
              <a:rPr lang="es-ES_tradnl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Estar dirigidos a los elementos básicos</a:t>
            </a:r>
            <a:r>
              <a:rPr lang="es-ES_tradnl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del problema</a:t>
            </a:r>
            <a:endParaRPr lang="es-ES_tradnl" alt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  <a:defRPr/>
            </a:pPr>
            <a:r>
              <a:rPr lang="es-ES_tradnl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Ser mensurables, alcanzables y observables</a:t>
            </a:r>
            <a:endParaRPr lang="es-ES_tradnl" alt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  <a:defRPr/>
            </a:pPr>
            <a:r>
              <a:rPr lang="es-ES_tradnl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Ser claros y precisos</a:t>
            </a:r>
            <a:endParaRPr lang="es-ES_tradnl" alt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  <a:defRPr/>
            </a:pPr>
            <a:r>
              <a:rPr lang="es-ES_tradnl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Seguir un orden metodológico o lógico</a:t>
            </a:r>
            <a:endParaRPr lang="es-ES_tradnl" alt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  <a:defRPr/>
            </a:pPr>
            <a:r>
              <a:rPr lang="es-ES_tradnl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Expresarse con verbos en infinitivos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02765" y="632033"/>
            <a:ext cx="4386470" cy="64017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4522" y="1958769"/>
            <a:ext cx="10402955" cy="375291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  Formular objetivos no es una tarea sencilla. Los investigadores suelen cometer errores en su planteamiento que pueden conducir a  mal interpretaciones de lo que realmente se persigue y, por tanto, evitar que los objetivos cumplan su función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122" y="307976"/>
            <a:ext cx="10813774" cy="2387600"/>
          </a:xfrm>
        </p:spPr>
        <p:txBody>
          <a:bodyPr/>
          <a:lstStyle/>
          <a:p>
            <a:pPr>
              <a:defRPr/>
            </a:pPr>
            <a:r>
              <a:rPr lang="es-ES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Errores frecuentes</a:t>
            </a:r>
            <a:br>
              <a:rPr lang="es-ES" alt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1- Confundir los objetivos con el método o incluir un procedimiento como parte del objetivo</a:t>
            </a:r>
            <a:endParaRPr lang="es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42122" y="2898776"/>
            <a:ext cx="10813773" cy="28931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600" dirty="0">
                <a:latin typeface="Arial" panose="020B0604020202020204"/>
                <a:cs typeface="Times New Roman" panose="02020603050405020304" pitchFamily="18" charset="0"/>
              </a:rPr>
              <a:t>Estimar la frecuencia de ciertos antecedentes familiares en los pacientes con síndrome de mala absorción mediante una encuesta confeccionada al efecto</a:t>
            </a:r>
            <a:endParaRPr lang="es-ES" altLang="es-ES" sz="2600" dirty="0">
              <a:latin typeface="Arial" panose="020B0604020202020204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2600" dirty="0">
              <a:solidFill>
                <a:srgbClr val="2D2D8A">
                  <a:lumMod val="75000"/>
                </a:srgbClr>
              </a:solidFill>
              <a:latin typeface="Arial" panose="020B0604020202020204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600" b="1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Uno de los consejos que deben dársele a un principiante en la confección de proyectos de investigación es que piense en los objetivos olvidándose completamente del método</a:t>
            </a:r>
            <a:r>
              <a:rPr lang="es-ES" altLang="es-ES" sz="2600" b="1" u="sng" dirty="0">
                <a:solidFill>
                  <a:srgbClr val="FF0000"/>
                </a:solidFill>
                <a:latin typeface="Arial" panose="020B0604020202020204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775792" y="756892"/>
            <a:ext cx="9051235" cy="812454"/>
          </a:xfrm>
        </p:spPr>
        <p:txBody>
          <a:bodyPr/>
          <a:lstStyle/>
          <a:p>
            <a:pPr algn="just">
              <a:defRPr/>
            </a:pP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2-Confundir</a:t>
            </a:r>
            <a:r>
              <a:rPr lang="es-ES" altLang="es-ES" sz="3200" dirty="0">
                <a:latin typeface="+mn-lt"/>
                <a:cs typeface="Times New Roman" panose="02020603050405020304" pitchFamily="18" charset="0"/>
              </a:rPr>
              <a:t> los objetivos con acciones asistenciales</a:t>
            </a:r>
            <a:endParaRPr lang="es-ES" altLang="es-ES" sz="2800" dirty="0">
              <a:latin typeface="+mn-lt"/>
            </a:endParaRPr>
          </a:p>
        </p:txBody>
      </p:sp>
      <p:sp>
        <p:nvSpPr>
          <p:cNvPr id="29700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67408" y="2286759"/>
            <a:ext cx="10614991" cy="22844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Seguir a los pacientes en consulta externa por espacio de dos años" </a:t>
            </a:r>
            <a:endParaRPr lang="es-ES" altLang="es-E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puede ser, o bien una acción de carácter puramente asistencial, o bien parte del método que se empleará para evaluar a los pacientes incluidos en el estudio</a:t>
            </a:r>
            <a:r>
              <a:rPr lang="es-ES" alt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6067" y="165651"/>
            <a:ext cx="9819861" cy="77269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s-ES" altLang="es-ES" sz="3200" dirty="0">
                <a:latin typeface="+mn-lt"/>
                <a:cs typeface="Times New Roman" panose="02020603050405020304" pitchFamily="18" charset="0"/>
              </a:rPr>
              <a:t>3. </a:t>
            </a: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Confundir</a:t>
            </a:r>
            <a:r>
              <a:rPr lang="es-ES" altLang="es-ES" sz="3200" dirty="0">
                <a:latin typeface="+mn-lt"/>
                <a:cs typeface="Times New Roman" panose="02020603050405020304" pitchFamily="18" charset="0"/>
              </a:rPr>
              <a:t> los objetivos con los beneficios esperados</a:t>
            </a:r>
            <a:endParaRPr lang="es-ES" altLang="es-ES" dirty="0">
              <a:latin typeface="+mn-lt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2364" y="1207510"/>
            <a:ext cx="10999305" cy="138077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endParaRPr lang="es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Desarrollar un plan de medidas que contribuyan a disminuir la incidencia de sepsis </a:t>
            </a:r>
            <a:r>
              <a:rPr lang="es-ES" alt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posquirúrgica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48139" y="2588289"/>
            <a:ext cx="10853530" cy="11043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4. Utilización de palabras que no expresan correctamente lo que debe ser un objetivo</a:t>
            </a:r>
            <a:endParaRPr lang="es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3742707"/>
            <a:ext cx="11216205" cy="29496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371061" y="569845"/>
            <a:ext cx="11661913" cy="55924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defRPr/>
            </a:pPr>
            <a:r>
              <a:rPr lang="es-ES" sz="9600" b="1" dirty="0">
                <a:latin typeface="Arial" panose="020B0604020202020204" pitchFamily="34" charset="0"/>
                <a:cs typeface="Arial" panose="020B0604020202020204" pitchFamily="34" charset="0"/>
              </a:rPr>
              <a:t>RESULTADOS ESPERADOS</a:t>
            </a:r>
            <a:endParaRPr lang="es-E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Tx/>
              <a:buNone/>
              <a:defRPr/>
            </a:pP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Deben corresponderse con los objetivos específicos del proyecto. Se deben describir de forma precisa. Están constituidos por conocimientos científicos, por procesos o tecnologías o por productos, que deben estar acompañados de los indicadores que permitan verificar objetivamente su obtención en términos de tiempo, cantidad y calidad </a:t>
            </a:r>
          </a:p>
          <a:p>
            <a:pPr algn="just">
              <a:lnSpc>
                <a:spcPct val="170000"/>
              </a:lnSpc>
              <a:buFontTx/>
              <a:buNone/>
              <a:defRPr/>
            </a:pPr>
            <a:r>
              <a:rPr lang="es-MX" altLang="es-ES" sz="8000" dirty="0">
                <a:latin typeface="Arial" panose="020B0604020202020204" pitchFamily="34" charset="0"/>
                <a:cs typeface="Arial" panose="020B0604020202020204" pitchFamily="34" charset="0"/>
              </a:rPr>
              <a:t>Productos que el proyecto debe generar para alcanzar sus objetivos</a:t>
            </a:r>
          </a:p>
          <a:p>
            <a:pPr algn="just">
              <a:lnSpc>
                <a:spcPct val="170000"/>
              </a:lnSpc>
              <a:buFontTx/>
              <a:buNone/>
              <a:defRPr/>
            </a:pPr>
            <a:r>
              <a:rPr lang="es-MX" altLang="es-ES" sz="8000" dirty="0">
                <a:latin typeface="Arial" panose="020B0604020202020204" pitchFamily="34" charset="0"/>
                <a:cs typeface="Arial" panose="020B0604020202020204" pitchFamily="34" charset="0"/>
              </a:rPr>
              <a:t>Deben ser concretos y verificables</a:t>
            </a:r>
          </a:p>
          <a:p>
            <a:pPr algn="just">
              <a:lnSpc>
                <a:spcPct val="170000"/>
              </a:lnSpc>
              <a:buFontTx/>
              <a:buNone/>
              <a:defRPr/>
            </a:pPr>
            <a:r>
              <a:rPr lang="es-MX" altLang="es-ES" sz="8000" dirty="0">
                <a:latin typeface="Arial" panose="020B0604020202020204" pitchFamily="34" charset="0"/>
                <a:cs typeface="Arial" panose="020B0604020202020204" pitchFamily="34" charset="0"/>
              </a:rPr>
              <a:t>Debe haber al menos uno, pero pueden ser varios</a:t>
            </a:r>
          </a:p>
          <a:p>
            <a:pPr algn="just">
              <a:lnSpc>
                <a:spcPct val="170000"/>
              </a:lnSpc>
              <a:buFontTx/>
              <a:buNone/>
              <a:defRPr/>
            </a:pPr>
            <a:r>
              <a:rPr lang="es-MX" altLang="es-ES" sz="8000" dirty="0">
                <a:latin typeface="Arial" panose="020B0604020202020204" pitchFamily="34" charset="0"/>
                <a:cs typeface="Arial" panose="020B0604020202020204" pitchFamily="34" charset="0"/>
              </a:rPr>
              <a:t>Controlados por la administración del proyecto y establecer si se han cumplido los objetivos</a:t>
            </a:r>
          </a:p>
          <a:p>
            <a:pPr algn="just">
              <a:lnSpc>
                <a:spcPct val="170000"/>
              </a:lnSpc>
              <a:buFontTx/>
              <a:buNone/>
              <a:defRPr/>
            </a:pPr>
            <a:r>
              <a:rPr lang="es-MX" altLang="es-ES" sz="8000" dirty="0">
                <a:latin typeface="Arial" panose="020B0604020202020204" pitchFamily="34" charset="0"/>
                <a:cs typeface="Arial" panose="020B0604020202020204" pitchFamily="34" charset="0"/>
              </a:rPr>
              <a:t>Es la esencia del proyecto</a:t>
            </a:r>
          </a:p>
          <a:p>
            <a:pPr marL="363855" indent="0" algn="just" eaLnBrk="1" hangingPunct="1">
              <a:buNone/>
              <a:defRPr/>
            </a:pPr>
            <a:endParaRPr lang="es-ES" altLang="es-E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s-E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s-ES" sz="2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contenido 2"/>
          <p:cNvSpPr>
            <a:spLocks noGrp="1"/>
          </p:cNvSpPr>
          <p:nvPr>
            <p:ph type="subTitle" idx="1"/>
          </p:nvPr>
        </p:nvSpPr>
        <p:spPr>
          <a:xfrm>
            <a:off x="702365" y="944978"/>
            <a:ext cx="11012556" cy="471370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765"/>
              </a:spcBef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Salidas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formas de presentación del resultado que demuestran y avalan el mismo. Se expresan en informes, metodologías, procedimientos, normas, bases de datos, software, SIG, publicaciones, tesis de grado, patentes, prototipos, maquetas, instalaciones pilotos, y otros</a:t>
            </a:r>
          </a:p>
          <a:p>
            <a:pPr algn="just">
              <a:spcBef>
                <a:spcPts val="765"/>
              </a:spcBef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Impactos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transformaciones (cambios) de corto, mediano y largo plazo que se producen en el conocimiento científico, tecnológico, económico, social y medioambiental</a:t>
            </a:r>
          </a:p>
          <a:p>
            <a:pPr algn="just">
              <a:spcBef>
                <a:spcPts val="765"/>
              </a:spcBef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deben quedar de forma explícita los riesgos reales y posibles, de carácter externo, que puede confrontar el proyecto, así como las acciones previstas para enfrentarlos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130" y="244406"/>
            <a:ext cx="4108174" cy="85221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salida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217" y="1299473"/>
            <a:ext cx="11065565" cy="531412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00000"/>
              </a:lnSpc>
              <a:buFontTx/>
              <a:buNone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Nuevos productos: 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resultado de actividades o procesos. Objetos, hardware, materiales procesados, software o sus combinaciones</a:t>
            </a:r>
          </a:p>
          <a:p>
            <a:pPr algn="just">
              <a:lnSpc>
                <a:spcPct val="100000"/>
              </a:lnSpc>
              <a:buFontTx/>
              <a:buNone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Tecnologías: 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resultados para lograr un sistema de conocimientos técnicos, conocimiento sistemático de las artes prácticas o industriales; consisten en una serie de técnicas, alcanzadas como resultado de la investigación y el desarrollo</a:t>
            </a:r>
          </a:p>
          <a:p>
            <a:pPr algn="just">
              <a:lnSpc>
                <a:spcPct val="100000"/>
              </a:lnSpc>
              <a:buFontTx/>
              <a:buNone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Prototipos: 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resultado de un modelo original construido que incluye en el mismo las características técnicas y funcionales del nuevo producto. (El diseño, la construcción y las pruebas del prototipo se encuentran por lo general en el ámbito de la investigación-desarrollo)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769703" y="470279"/>
            <a:ext cx="6423991" cy="13255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rmAutofit/>
          </a:bodyPr>
          <a:lstStyle/>
          <a:p>
            <a:pPr algn="ctr" eaLnBrk="1" hangingPunct="1"/>
            <a:r>
              <a:rPr lang="es-MX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lo ampara?</a:t>
            </a:r>
            <a:endParaRPr lang="es-MX" altLang="es-E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sz="quarter" idx="1" hasCustomPrompt="1"/>
          </p:nvPr>
        </p:nvSpPr>
        <p:spPr>
          <a:xfrm>
            <a:off x="1099930" y="2198756"/>
            <a:ext cx="9992139" cy="29828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6000"/>
              <a:buFont typeface="Wingdings 3" panose="05040102010807070707" pitchFamily="18" charset="2"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Resolución 85 del Año 2003 del Ministerio de Ciencia Tecnología y Medio Ambiente</a:t>
            </a:r>
          </a:p>
          <a:p>
            <a:pPr algn="just" eaLnBrk="1" hangingPunct="1">
              <a:lnSpc>
                <a:spcPct val="150000"/>
              </a:lnSpc>
              <a:buClr>
                <a:schemeClr val="accent1"/>
              </a:buClr>
              <a:buSzPct val="76000"/>
              <a:buFont typeface="Wingdings 3" panose="05040102010807070707" pitchFamily="18" charset="2"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Resolución 110 del Año 2004 del Ministerio de Salud Pública</a:t>
            </a:r>
            <a:endParaRPr lang="es-MX" altLang="es-E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5286" y="300728"/>
            <a:ext cx="4121428" cy="90522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altLang="es-E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salida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4156" y="1783934"/>
            <a:ext cx="10542103" cy="43227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Solicitud de patentes: 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documentación necesaria a presentar en cada país donde se desee obtener la protección legal de las innovaciones tecnológicas. (Investigaciones o modelos de utilidad, dibujos y modelos industriales, marcas y otros signos distintivos, como por ejemplo denominaciones de origen)</a:t>
            </a:r>
          </a:p>
          <a:p>
            <a:pPr algn="just">
              <a:buFontTx/>
              <a:buNone/>
            </a:pPr>
            <a:r>
              <a:rPr lang="es-ES_tradnl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Publicaciones: </a:t>
            </a:r>
            <a:r>
              <a:rPr lang="es-ES_tradnl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libros, folletos, artículos, informes científicos y técnicos, conjunto de esquemas y descripción tecnológica como resultado de una investigación. (Evaluadas y aprobados por el Consejo Científico de la entidad donde se ejecuta el proyecto y posteriormente por el consejo editorial de la publicación en cuestión)</a:t>
            </a:r>
            <a:endParaRPr lang="es-MX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ctrTitle"/>
          </p:nvPr>
        </p:nvSpPr>
        <p:spPr>
          <a:xfrm>
            <a:off x="3826563" y="204651"/>
            <a:ext cx="4518991" cy="9714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impactos </a:t>
            </a:r>
          </a:p>
        </p:txBody>
      </p:sp>
      <p:sp>
        <p:nvSpPr>
          <p:cNvPr id="52227" name="Marcador de contenido 2"/>
          <p:cNvSpPr>
            <a:spLocks noGrp="1"/>
          </p:cNvSpPr>
          <p:nvPr>
            <p:ph type="subTitle" idx="1"/>
          </p:nvPr>
        </p:nvSpPr>
        <p:spPr>
          <a:xfrm>
            <a:off x="841511" y="1361661"/>
            <a:ext cx="10489097" cy="496038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Tecnológicos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análisis de influencia de la tecnología en las distintas sociedades, ya sea de manera positiva, negativa o neutra</a:t>
            </a:r>
          </a:p>
          <a:p>
            <a:pPr algn="just"/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Institucionales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medida en que una intervención mejora o debilita la capacidad de un país o región de hacer uso más eficiente, equitativo y sostenible de sus recursos humanos, financieros y naturales</a:t>
            </a:r>
          </a:p>
          <a:p>
            <a:pPr algn="just"/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Económicos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efecto de los </a:t>
            </a: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renovación urbana en variables como la producción intermedia, el valor agregado, el ingreso y el empleo. Provoca consecuencias en la situación </a:t>
            </a: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una persona, una comunidad, una región, un país o el mundo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ctrTitle"/>
          </p:nvPr>
        </p:nvSpPr>
        <p:spPr>
          <a:xfrm>
            <a:off x="3432314" y="298174"/>
            <a:ext cx="4770783" cy="82570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impactos </a:t>
            </a:r>
          </a:p>
        </p:txBody>
      </p:sp>
      <p:sp>
        <p:nvSpPr>
          <p:cNvPr id="53251" name="Marcador de contenido 2"/>
          <p:cNvSpPr>
            <a:spLocks noGrp="1"/>
          </p:cNvSpPr>
          <p:nvPr>
            <p:ph type="subTitle" idx="1"/>
          </p:nvPr>
        </p:nvSpPr>
        <p:spPr>
          <a:xfrm>
            <a:off x="967409" y="1640716"/>
            <a:ext cx="10257182" cy="478658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Políticos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intentan cuantificar y explicar las influencias que definen la visión política, la ideología y los niveles de participación política de una persona y la sociedad</a:t>
            </a:r>
          </a:p>
          <a:p>
            <a:pPr algn="just">
              <a:lnSpc>
                <a:spcPct val="150000"/>
              </a:lnSpc>
            </a:pP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Socio-culturales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efectos que la intervención planteada tiene sobre la comunidad en general</a:t>
            </a:r>
            <a:endParaRPr lang="es-E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Ambientales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efectos que la actividad humana y el modelo de vida humano desatan sobre el medio ambiente natural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ctrTitle"/>
          </p:nvPr>
        </p:nvSpPr>
        <p:spPr>
          <a:xfrm>
            <a:off x="1417982" y="393148"/>
            <a:ext cx="9144000" cy="129684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se necesita para diseñar una evaluación de impacto</a:t>
            </a:r>
          </a:p>
        </p:txBody>
      </p:sp>
      <p:sp>
        <p:nvSpPr>
          <p:cNvPr id="54275" name="Marcador de contenido 2"/>
          <p:cNvSpPr>
            <a:spLocks noGrp="1"/>
          </p:cNvSpPr>
          <p:nvPr>
            <p:ph type="subTitle" idx="1"/>
          </p:nvPr>
        </p:nvSpPr>
        <p:spPr>
          <a:xfrm>
            <a:off x="1404730" y="1919012"/>
            <a:ext cx="9144000" cy="4216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437005" indent="-1437005" algn="just">
              <a:lnSpc>
                <a:spcPct val="150000"/>
              </a:lnSpc>
              <a:buNone/>
            </a:pP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1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Definir las preguntas de evaluación más relevantes para tu programa</a:t>
            </a:r>
          </a:p>
          <a:p>
            <a:pPr marL="1437005" indent="-1437005" algn="just">
              <a:lnSpc>
                <a:spcPct val="150000"/>
              </a:lnSpc>
              <a:buNone/>
            </a:pP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2.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Identificar la muestra y metodología de evaluación apropiada</a:t>
            </a:r>
          </a:p>
          <a:p>
            <a:pPr marL="1437005" indent="-1437005" algn="just">
              <a:lnSpc>
                <a:spcPct val="150000"/>
              </a:lnSpc>
              <a:buNone/>
            </a:pP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3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Detallar el plan para la implementación de la evaluación de impacto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ctrTitle"/>
          </p:nvPr>
        </p:nvSpPr>
        <p:spPr>
          <a:xfrm>
            <a:off x="1524000" y="419998"/>
            <a:ext cx="9011478" cy="74619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comunes del proyecto </a:t>
            </a:r>
            <a:endParaRPr lang="es-ES" alt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Marcador de contenido 2"/>
          <p:cNvSpPr>
            <a:spLocks noGrp="1"/>
          </p:cNvSpPr>
          <p:nvPr>
            <p:ph type="subTitle" idx="1"/>
          </p:nvPr>
        </p:nvSpPr>
        <p:spPr>
          <a:xfrm>
            <a:off x="1179443" y="1812993"/>
            <a:ext cx="9806609" cy="368665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Corrupción del alcance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cuando los objetivos iniciales del proyecto no están claramente definidos</a:t>
            </a:r>
          </a:p>
          <a:p>
            <a:pPr algn="just"/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Bajo desempeño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cuando el proyecto no logra el desempeño que se esperaba inicialmente</a:t>
            </a:r>
          </a:p>
          <a:p>
            <a:pPr algn="just"/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Costos elevados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cuando el proyecto excede el presupuesto establecido inicialmente</a:t>
            </a:r>
          </a:p>
          <a:p>
            <a:pPr algn="just"/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Factor tiempo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es el riesgo de que las tareas de tu proyecto requieran más de lo esperado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ctrTitle"/>
          </p:nvPr>
        </p:nvSpPr>
        <p:spPr>
          <a:xfrm>
            <a:off x="1484243" y="380242"/>
            <a:ext cx="8892209" cy="825707"/>
          </a:xfrm>
        </p:spPr>
        <p:txBody>
          <a:bodyPr/>
          <a:lstStyle/>
          <a:p>
            <a:r>
              <a:rPr lang="es-ES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comunes del proyecto </a:t>
            </a:r>
            <a:endParaRPr lang="es-ES" alt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Marcador de contenido 2"/>
          <p:cNvSpPr>
            <a:spLocks noGrp="1"/>
          </p:cNvSpPr>
          <p:nvPr>
            <p:ph type="subTitle" idx="1"/>
          </p:nvPr>
        </p:nvSpPr>
        <p:spPr>
          <a:xfrm>
            <a:off x="940904" y="1669774"/>
            <a:ext cx="10310192" cy="3313043"/>
          </a:xfrm>
        </p:spPr>
        <p:txBody>
          <a:bodyPr>
            <a:normAutofit/>
          </a:bodyPr>
          <a:lstStyle/>
          <a:p>
            <a:pPr algn="just"/>
            <a:r>
              <a:rPr lang="es-ES" altLang="en-US" sz="2800" b="1" dirty="0"/>
              <a:t>Escasez de recursos</a:t>
            </a:r>
            <a:r>
              <a:rPr lang="es-ES" altLang="en-US" sz="2800" dirty="0"/>
              <a:t>: cuando no tienes los recursos suficientes para finalizar el proyecto</a:t>
            </a:r>
          </a:p>
          <a:p>
            <a:pPr algn="just"/>
            <a:r>
              <a:rPr lang="es-ES" altLang="en-US" sz="2800" b="1" dirty="0"/>
              <a:t>Cambios operativos</a:t>
            </a:r>
            <a:r>
              <a:rPr lang="es-ES" altLang="en-US" sz="2800" dirty="0"/>
              <a:t>: Cambio inesperado en los roles del equipo, cambios en la gestión o procesos nuevos a los que tu equipo debe adaptarse</a:t>
            </a:r>
          </a:p>
          <a:p>
            <a:pPr algn="just"/>
            <a:r>
              <a:rPr lang="es-ES" altLang="en-US" sz="2800" b="1" dirty="0"/>
              <a:t>Falta de claridad</a:t>
            </a:r>
            <a:r>
              <a:rPr lang="es-ES" altLang="en-US" sz="2800" dirty="0"/>
              <a:t>: falta de comunicación por parte de los participantes, alcances de proyectos imprecisos o plazos poco claros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ctrTitle"/>
          </p:nvPr>
        </p:nvSpPr>
        <p:spPr>
          <a:xfrm>
            <a:off x="1497496" y="327232"/>
            <a:ext cx="9144000" cy="772698"/>
          </a:xfrm>
        </p:spPr>
        <p:txBody>
          <a:bodyPr>
            <a:normAutofit/>
          </a:bodyPr>
          <a:lstStyle/>
          <a:p>
            <a:r>
              <a:rPr lang="es-ES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riesgos</a:t>
            </a:r>
          </a:p>
        </p:txBody>
      </p:sp>
      <p:sp>
        <p:nvSpPr>
          <p:cNvPr id="58371" name="Marcador de contenido 2"/>
          <p:cNvSpPr>
            <a:spLocks noGrp="1"/>
          </p:cNvSpPr>
          <p:nvPr>
            <p:ph type="subTitle" idx="1"/>
          </p:nvPr>
        </p:nvSpPr>
        <p:spPr>
          <a:xfrm>
            <a:off x="987287" y="2027584"/>
            <a:ext cx="9654209" cy="39889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s-E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¿Qué probabilidad hay de que se produzca este caso de riesgo?</a:t>
            </a:r>
          </a:p>
          <a:p>
            <a:pPr algn="just"/>
            <a:r>
              <a:rPr lang="es-E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¿Cuál sería el impacto y la gravedad que tendría si se produjese?</a:t>
            </a:r>
          </a:p>
          <a:p>
            <a:pPr algn="just"/>
            <a:r>
              <a:rPr lang="es-E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¿Cuál es el plan de respuesta a este riesgo?</a:t>
            </a:r>
          </a:p>
          <a:p>
            <a:pPr algn="just"/>
            <a:r>
              <a:rPr lang="es-E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Dados la probabilidad de que ocurra y el impacto que podría tener, ¿qué nivel de prioridad le asignarías?</a:t>
            </a:r>
          </a:p>
          <a:p>
            <a:pPr algn="just"/>
            <a:r>
              <a:rPr lang="es-E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¿Quién es el responsable en caso de que este riesgo se haga realidad?</a:t>
            </a:r>
          </a:p>
          <a:p>
            <a:pPr algn="just"/>
            <a:endParaRPr lang="es-ES" alt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contenido 2"/>
          <p:cNvSpPr>
            <a:spLocks noGrp="1"/>
          </p:cNvSpPr>
          <p:nvPr>
            <p:ph type="subTitle" idx="1"/>
          </p:nvPr>
        </p:nvSpPr>
        <p:spPr>
          <a:xfrm>
            <a:off x="1126435" y="580543"/>
            <a:ext cx="10071651" cy="1301266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Metodologías, tecnologías, normas y métodos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¿Qué garantiza la calidad en la ejecución y los resultados? </a:t>
            </a:r>
          </a:p>
          <a:p>
            <a:pPr algn="ctr">
              <a:buFontTx/>
              <a:buNone/>
              <a:defRPr/>
            </a:pP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 algn="just">
              <a:buFont typeface="Wingdings" panose="05000000000000000000" pitchFamily="2" charset="2"/>
              <a:buChar char="ü"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Marco conceptual 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que se utilizará</a:t>
            </a:r>
          </a:p>
          <a:p>
            <a:pPr marL="800100" indent="-457200" algn="just">
              <a:buFont typeface="Wingdings" panose="05000000000000000000" pitchFamily="2" charset="2"/>
              <a:buChar char="ü"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Carácter teórico o experimental 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del diseño del proyecto</a:t>
            </a:r>
          </a:p>
          <a:p>
            <a:pPr marL="800100" indent="-457200" algn="just">
              <a:buFont typeface="Wingdings" panose="05000000000000000000" pitchFamily="2" charset="2"/>
              <a:buChar char="ü"/>
              <a:defRPr/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	Técnicas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que utilizará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cada etapa 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del proyecto </a:t>
            </a:r>
          </a:p>
          <a:p>
            <a:pPr marL="900430" indent="-557530" algn="just">
              <a:buFont typeface="Wingdings" panose="05000000000000000000" pitchFamily="2" charset="2"/>
              <a:buChar char="ü"/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Normas técnicas </a:t>
            </a: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 aplicar tanto en la investigación como en los productos y procesos a  desarrollar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7843" y="486673"/>
            <a:ext cx="4956313" cy="868362"/>
          </a:xfrm>
        </p:spPr>
        <p:txBody>
          <a:bodyPr/>
          <a:lstStyle/>
          <a:p>
            <a:pPr eaLnBrk="1" hangingPunct="1"/>
            <a:r>
              <a:rPr lang="es-ES" altLang="es-ES" sz="3200" b="1" dirty="0">
                <a:solidFill>
                  <a:srgbClr val="002060"/>
                </a:solidFill>
                <a:latin typeface="+mn-lt"/>
              </a:rPr>
              <a:t>Marco</a:t>
            </a:r>
            <a:r>
              <a:rPr lang="es-ES" altLang="es-ES" sz="3200" b="1" dirty="0">
                <a:latin typeface="+mn-lt"/>
              </a:rPr>
              <a:t> </a:t>
            </a:r>
            <a:r>
              <a:rPr lang="es-ES" altLang="es-ES" sz="3200" b="1" dirty="0">
                <a:solidFill>
                  <a:srgbClr val="002060"/>
                </a:solidFill>
                <a:latin typeface="+mn-lt"/>
              </a:rPr>
              <a:t>conceptual</a:t>
            </a:r>
            <a:r>
              <a:rPr lang="es-ES" altLang="es-ES" sz="3200" b="1" dirty="0">
                <a:latin typeface="+mn-lt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669" y="1728373"/>
            <a:ext cx="10469217" cy="387729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es-ES" altLang="es-ES" sz="2600" dirty="0"/>
              <a:t>Debe corresponderse a la teoría o al conjunto de ideas más o menos sistematizadas, asumidas por el investigador en la investigación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s-ES" altLang="es-ES" sz="2600" dirty="0"/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s-ES" altLang="es-ES" sz="2600" dirty="0"/>
              <a:t>Recordar que la definición debe: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/>
              <a:t>Abarcar adecuadamente al objeto </a:t>
            </a:r>
            <a:r>
              <a:rPr lang="es-ES" altLang="es-ES" sz="2400" dirty="0"/>
              <a:t>a definir, recoger su esencia, su verdadero significado, “lo que es”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ES" sz="2400" dirty="0"/>
              <a:t>Ser </a:t>
            </a:r>
            <a:r>
              <a:rPr lang="es-ES" altLang="es-ES" sz="2400" b="1" dirty="0"/>
              <a:t>clara y precisa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/>
              <a:t>Eliminar tautologías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/>
              <a:t>Eliminar definiciones negativas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8139" y="1479443"/>
            <a:ext cx="10495722" cy="13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Tx/>
              <a:buFontTx/>
              <a:buChar char="•"/>
              <a:defRPr/>
            </a:pPr>
            <a:r>
              <a:rPr kumimoji="0" lang="es-MX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Lograr la aprobación de la institución correspondiente</a:t>
            </a:r>
            <a:endParaRPr kumimoji="0" lang="es-MX" altLang="es-E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Tx/>
              <a:buFontTx/>
              <a:buChar char="•"/>
              <a:defRPr/>
            </a:pPr>
            <a:r>
              <a:rPr kumimoji="0" lang="es-MX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Servir como instrumento de guía y control</a:t>
            </a:r>
            <a:endParaRPr kumimoji="0" lang="es-MX" altLang="es-E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9357" y="134179"/>
            <a:ext cx="10601738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461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MX" alt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Objetivos fundamentales de un proyecto de investigación</a:t>
            </a:r>
            <a:r>
              <a:rPr kumimoji="0" lang="es-MX" alt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0086" y="3993705"/>
            <a:ext cx="11131826" cy="215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Tx/>
              <a:buFontTx/>
              <a:buChar char="•"/>
              <a:defRPr/>
            </a:pPr>
            <a:r>
              <a:rPr kumimoji="0" lang="es-MX" altLang="es-E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Permite desarrollar racional y objetivamente una investigación</a:t>
            </a:r>
            <a:endParaRPr kumimoji="0" lang="es-MX" altLang="es-E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Tx/>
              <a:buFontTx/>
              <a:buChar char="•"/>
              <a:defRPr/>
            </a:pPr>
            <a:r>
              <a:rPr kumimoji="0" lang="es-MX" altLang="es-E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Optimizar recursos disponibles y de tiempo con que se cuenta</a:t>
            </a:r>
            <a:endParaRPr kumimoji="0" lang="es-MX" altLang="es-E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58957" y="3045016"/>
            <a:ext cx="9674085" cy="7679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461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4617B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MX" alt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Importancia de un proyecto de investigación</a:t>
            </a:r>
            <a:r>
              <a:rPr kumimoji="0" lang="es-MX" alt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156" y="545618"/>
            <a:ext cx="8929687" cy="785812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000" b="1" dirty="0">
                <a:solidFill>
                  <a:schemeClr val="accent6">
                    <a:lumMod val="75000"/>
                  </a:schemeClr>
                </a:solidFill>
              </a:rPr>
              <a:t>Métodos y técnicas de investigación científica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4887" y="1526484"/>
            <a:ext cx="10522226" cy="511720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SzPct val="90000"/>
              <a:buFontTx/>
              <a:buNone/>
            </a:pPr>
            <a:r>
              <a:rPr lang="es-ES" altLang="es-ES" sz="2600" b="1" dirty="0"/>
              <a:t>    Métodos teóricos</a:t>
            </a:r>
          </a:p>
          <a:p>
            <a:pPr algn="just" eaLnBrk="1" hangingPunct="1">
              <a:lnSpc>
                <a:spcPct val="120000"/>
              </a:lnSpc>
              <a:buSzPct val="90000"/>
            </a:pPr>
            <a:r>
              <a:rPr lang="es-ES" altLang="es-ES" sz="2600" dirty="0"/>
              <a:t>Se utilizan en la </a:t>
            </a:r>
            <a:r>
              <a:rPr lang="es-ES" altLang="es-ES" sz="2600" b="1" dirty="0"/>
              <a:t>construcción y desarrollo de la teoría científica </a:t>
            </a:r>
            <a:r>
              <a:rPr lang="es-ES" altLang="es-ES" sz="2600" dirty="0"/>
              <a:t>y en el </a:t>
            </a:r>
            <a:r>
              <a:rPr lang="es-ES" altLang="es-ES" sz="2600" b="1" dirty="0"/>
              <a:t>enfoque general para abordar los problemas </a:t>
            </a:r>
            <a:r>
              <a:rPr lang="es-ES" altLang="es-ES" sz="2600" dirty="0"/>
              <a:t>de la ciencia, al estar presentes en los diferentes momentos del proceso de investigación</a:t>
            </a:r>
          </a:p>
          <a:p>
            <a:pPr algn="just" eaLnBrk="1" hangingPunct="1">
              <a:lnSpc>
                <a:spcPct val="120000"/>
              </a:lnSpc>
              <a:buSzPct val="90000"/>
            </a:pPr>
            <a:r>
              <a:rPr lang="es-ES" altLang="es-ES" sz="2600" dirty="0"/>
              <a:t>Permiten </a:t>
            </a:r>
            <a:r>
              <a:rPr lang="es-ES" altLang="es-ES" sz="2600" b="1" dirty="0"/>
              <a:t>profundizar en el conocimiento </a:t>
            </a:r>
            <a:r>
              <a:rPr lang="es-ES" altLang="es-ES" sz="2600" dirty="0"/>
              <a:t>de las </a:t>
            </a:r>
            <a:r>
              <a:rPr lang="es-ES" altLang="es-ES" sz="2600" b="1" dirty="0"/>
              <a:t>regularidades y características esenciales </a:t>
            </a:r>
            <a:r>
              <a:rPr lang="es-ES" altLang="es-ES" sz="2600" dirty="0"/>
              <a:t>de los fenómenos</a:t>
            </a:r>
          </a:p>
          <a:p>
            <a:pPr algn="just" eaLnBrk="1" hangingPunct="1">
              <a:lnSpc>
                <a:spcPct val="120000"/>
              </a:lnSpc>
              <a:buSzPct val="90000"/>
            </a:pPr>
            <a:r>
              <a:rPr lang="es-ES" altLang="es-ES" sz="2600" b="1" dirty="0"/>
              <a:t>Ejemplos:</a:t>
            </a:r>
            <a:r>
              <a:rPr lang="es-ES" altLang="es-ES" sz="2600" dirty="0"/>
              <a:t> el análisis y la síntesis, la inducción y la deducción, el tránsito de lo abstracto a lo concreto, la modelación, sistémico estructural funcional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504" y="1648240"/>
            <a:ext cx="10614992" cy="469023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r>
              <a:rPr lang="es-ES" altLang="es-ES" sz="2800" b="1" dirty="0"/>
              <a:t>   Métodos estadísticos </a:t>
            </a:r>
          </a:p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r>
              <a:rPr lang="es-ES" altLang="es-ES" sz="2800" dirty="0"/>
              <a:t>	La estadística interviene como importante recurso en el proceso de investigación, ligada a su organización y ejecución en sus diferentes momentos</a:t>
            </a:r>
          </a:p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endParaRPr lang="es-ES" altLang="es-ES" sz="1200" dirty="0"/>
          </a:p>
          <a:p>
            <a:pPr marL="349250" indent="-349250" algn="just" eaLnBrk="1" hangingPunct="1">
              <a:spcBef>
                <a:spcPts val="0"/>
              </a:spcBef>
              <a:buFontTx/>
              <a:buChar char="-"/>
              <a:tabLst>
                <a:tab pos="80645" algn="l"/>
              </a:tabLst>
              <a:defRPr/>
            </a:pPr>
            <a:r>
              <a:rPr lang="es-ES" altLang="es-ES" sz="2800" b="1" dirty="0"/>
              <a:t>Escala nominal: </a:t>
            </a:r>
            <a:r>
              <a:rPr lang="es-ES" altLang="es-ES" sz="2800" dirty="0"/>
              <a:t>frecuencia, moda, coeficiente de contingencia y correlación</a:t>
            </a:r>
          </a:p>
          <a:p>
            <a:pPr marL="349250" indent="-349250" algn="just" eaLnBrk="1" hangingPunct="1">
              <a:spcBef>
                <a:spcPts val="0"/>
              </a:spcBef>
              <a:buFontTx/>
              <a:buChar char="-"/>
              <a:tabLst>
                <a:tab pos="80645" algn="l"/>
              </a:tabLst>
              <a:defRPr/>
            </a:pPr>
            <a:r>
              <a:rPr lang="es-ES" altLang="es-ES" sz="2800" b="1" dirty="0"/>
              <a:t>Escala ordinal: </a:t>
            </a:r>
            <a:r>
              <a:rPr lang="es-ES" altLang="es-ES" sz="2800" dirty="0"/>
              <a:t>mediana, percentiles y correlación ordinal</a:t>
            </a:r>
          </a:p>
          <a:p>
            <a:pPr marL="349250" indent="-349250" algn="just" eaLnBrk="1" hangingPunct="1">
              <a:spcBef>
                <a:spcPts val="0"/>
              </a:spcBef>
              <a:buFontTx/>
              <a:buChar char="-"/>
              <a:tabLst>
                <a:tab pos="80645" algn="l"/>
              </a:tabLst>
              <a:defRPr/>
            </a:pPr>
            <a:r>
              <a:rPr lang="es-ES" altLang="es-ES" sz="2800" b="1" dirty="0"/>
              <a:t>Escala de intervalo: </a:t>
            </a:r>
            <a:r>
              <a:rPr lang="es-ES" altLang="es-ES" sz="2800" dirty="0"/>
              <a:t>media, desviación típica y correlación</a:t>
            </a:r>
          </a:p>
          <a:p>
            <a:pPr marL="349250" indent="-349250" algn="just" eaLnBrk="1" hangingPunct="1">
              <a:spcBef>
                <a:spcPts val="0"/>
              </a:spcBef>
              <a:buFontTx/>
              <a:buChar char="-"/>
              <a:tabLst>
                <a:tab pos="80645" algn="l"/>
              </a:tabLst>
              <a:defRPr/>
            </a:pPr>
            <a:r>
              <a:rPr lang="es-ES" altLang="es-ES" sz="2800" b="1" dirty="0"/>
              <a:t>Escala de razón: </a:t>
            </a:r>
            <a:r>
              <a:rPr lang="es-ES" altLang="es-ES" sz="2800" dirty="0"/>
              <a:t>media geométrica y coeficiente de variación</a:t>
            </a:r>
          </a:p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endParaRPr lang="es-ES" altLang="es-ES" sz="2800" dirty="0"/>
          </a:p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endParaRPr lang="es-ES" altLang="es-ES" sz="28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696" y="731148"/>
            <a:ext cx="9368147" cy="785812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Métodos y técnicas de investigación científica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6436" y="2013711"/>
            <a:ext cx="10628242" cy="3071812"/>
          </a:xfrm>
        </p:spPr>
        <p:txBody>
          <a:bodyPr/>
          <a:lstStyle/>
          <a:p>
            <a:pPr marL="349250" indent="-349250" algn="just" eaLnBrk="1" hangingPunct="1">
              <a:buFontTx/>
              <a:buChar char="-"/>
              <a:tabLst>
                <a:tab pos="80645" algn="l"/>
              </a:tabLst>
              <a:defRPr/>
            </a:pPr>
            <a:endParaRPr lang="es-ES" altLang="es-ES" sz="2800" dirty="0"/>
          </a:p>
          <a:p>
            <a:pPr marL="88900" indent="12700" algn="just" eaLnBrk="1" hangingPunct="1">
              <a:lnSpc>
                <a:spcPct val="120000"/>
              </a:lnSpc>
              <a:buNone/>
              <a:defRPr/>
            </a:pPr>
            <a:r>
              <a:rPr lang="es-ES" altLang="es-ES" sz="2800" b="1" dirty="0"/>
              <a:t>Estadística inferencial </a:t>
            </a:r>
          </a:p>
          <a:p>
            <a:pPr marL="88900" indent="12700" algn="just" eaLnBrk="1" hangingPunct="1">
              <a:lnSpc>
                <a:spcPct val="120000"/>
              </a:lnSpc>
              <a:defRPr/>
            </a:pPr>
            <a:r>
              <a:rPr lang="es-ES" altLang="es-ES" sz="2800" dirty="0"/>
              <a:t>Tiene como función realizar inferencias, es decir, extraer conclusiones sobre una población a partir de las características conocidas de una muestra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156" y="838925"/>
            <a:ext cx="9103105" cy="1069387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Métodos y técnicas de investigación científica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25474"/>
            <a:ext cx="10972800" cy="1143000"/>
          </a:xfrm>
        </p:spPr>
        <p:txBody>
          <a:bodyPr/>
          <a:lstStyle/>
          <a:p>
            <a:pPr eaLnBrk="1" hangingPunct="1"/>
            <a:r>
              <a:rPr lang="es-ES" altLang="es-ES" sz="3600" b="1" dirty="0">
                <a:solidFill>
                  <a:srgbClr val="002060"/>
                </a:solidFill>
              </a:rPr>
              <a:t>Técnicas y procedimientos</a:t>
            </a:r>
            <a:r>
              <a:rPr lang="es-ES" altLang="es-ES" sz="3600" b="1" dirty="0"/>
              <a:t> 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1235" y="1989139"/>
            <a:ext cx="9872869" cy="3671887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es-ES" altLang="en-US" dirty="0"/>
              <a:t>Técnicas de </a:t>
            </a:r>
            <a:r>
              <a:rPr lang="es-ES" altLang="en-US" b="1" dirty="0"/>
              <a:t>recolección</a:t>
            </a:r>
            <a:r>
              <a:rPr lang="es-ES" altLang="en-US" dirty="0"/>
              <a:t> de la información</a:t>
            </a:r>
          </a:p>
          <a:p>
            <a:pPr marL="609600" indent="-609600" algn="just" eaLnBrk="1" hangingPunct="1">
              <a:buNone/>
            </a:pPr>
            <a:endParaRPr lang="es-ES" altLang="en-US" sz="1800" dirty="0"/>
          </a:p>
          <a:p>
            <a:pPr marL="609600" indent="-609600" algn="just" eaLnBrk="1" hangingPunct="1">
              <a:buFontTx/>
              <a:buAutoNum type="arabicPeriod" startAt="2"/>
            </a:pPr>
            <a:r>
              <a:rPr lang="es-ES" altLang="en-US" dirty="0"/>
              <a:t>Técnicas de </a:t>
            </a:r>
            <a:r>
              <a:rPr lang="es-ES" altLang="en-US" b="1" dirty="0"/>
              <a:t>procesamiento</a:t>
            </a:r>
          </a:p>
          <a:p>
            <a:pPr marL="609600" indent="-609600" algn="just" eaLnBrk="1" hangingPunct="1">
              <a:buNone/>
            </a:pPr>
            <a:endParaRPr lang="es-ES" altLang="en-US" sz="1800" dirty="0"/>
          </a:p>
          <a:p>
            <a:pPr marL="609600" indent="-609600" algn="just" eaLnBrk="1" hangingPunct="1">
              <a:buFontTx/>
              <a:buAutoNum type="arabicPeriod" startAt="3"/>
            </a:pPr>
            <a:r>
              <a:rPr lang="es-ES" altLang="en-US" dirty="0"/>
              <a:t>Técnica de </a:t>
            </a:r>
            <a:r>
              <a:rPr lang="es-ES" altLang="en-US" b="1" dirty="0"/>
              <a:t>análisis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921" y="351630"/>
            <a:ext cx="9428921" cy="1154112"/>
          </a:xfrm>
        </p:spPr>
        <p:txBody>
          <a:bodyPr/>
          <a:lstStyle/>
          <a:p>
            <a:pPr marL="762000" indent="-762000" eaLnBrk="1" hangingPunct="1"/>
            <a:r>
              <a:rPr lang="es-ES" altLang="es-ES" sz="3200" b="1" dirty="0">
                <a:solidFill>
                  <a:srgbClr val="002060"/>
                </a:solidFill>
              </a:rPr>
              <a:t>Técnicas de recolección de la información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643" y="1752601"/>
            <a:ext cx="10535479" cy="4176713"/>
          </a:xfrm>
        </p:spPr>
        <p:txBody>
          <a:bodyPr/>
          <a:lstStyle/>
          <a:p>
            <a:pPr marL="609600" indent="-609600" algn="just" eaLnBrk="1" hangingPunct="1">
              <a:lnSpc>
                <a:spcPct val="150000"/>
              </a:lnSpc>
            </a:pPr>
            <a:r>
              <a:rPr lang="es-ES" altLang="en-US" sz="2800" dirty="0"/>
              <a:t>Los </a:t>
            </a:r>
            <a:r>
              <a:rPr lang="es-ES" altLang="en-US" sz="2800" b="1" u="sng" dirty="0"/>
              <a:t>métodos de recolección de información</a:t>
            </a:r>
            <a:r>
              <a:rPr lang="es-ES" altLang="en-US" sz="2800" dirty="0"/>
              <a:t> son aquellos utilizados por el investigador </a:t>
            </a:r>
            <a:r>
              <a:rPr lang="es-ES" altLang="en-US" sz="2800" b="1" dirty="0"/>
              <a:t>para recoger la información necesaria</a:t>
            </a:r>
            <a:r>
              <a:rPr lang="es-ES" altLang="en-US" sz="2800" dirty="0"/>
              <a:t> para dar respuesta a su estudio</a:t>
            </a:r>
          </a:p>
          <a:p>
            <a:pPr marL="609600" indent="-609600" algn="just" eaLnBrk="1" hangingPunct="1">
              <a:lnSpc>
                <a:spcPct val="150000"/>
              </a:lnSpc>
            </a:pPr>
            <a:r>
              <a:rPr lang="es-ES" altLang="en-US" sz="2800" dirty="0"/>
              <a:t>El </a:t>
            </a:r>
            <a:r>
              <a:rPr lang="es-ES" altLang="en-US" sz="2800" b="1" u="sng" dirty="0"/>
              <a:t>instrumento</a:t>
            </a:r>
            <a:r>
              <a:rPr lang="es-ES" altLang="en-US" sz="2800" dirty="0"/>
              <a:t> será el medio que utiliza el investigador </a:t>
            </a:r>
            <a:r>
              <a:rPr lang="es-ES" altLang="en-US" sz="2800" b="1" dirty="0"/>
              <a:t>para registrar la información: </a:t>
            </a:r>
            <a:r>
              <a:rPr lang="es-ES" altLang="en-US" sz="2800" dirty="0"/>
              <a:t>formularios, encuestas de opinión, cuestionarios, pruebas psicológicas, otras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235" y="455614"/>
            <a:ext cx="9693964" cy="1154112"/>
          </a:xfrm>
        </p:spPr>
        <p:txBody>
          <a:bodyPr/>
          <a:lstStyle/>
          <a:p>
            <a:pPr marL="762000" indent="-762000" eaLnBrk="1" hangingPunct="1"/>
            <a:r>
              <a:rPr lang="es-ES" altLang="es-ES" sz="3600" b="1" dirty="0">
                <a:solidFill>
                  <a:srgbClr val="002060"/>
                </a:solidFill>
              </a:rPr>
              <a:t>Técnicas de recolección de la información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635" y="1609726"/>
            <a:ext cx="10151165" cy="4635499"/>
          </a:xfrm>
        </p:spPr>
        <p:txBody>
          <a:bodyPr/>
          <a:lstStyle/>
          <a:p>
            <a:pPr marL="609600" indent="-609600" algn="just" eaLnBrk="1" hangingPunct="1">
              <a:lnSpc>
                <a:spcPct val="150000"/>
              </a:lnSpc>
              <a:buNone/>
            </a:pPr>
            <a:r>
              <a:rPr lang="es-ES" altLang="en-US" sz="2800" u="sng" dirty="0"/>
              <a:t>Incluye </a:t>
            </a:r>
          </a:p>
          <a:p>
            <a:pPr marL="609600" indent="-609600" algn="just" eaLnBrk="1" hangingPunct="1">
              <a:lnSpc>
                <a:spcPct val="150000"/>
              </a:lnSpc>
            </a:pPr>
            <a:r>
              <a:rPr lang="es-ES" altLang="en-US" sz="2800" b="1" u="sng" dirty="0"/>
              <a:t> ¿Qué técnica se utilizó?:</a:t>
            </a:r>
            <a:r>
              <a:rPr lang="es-ES" altLang="en-US" sz="2800" dirty="0"/>
              <a:t> observación, entrevista, cuestionario, consulta a experto, consulta a especialistas revisión bibliográfica exhaustiva</a:t>
            </a:r>
          </a:p>
          <a:p>
            <a:pPr marL="609600" indent="-609600" algn="just" eaLnBrk="1" hangingPunct="1">
              <a:lnSpc>
                <a:spcPct val="150000"/>
              </a:lnSpc>
            </a:pPr>
            <a:r>
              <a:rPr lang="es-ES" altLang="en-US" sz="2800" dirty="0"/>
              <a:t>Y los </a:t>
            </a:r>
            <a:r>
              <a:rPr lang="es-ES" altLang="en-US" sz="2800" b="1" dirty="0"/>
              <a:t>procederes</a:t>
            </a:r>
            <a:r>
              <a:rPr lang="es-ES" altLang="en-US" sz="2800" dirty="0"/>
              <a:t> que se siguieron para elaborar y aplicar las encuestas, guía de entrevistas, en caso de haber sido utilizadas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270" y="354152"/>
            <a:ext cx="9528313" cy="1082675"/>
          </a:xfrm>
        </p:spPr>
        <p:txBody>
          <a:bodyPr/>
          <a:lstStyle/>
          <a:p>
            <a:pPr marL="762000" indent="-762000" eaLnBrk="1" hangingPunct="1"/>
            <a:r>
              <a:rPr lang="es-ES" altLang="es-ES" sz="3600" b="1" dirty="0">
                <a:solidFill>
                  <a:srgbClr val="002060"/>
                </a:solidFill>
              </a:rPr>
              <a:t>Técnicas de recolección de la información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766" y="1436827"/>
            <a:ext cx="10793895" cy="4694648"/>
          </a:xfrm>
        </p:spPr>
        <p:txBody>
          <a:bodyPr/>
          <a:lstStyle/>
          <a:p>
            <a:pPr marL="609600" indent="-609600" algn="ctr" eaLnBrk="1" hangingPunct="1">
              <a:lnSpc>
                <a:spcPct val="150000"/>
              </a:lnSpc>
              <a:buNone/>
            </a:pPr>
            <a:r>
              <a:rPr lang="es-ES" altLang="en-US" sz="2400" b="1" dirty="0"/>
              <a:t>Fuentes de recolección de la información</a:t>
            </a:r>
          </a:p>
          <a:p>
            <a:pPr marL="609600" indent="-609600" algn="just" eaLnBrk="1" hangingPunct="1">
              <a:lnSpc>
                <a:spcPct val="150000"/>
              </a:lnSpc>
              <a:buNone/>
            </a:pPr>
            <a:r>
              <a:rPr lang="es-ES" altLang="en-US" sz="2400" dirty="0"/>
              <a:t>	</a:t>
            </a:r>
            <a:r>
              <a:rPr lang="es-ES" altLang="en-US" sz="2800" dirty="0"/>
              <a:t>Pueden ser:</a:t>
            </a:r>
            <a:endParaRPr lang="es-ES" altLang="en-US" sz="1600" dirty="0"/>
          </a:p>
          <a:p>
            <a:pPr marL="609600" indent="-609600" algn="just" eaLnBrk="1" hangingPunct="1">
              <a:lnSpc>
                <a:spcPct val="150000"/>
              </a:lnSpc>
            </a:pPr>
            <a:r>
              <a:rPr lang="es-ES" altLang="en-US" sz="2800" b="1" dirty="0"/>
              <a:t>Primaria </a:t>
            </a:r>
            <a:r>
              <a:rPr lang="es-ES" altLang="en-US" sz="2800" dirty="0"/>
              <a:t>la información se obtiene en contacto directo con el sujeto en estudio: observación, entrevista, cuestionario</a:t>
            </a:r>
            <a:endParaRPr lang="es-ES" altLang="en-US" sz="1600" dirty="0"/>
          </a:p>
          <a:p>
            <a:pPr marL="609600" indent="-609600" algn="just" eaLnBrk="1" hangingPunct="1">
              <a:lnSpc>
                <a:spcPct val="150000"/>
              </a:lnSpc>
            </a:pPr>
            <a:r>
              <a:rPr lang="es-ES" altLang="en-US" sz="2800" b="1" dirty="0"/>
              <a:t>Secundaria: </a:t>
            </a:r>
            <a:r>
              <a:rPr lang="es-ES" altLang="en-US" sz="2800" dirty="0"/>
              <a:t>la información se obtiene mediante documentos u otras formas de registro de datos: historias clínicas, expediente académico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287" y="472453"/>
            <a:ext cx="9455425" cy="1082675"/>
          </a:xfrm>
        </p:spPr>
        <p:txBody>
          <a:bodyPr/>
          <a:lstStyle/>
          <a:p>
            <a:pPr marL="762000" indent="-762000" eaLnBrk="1" hangingPunct="1"/>
            <a:r>
              <a:rPr lang="es-ES" altLang="es-ES" sz="3600" b="1" dirty="0">
                <a:solidFill>
                  <a:srgbClr val="002060"/>
                </a:solidFill>
              </a:rPr>
              <a:t>Técnicas de recolección de la información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669" y="1704769"/>
            <a:ext cx="10402957" cy="4139440"/>
          </a:xfrm>
        </p:spPr>
        <p:txBody>
          <a:bodyPr/>
          <a:lstStyle/>
          <a:p>
            <a:pPr marL="609600" indent="-609600" algn="ctr" eaLnBrk="1" hangingPunct="1">
              <a:lnSpc>
                <a:spcPct val="150000"/>
              </a:lnSpc>
              <a:buNone/>
            </a:pPr>
            <a:r>
              <a:rPr lang="es-ES" altLang="en-US" sz="2400" b="1" dirty="0"/>
              <a:t>Fuentes de recolección de la información</a:t>
            </a:r>
          </a:p>
          <a:p>
            <a:pPr marL="609600" indent="-609600" algn="just" eaLnBrk="1" hangingPunct="1">
              <a:lnSpc>
                <a:spcPct val="150000"/>
              </a:lnSpc>
              <a:buNone/>
            </a:pPr>
            <a:r>
              <a:rPr lang="es-ES" altLang="en-US" sz="2400" dirty="0"/>
              <a:t>	</a:t>
            </a:r>
            <a:r>
              <a:rPr lang="es-ES" altLang="en-US" sz="2800" dirty="0"/>
              <a:t>Pueden ser:</a:t>
            </a:r>
            <a:endParaRPr lang="es-ES" altLang="en-US" sz="1600" dirty="0"/>
          </a:p>
          <a:p>
            <a:pPr marL="609600" indent="-609600" algn="just" eaLnBrk="1" hangingPunct="1">
              <a:lnSpc>
                <a:spcPct val="150000"/>
              </a:lnSpc>
            </a:pPr>
            <a:r>
              <a:rPr lang="es-ES" altLang="en-US" sz="2800" b="1" dirty="0"/>
              <a:t>Terciarias: </a:t>
            </a:r>
            <a:r>
              <a:rPr lang="es-ES" altLang="en-US" sz="2800" dirty="0"/>
              <a:t>la información se obtiene de organizaciones que realizan o apoyan estudios, miembros de asociaciones científicas, instituciones de educación, agencias de información y dependencias del gobierno: base de datos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848139" y="735494"/>
            <a:ext cx="10787270" cy="885413"/>
          </a:xfrm>
        </p:spPr>
        <p:txBody>
          <a:bodyPr/>
          <a:lstStyle/>
          <a:p>
            <a:pPr marL="762000" indent="-762000" eaLnBrk="1" hangingPunct="1"/>
            <a:r>
              <a:rPr lang="es-ES" altLang="es-ES" sz="4000" b="1" dirty="0">
                <a:solidFill>
                  <a:srgbClr val="002060"/>
                </a:solidFill>
              </a:rPr>
              <a:t>Técnicas de recolección de la información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418" y="1720300"/>
            <a:ext cx="10787270" cy="4402206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None/>
              <a:defRPr/>
            </a:pPr>
            <a:r>
              <a:rPr lang="es-ES" sz="2800" dirty="0"/>
              <a:t>	</a:t>
            </a:r>
            <a:r>
              <a:rPr lang="es-ES" sz="2800" b="1" dirty="0"/>
              <a:t>Características</a:t>
            </a:r>
          </a:p>
          <a:p>
            <a:pPr marL="609600" indent="-609600" algn="just" eaLnBrk="1" hangingPunct="1">
              <a:lnSpc>
                <a:spcPct val="80000"/>
              </a:lnSpc>
              <a:buNone/>
              <a:defRPr/>
            </a:pPr>
            <a:endParaRPr lang="es-ES" sz="1400" dirty="0"/>
          </a:p>
          <a:p>
            <a:pPr marL="259080" indent="9525" algn="just" eaLnBrk="1" hangingPunct="1">
              <a:lnSpc>
                <a:spcPct val="80000"/>
              </a:lnSpc>
              <a:buNone/>
              <a:defRPr/>
            </a:pPr>
            <a:r>
              <a:rPr lang="es-ES" sz="2800" dirty="0"/>
              <a:t>La decisión de los datos que se deben recolectar depende de:</a:t>
            </a:r>
          </a:p>
          <a:p>
            <a:pPr marL="259080" indent="9525" algn="just" eaLnBrk="1" hangingPunct="1">
              <a:lnSpc>
                <a:spcPct val="80000"/>
              </a:lnSpc>
              <a:buNone/>
              <a:defRPr/>
            </a:pPr>
            <a:r>
              <a:rPr lang="es-ES" sz="2800" dirty="0"/>
              <a:t>1. los objetivos de la investigación,</a:t>
            </a:r>
          </a:p>
          <a:p>
            <a:pPr marL="259080" indent="9525" algn="just" eaLnBrk="1" hangingPunct="1">
              <a:lnSpc>
                <a:spcPct val="80000"/>
              </a:lnSpc>
              <a:buNone/>
              <a:defRPr/>
            </a:pPr>
            <a:r>
              <a:rPr lang="es-ES" sz="2800" dirty="0"/>
              <a:t>2. del material estudiado</a:t>
            </a:r>
          </a:p>
          <a:p>
            <a:pPr marL="609600" indent="-341630" algn="just" eaLnBrk="1" hangingPunct="1">
              <a:lnSpc>
                <a:spcPct val="80000"/>
              </a:lnSpc>
              <a:buNone/>
              <a:defRPr/>
            </a:pPr>
            <a:r>
              <a:rPr lang="es-ES" sz="2800" dirty="0"/>
              <a:t>3. del contexto en que se va a recolectar la información</a:t>
            </a:r>
          </a:p>
          <a:p>
            <a:pPr marL="609600" indent="-609600" algn="just" eaLnBrk="1" hangingPunct="1">
              <a:lnSpc>
                <a:spcPct val="80000"/>
              </a:lnSpc>
              <a:buNone/>
              <a:defRPr/>
            </a:pPr>
            <a:endParaRPr lang="es-ES" sz="1400" dirty="0"/>
          </a:p>
          <a:p>
            <a:pPr marL="609600" indent="-609600" algn="just" eaLnBrk="1" hangingPunct="1">
              <a:lnSpc>
                <a:spcPct val="80000"/>
              </a:lnSpc>
              <a:buNone/>
              <a:defRPr/>
            </a:pPr>
            <a:r>
              <a:rPr lang="es-ES" sz="2800" b="1" dirty="0"/>
              <a:t>  El investigador debe limitarse a:</a:t>
            </a:r>
          </a:p>
          <a:p>
            <a:pPr marL="609600" indent="-609600" algn="just" eaLnBrk="1" hangingPunct="1">
              <a:lnSpc>
                <a:spcPct val="80000"/>
              </a:lnSpc>
              <a:buNone/>
              <a:defRPr/>
            </a:pPr>
            <a:r>
              <a:rPr lang="es-ES" sz="2800" dirty="0"/>
              <a:t>   1. recoger la información que va a ser estudiada, y</a:t>
            </a:r>
          </a:p>
          <a:p>
            <a:pPr marL="611505" algn="just" eaLnBrk="1" hangingPunct="1">
              <a:lnSpc>
                <a:spcPct val="80000"/>
              </a:lnSpc>
              <a:buNone/>
              <a:defRPr/>
            </a:pPr>
            <a:r>
              <a:rPr lang="es-ES" sz="2800" dirty="0"/>
              <a:t>2. que responde a las variables contenidas en el problema, los objetivos e hipótesis previamente enunciadas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4913" y="401639"/>
            <a:ext cx="9442173" cy="1082675"/>
          </a:xfrm>
        </p:spPr>
        <p:txBody>
          <a:bodyPr/>
          <a:lstStyle/>
          <a:p>
            <a:pPr marL="762000" indent="-762000" eaLnBrk="1" hangingPunct="1"/>
            <a:r>
              <a:rPr lang="es-ES" altLang="es-ES" sz="3600" b="1" dirty="0">
                <a:solidFill>
                  <a:srgbClr val="002060"/>
                </a:solidFill>
              </a:rPr>
              <a:t>Técnicas de recolección de la información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9931" y="1484314"/>
            <a:ext cx="10429460" cy="4752975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" altLang="en-US" sz="2800" b="1" dirty="0"/>
              <a:t>Características</a:t>
            </a:r>
            <a:endParaRPr lang="es-ES" altLang="en-US" sz="1200" dirty="0"/>
          </a:p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" altLang="en-US" sz="2800" dirty="0"/>
              <a:t>Una vez </a:t>
            </a:r>
            <a:r>
              <a:rPr lang="es-ES" altLang="en-US" sz="2800" b="1" dirty="0"/>
              <a:t>recogida la información </a:t>
            </a:r>
            <a:r>
              <a:rPr lang="es-ES" altLang="en-US" sz="2800" dirty="0"/>
              <a:t>es necesario:</a:t>
            </a:r>
          </a:p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" altLang="en-US" sz="2800" dirty="0"/>
              <a:t>	- revisarla</a:t>
            </a:r>
          </a:p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" altLang="en-US" sz="2800" dirty="0"/>
              <a:t>	- corregirla</a:t>
            </a:r>
          </a:p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" altLang="en-US" sz="2800" dirty="0"/>
              <a:t>	- clasificarla y </a:t>
            </a:r>
          </a:p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" altLang="en-US" sz="2800" dirty="0"/>
              <a:t>	- presentarla</a:t>
            </a:r>
          </a:p>
          <a:p>
            <a:pPr marL="609600" indent="-609600" algn="just" eaLnBrk="1" hangingPunct="1">
              <a:lnSpc>
                <a:spcPct val="80000"/>
              </a:lnSpc>
              <a:buNone/>
            </a:pPr>
            <a:endParaRPr lang="es-ES" altLang="en-US" sz="1800" dirty="0"/>
          </a:p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" altLang="en-US" sz="2800" dirty="0"/>
              <a:t>En general al resumir los datos:</a:t>
            </a:r>
          </a:p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" altLang="en-US" sz="2800" dirty="0"/>
              <a:t>	- las </a:t>
            </a:r>
            <a:r>
              <a:rPr lang="es-ES" altLang="en-US" sz="2800" b="1" dirty="0"/>
              <a:t>características individuales se pierden</a:t>
            </a:r>
            <a:endParaRPr lang="es-ES" altLang="en-US" sz="2800" dirty="0"/>
          </a:p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" altLang="en-US" sz="2800" dirty="0"/>
              <a:t>	- pero </a:t>
            </a:r>
            <a:r>
              <a:rPr lang="es-ES" altLang="en-US" sz="2800" b="1" dirty="0"/>
              <a:t>las generales se mantienen </a:t>
            </a:r>
            <a:r>
              <a:rPr lang="es-ES" altLang="en-US" sz="2800" dirty="0"/>
              <a:t>y son más aparentes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altLang="es-E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saber si un problema requerirá de una investigación científica?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1537"/>
            <a:ext cx="10515600" cy="412674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Para ello se requiere conocer tres elementos que hay que tener en cuenta:</a:t>
            </a:r>
          </a:p>
          <a:p>
            <a:pPr marL="363855" indent="-363855" algn="just">
              <a:lnSpc>
                <a:spcPct val="90000"/>
              </a:lnSpc>
              <a:buNone/>
              <a:defRPr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1. Debe haber una discrepancia o diferencia percibida entre lo que existe y lo ideal o lo planeado</a:t>
            </a:r>
          </a:p>
          <a:p>
            <a:pPr marL="363855" indent="-363855" algn="just">
              <a:lnSpc>
                <a:spcPct val="90000"/>
              </a:lnSpc>
              <a:buNone/>
              <a:defRPr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2. La razón o razones de esta diferencia debe ser confusa (de tal manera que pueda formularse una pregunta)</a:t>
            </a:r>
          </a:p>
          <a:p>
            <a:pPr marL="363855" indent="-363855" algn="just">
              <a:lnSpc>
                <a:spcPct val="90000"/>
              </a:lnSpc>
              <a:buNone/>
              <a:defRPr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3. Debe haber más de una posible respuesta o solución del problema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11358" y="526431"/>
            <a:ext cx="9707216" cy="922337"/>
          </a:xfrm>
        </p:spPr>
        <p:txBody>
          <a:bodyPr/>
          <a:lstStyle/>
          <a:p>
            <a:pPr marL="762000" indent="-762000" eaLnBrk="1" hangingPunct="1"/>
            <a:r>
              <a:rPr lang="es-ES" altLang="es-ES" sz="3600" b="1" dirty="0">
                <a:solidFill>
                  <a:srgbClr val="002060"/>
                </a:solidFill>
              </a:rPr>
              <a:t>Técnicas de recolección de la información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113" y="1543048"/>
            <a:ext cx="10813773" cy="504031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None/>
            </a:pPr>
            <a:r>
              <a:rPr lang="es-ES" altLang="en-US" sz="2800" dirty="0"/>
              <a:t>Resulta conveniente: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altLang="en-US" sz="2800" dirty="0"/>
              <a:t>Describir el </a:t>
            </a:r>
            <a:r>
              <a:rPr lang="es-ES" altLang="en-US" sz="2800" b="1" dirty="0"/>
              <a:t>flujo que seguirá la información</a:t>
            </a:r>
            <a:r>
              <a:rPr lang="es-ES" altLang="en-US" sz="2800" dirty="0"/>
              <a:t>, desde la fuente hasta el reporte final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altLang="en-US" sz="2800" dirty="0"/>
              <a:t>Describir el </a:t>
            </a:r>
            <a:r>
              <a:rPr lang="es-ES" altLang="en-US" sz="2800" b="1" dirty="0"/>
              <a:t>procedimiento que se seguirá para obtener cada dato</a:t>
            </a:r>
            <a:endParaRPr lang="es-ES" altLang="en-US" sz="2800" dirty="0"/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altLang="en-US" sz="2800" dirty="0"/>
              <a:t>Indicar que </a:t>
            </a:r>
            <a:r>
              <a:rPr lang="es-ES" altLang="en-US" sz="2800" b="1" dirty="0"/>
              <a:t>instrumentos se usarán</a:t>
            </a:r>
            <a:r>
              <a:rPr lang="es-ES" altLang="en-US" sz="2800" dirty="0"/>
              <a:t>, la exactitud y la precisión de éstos, su estandarización y que tipo de capacitación requerirá el personal que recogerá la información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altLang="en-US" sz="2800" dirty="0"/>
              <a:t>También debe expresarse </a:t>
            </a:r>
            <a:r>
              <a:rPr lang="es-ES" altLang="en-US" sz="2800" b="1" dirty="0"/>
              <a:t>como se validará la calidad de la información recogida</a:t>
            </a:r>
            <a:endParaRPr lang="es-ES" altLang="en-US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7895" y="1898996"/>
            <a:ext cx="10416209" cy="3759683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None/>
            </a:pPr>
            <a:r>
              <a:rPr lang="es-ES_tradnl" altLang="en-US" sz="2800" dirty="0"/>
              <a:t>	Las técnicas para obtener información cualitativa pueden diferenciarse en dos grandes grupos: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s-ES_tradnl" altLang="en-US" sz="1400" dirty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s-ES_tradnl" altLang="en-US" sz="2800" dirty="0"/>
              <a:t>Aquellas que implican una </a:t>
            </a:r>
            <a:r>
              <a:rPr lang="es-ES_tradnl" altLang="en-US" sz="2800" b="1" dirty="0"/>
              <a:t>interacción estrecha entre investigadores y participantes</a:t>
            </a:r>
            <a:r>
              <a:rPr lang="es-ES_tradnl" altLang="en-US" sz="2800" dirty="0"/>
              <a:t> y que pueden producir reacciones o respuestas en los últimos que pueden afectar la calidad de la información recogida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s-ES_tradnl" altLang="en-US" sz="1400" dirty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s-ES_tradnl" altLang="en-US" sz="2800" dirty="0"/>
              <a:t>Técnicas no intrusas o poco reactivas, las que </a:t>
            </a:r>
            <a:r>
              <a:rPr lang="es-ES_tradnl" altLang="en-US" sz="2800" b="1" dirty="0"/>
              <a:t>tienen poca influencia en la conducta o respuesta de los participantes</a:t>
            </a:r>
            <a:r>
              <a:rPr lang="es-ES_tradnl" altLang="en-US" sz="2800" dirty="0"/>
              <a:t> en el estudio</a:t>
            </a:r>
            <a:endParaRPr lang="es-ES" altLang="en-US" sz="2800" dirty="0"/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762000" y="642937"/>
            <a:ext cx="10667999" cy="879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sz="3200" b="1" dirty="0">
                <a:solidFill>
                  <a:srgbClr val="002060"/>
                </a:solidFill>
                <a:latin typeface="Arial" panose="020B0604020202020204"/>
              </a:rPr>
              <a:t>Técnicas para la generación de datos en la investigación </a:t>
            </a:r>
            <a:endParaRPr lang="es-ES_tradnl" altLang="es-ES" sz="3200" b="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1635" y="1700213"/>
            <a:ext cx="10031895" cy="4176712"/>
          </a:xfrm>
        </p:spPr>
        <p:txBody>
          <a:bodyPr/>
          <a:lstStyle/>
          <a:p>
            <a:pPr marL="609600" indent="-609600" algn="ctr" eaLnBrk="1" hangingPunct="1">
              <a:buNone/>
            </a:pPr>
            <a:r>
              <a:rPr lang="es-ES_tradnl" altLang="en-US" sz="2800" b="1" u="sng" dirty="0"/>
              <a:t>Técnicas de recolección de datos en la investigación cualitativa </a:t>
            </a:r>
          </a:p>
          <a:p>
            <a:pPr marL="609600" indent="-609600" algn="just" eaLnBrk="1" hangingPunct="1">
              <a:buNone/>
            </a:pPr>
            <a:r>
              <a:rPr lang="es-ES_tradnl" altLang="en-US" sz="2800" dirty="0"/>
              <a:t>	-  </a:t>
            </a:r>
            <a:r>
              <a:rPr lang="es-ES_tradnl" altLang="en-US" sz="2400" dirty="0"/>
              <a:t>permiten recoger las experiencias de los actores en sus propias palabras, sus propios ritmos, y que mejor recojan sus visiones del mundo</a:t>
            </a:r>
          </a:p>
          <a:p>
            <a:pPr marL="609600" indent="-609600" algn="just" eaLnBrk="1" hangingPunct="1">
              <a:buNone/>
            </a:pPr>
            <a:r>
              <a:rPr lang="es-ES_tradnl" altLang="en-US" sz="2400" dirty="0"/>
              <a:t>	- permiten una mejor aprehensión de las dinámicas particulares de la experiencia humana, de los procesos vividos y de la construcción de las representaciones sociales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12643" y="595519"/>
            <a:ext cx="11449878" cy="979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sz="3600" b="1" dirty="0">
                <a:solidFill>
                  <a:srgbClr val="002060"/>
                </a:solidFill>
                <a:latin typeface="Arial" panose="020B0604020202020204"/>
              </a:rPr>
              <a:t>Técnicas para la generación de datos en la investigación </a:t>
            </a:r>
            <a:endParaRPr lang="es-ES_tradnl" altLang="es-ES" sz="3600" b="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1" y="1628776"/>
            <a:ext cx="8208963" cy="41767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s-ES_tradnl" altLang="en-US" sz="2600" dirty="0"/>
              <a:t>observación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ES_tradnl" altLang="en-US" sz="2600" dirty="0"/>
              <a:t>encuestas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ES_tradnl" altLang="en-US" sz="2600" dirty="0"/>
              <a:t>entrevistas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ES_tradnl" altLang="en-US" sz="2600" dirty="0"/>
              <a:t>cuestionarios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ES_tradnl" altLang="en-US" sz="2600" dirty="0"/>
              <a:t>informantes clave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ES_tradnl" altLang="en-US" sz="2600" dirty="0"/>
              <a:t>historias de vida	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ES_tradnl" altLang="en-US" sz="2600" dirty="0"/>
              <a:t>instrumentos diseñados por el investigador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ES_tradnl" altLang="en-US" sz="2600" dirty="0"/>
              <a:t>análisis de documentos y artefactos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ES_tradnl" altLang="en-US" sz="2600" dirty="0"/>
              <a:t>técnicas grupales</a:t>
            </a:r>
            <a:endParaRPr lang="es-ES" altLang="en-US" sz="2600" dirty="0"/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2344980" y="682037"/>
            <a:ext cx="7646504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ES" sz="3600" b="1" dirty="0">
                <a:solidFill>
                  <a:srgbClr val="002060"/>
                </a:solidFill>
                <a:latin typeface="Arial" panose="020B0604020202020204"/>
              </a:rPr>
              <a:t>Métodos para  generar los  datos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5944"/>
            <a:ext cx="8686800" cy="725487"/>
          </a:xfrm>
        </p:spPr>
        <p:txBody>
          <a:bodyPr/>
          <a:lstStyle/>
          <a:p>
            <a:pPr marL="762000" indent="-762000" eaLnBrk="1" hangingPunct="1"/>
            <a:r>
              <a:rPr lang="es-ES" altLang="es-ES" sz="3600" b="1" dirty="0">
                <a:solidFill>
                  <a:srgbClr val="002060"/>
                </a:solidFill>
              </a:rPr>
              <a:t>Técnicas de procesamiento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8227" y="1708150"/>
            <a:ext cx="9568070" cy="4006850"/>
          </a:xfrm>
        </p:spPr>
        <p:txBody>
          <a:bodyPr/>
          <a:lstStyle/>
          <a:p>
            <a:pPr marL="609600" indent="-609600" algn="just" eaLnBrk="1" hangingPunct="1">
              <a:lnSpc>
                <a:spcPct val="120000"/>
              </a:lnSpc>
            </a:pPr>
            <a:r>
              <a:rPr lang="es-ES" altLang="en-US" sz="2800" dirty="0"/>
              <a:t>Son los </a:t>
            </a:r>
            <a:r>
              <a:rPr lang="es-ES" altLang="en-US" sz="2800" b="1" dirty="0"/>
              <a:t>procederes concretos </a:t>
            </a:r>
            <a:r>
              <a:rPr lang="es-ES" altLang="en-US" sz="2800" dirty="0"/>
              <a:t>que se van a utilizar </a:t>
            </a:r>
            <a:r>
              <a:rPr lang="es-ES" altLang="en-US" sz="2800" b="1" dirty="0"/>
              <a:t>para alcanzar los objetivos propuestos</a:t>
            </a:r>
          </a:p>
          <a:p>
            <a:pPr marL="609600" indent="-609600" algn="just" eaLnBrk="1" hangingPunct="1">
              <a:lnSpc>
                <a:spcPct val="120000"/>
              </a:lnSpc>
            </a:pPr>
            <a:r>
              <a:rPr lang="es-ES" altLang="en-US" sz="2800" dirty="0"/>
              <a:t>Se incluyen las </a:t>
            </a:r>
            <a:r>
              <a:rPr lang="es-ES" altLang="en-US" sz="2800" b="1" dirty="0"/>
              <a:t>posibles técnicas estadísticas a utilizar</a:t>
            </a:r>
          </a:p>
          <a:p>
            <a:pPr marL="609600" indent="-609600" algn="just" eaLnBrk="1" hangingPunct="1">
              <a:lnSpc>
                <a:spcPct val="120000"/>
              </a:lnSpc>
            </a:pPr>
            <a:r>
              <a:rPr lang="es-ES" altLang="en-US" sz="2800" dirty="0"/>
              <a:t>Se deben </a:t>
            </a:r>
            <a:r>
              <a:rPr lang="es-ES" altLang="en-US" sz="2800" b="1" dirty="0"/>
              <a:t>reflejar las variables con que se va a trabajar,</a:t>
            </a:r>
            <a:r>
              <a:rPr lang="es-ES" altLang="en-US" sz="2800" dirty="0"/>
              <a:t> así como los </a:t>
            </a:r>
            <a:r>
              <a:rPr lang="es-ES" altLang="en-US" sz="2800" b="1" dirty="0"/>
              <a:t>indicadores en cada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713" y="544514"/>
            <a:ext cx="8229600" cy="796925"/>
          </a:xfrm>
        </p:spPr>
        <p:txBody>
          <a:bodyPr/>
          <a:lstStyle/>
          <a:p>
            <a:pPr marL="762000" indent="-762000" eaLnBrk="1" hangingPunct="1"/>
            <a:r>
              <a:rPr lang="es-ES" altLang="es-ES" sz="3600" b="1" dirty="0">
                <a:solidFill>
                  <a:srgbClr val="002060"/>
                </a:solidFill>
              </a:rPr>
              <a:t>Técnica de análisis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341439"/>
            <a:ext cx="8569325" cy="3959225"/>
          </a:xfrm>
        </p:spPr>
        <p:txBody>
          <a:bodyPr/>
          <a:lstStyle/>
          <a:p>
            <a:pPr marL="609600" indent="-609600" algn="just" eaLnBrk="1" hangingPunct="1"/>
            <a:r>
              <a:rPr lang="es-ES" altLang="en-US" dirty="0"/>
              <a:t>Para </a:t>
            </a:r>
            <a:r>
              <a:rPr lang="es-ES" altLang="en-US" b="1" dirty="0"/>
              <a:t>describir o conocer bien el hecho</a:t>
            </a:r>
          </a:p>
          <a:p>
            <a:pPr marL="609600" indent="-609600" algn="just" eaLnBrk="1" hangingPunct="1">
              <a:buNone/>
            </a:pPr>
            <a:endParaRPr lang="es-ES" altLang="en-US" sz="1800" dirty="0"/>
          </a:p>
          <a:p>
            <a:pPr marL="609600" indent="-609600" algn="just" eaLnBrk="1" hangingPunct="1"/>
            <a:r>
              <a:rPr lang="es-ES" altLang="en-US" dirty="0"/>
              <a:t>Permite </a:t>
            </a:r>
            <a:r>
              <a:rPr lang="es-ES" altLang="en-US" b="1" dirty="0"/>
              <a:t>describir mejor el proceso del objeto de estudio</a:t>
            </a:r>
          </a:p>
          <a:p>
            <a:pPr marL="609600" indent="-609600" algn="just" eaLnBrk="1" hangingPunct="1">
              <a:buNone/>
            </a:pPr>
            <a:endParaRPr lang="es-ES" altLang="en-US" sz="1800" dirty="0"/>
          </a:p>
          <a:p>
            <a:pPr marL="609600" indent="-609600" algn="just" eaLnBrk="1" hangingPunct="1"/>
            <a:r>
              <a:rPr lang="es-ES" altLang="en-US" dirty="0"/>
              <a:t>El análisis que se proponga debe ser coherente  con los </a:t>
            </a:r>
            <a:r>
              <a:rPr lang="es-ES" altLang="en-US" b="1" u="sng" dirty="0"/>
              <a:t>objetivos y la hipótesis</a:t>
            </a:r>
            <a:r>
              <a:rPr lang="es-ES" altLang="en-US" dirty="0"/>
              <a:t> del estudio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23046"/>
            <a:ext cx="8229600" cy="725487"/>
          </a:xfrm>
        </p:spPr>
        <p:txBody>
          <a:bodyPr/>
          <a:lstStyle/>
          <a:p>
            <a:pPr marL="762000" indent="-762000" eaLnBrk="1" hangingPunct="1"/>
            <a:r>
              <a:rPr lang="es-ES" altLang="es-ES" sz="3600" b="1" dirty="0">
                <a:solidFill>
                  <a:srgbClr val="002060"/>
                </a:solidFill>
              </a:rPr>
              <a:t>Técnica de análisis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341438"/>
            <a:ext cx="8569325" cy="5016500"/>
          </a:xfrm>
        </p:spPr>
        <p:txBody>
          <a:bodyPr/>
          <a:lstStyle/>
          <a:p>
            <a:pPr marL="609600" indent="-609600" algn="just" eaLnBrk="1" hangingPunct="1">
              <a:lnSpc>
                <a:spcPct val="120000"/>
              </a:lnSpc>
            </a:pPr>
            <a:r>
              <a:rPr lang="es-ES" altLang="en-US" sz="2600" dirty="0"/>
              <a:t>Si se emplean técnicas estadísticas se deben </a:t>
            </a:r>
            <a:r>
              <a:rPr lang="es-ES" altLang="en-US" sz="2600" b="1" u="sng" dirty="0"/>
              <a:t>justificar</a:t>
            </a:r>
            <a:r>
              <a:rPr lang="es-ES" altLang="en-US" sz="2600" dirty="0"/>
              <a:t> convenientemente su uso.</a:t>
            </a:r>
          </a:p>
          <a:p>
            <a:pPr marL="609600" indent="-609600" algn="just" eaLnBrk="1" hangingPunct="1">
              <a:lnSpc>
                <a:spcPct val="120000"/>
              </a:lnSpc>
            </a:pPr>
            <a:r>
              <a:rPr lang="es-ES" altLang="en-US" sz="2600" dirty="0"/>
              <a:t>Los paquetes estadísticos no solo deben mencionarse, si no que hay que dejar claro </a:t>
            </a:r>
            <a:r>
              <a:rPr lang="es-ES" altLang="en-US" sz="2600" b="1" u="sng" dirty="0"/>
              <a:t>en que se piensan emplear y que se espera obtener</a:t>
            </a:r>
            <a:r>
              <a:rPr lang="es-ES" altLang="en-US" sz="2600" dirty="0"/>
              <a:t> mediante su aplicación.</a:t>
            </a:r>
          </a:p>
          <a:p>
            <a:pPr marL="609600" indent="-609600" algn="just" eaLnBrk="1" hangingPunct="1">
              <a:lnSpc>
                <a:spcPct val="120000"/>
              </a:lnSpc>
            </a:pPr>
            <a:r>
              <a:rPr lang="es-ES" altLang="en-US" sz="2600" dirty="0"/>
              <a:t>Se recomienda hacer el Plan de Análisis </a:t>
            </a:r>
            <a:r>
              <a:rPr lang="es-ES" altLang="en-US" sz="2600" b="1" u="sng" dirty="0"/>
              <a:t>por objetivos</a:t>
            </a:r>
            <a:r>
              <a:rPr lang="es-ES" altLang="en-US" sz="2600" dirty="0"/>
              <a:t>, y explicar con claridad, </a:t>
            </a:r>
            <a:r>
              <a:rPr lang="es-ES" altLang="en-US" sz="2600" b="1" u="sng" dirty="0"/>
              <a:t>cuál y porqué se selecciona el método escogido</a:t>
            </a:r>
            <a:r>
              <a:rPr lang="es-ES" altLang="en-US" sz="2600" dirty="0"/>
              <a:t> para el tratamiento de la información.</a:t>
            </a:r>
          </a:p>
          <a:p>
            <a:pPr marL="609600" indent="-609600" algn="just" eaLnBrk="1" hangingPunct="1">
              <a:lnSpc>
                <a:spcPct val="120000"/>
              </a:lnSpc>
            </a:pPr>
            <a:endParaRPr lang="es-ES" altLang="en-US" sz="2600" dirty="0"/>
          </a:p>
        </p:txBody>
      </p:sp>
      <p:pic>
        <p:nvPicPr>
          <p:cNvPr id="589828" name="Picture 4" descr="preocp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6" y="4848226"/>
            <a:ext cx="1417638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" y="0"/>
            <a:ext cx="12157710" cy="7101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220" y="41275"/>
            <a:ext cx="1152525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Freeform 22"/>
          <p:cNvSpPr/>
          <p:nvPr/>
        </p:nvSpPr>
        <p:spPr bwMode="gray">
          <a:xfrm>
            <a:off x="5057775" y="4140200"/>
            <a:ext cx="2466975" cy="771525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91432" tIns="45716" rIns="91432" bIns="457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23"/>
          <p:cNvSpPr/>
          <p:nvPr/>
        </p:nvSpPr>
        <p:spPr bwMode="gray">
          <a:xfrm rot="3600000">
            <a:off x="4067969" y="3974306"/>
            <a:ext cx="2463800" cy="769938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91432" tIns="45716" rIns="91432" bIns="457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24"/>
          <p:cNvSpPr/>
          <p:nvPr/>
        </p:nvSpPr>
        <p:spPr bwMode="gray">
          <a:xfrm rot="7200000">
            <a:off x="3738563" y="2881313"/>
            <a:ext cx="2465388" cy="769938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91432" tIns="45716" rIns="91432" bIns="457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25"/>
          <p:cNvSpPr/>
          <p:nvPr/>
        </p:nvSpPr>
        <p:spPr bwMode="gray">
          <a:xfrm rot="10800000">
            <a:off x="4362450" y="2138363"/>
            <a:ext cx="2466975" cy="769938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91432" tIns="45716" rIns="91432" bIns="457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26"/>
          <p:cNvSpPr/>
          <p:nvPr/>
        </p:nvSpPr>
        <p:spPr bwMode="gray">
          <a:xfrm rot="-7200000">
            <a:off x="5291931" y="2434431"/>
            <a:ext cx="2466975" cy="769938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91432" tIns="45716" rIns="91432" bIns="457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27"/>
          <p:cNvSpPr/>
          <p:nvPr/>
        </p:nvSpPr>
        <p:spPr bwMode="gray">
          <a:xfrm rot="-3600000">
            <a:off x="5616575" y="3394075"/>
            <a:ext cx="2466975" cy="771525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91432" tIns="45716" rIns="91432" bIns="457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297" name="Group 40"/>
          <p:cNvGrpSpPr/>
          <p:nvPr/>
        </p:nvGrpSpPr>
        <p:grpSpPr>
          <a:xfrm>
            <a:off x="5035550" y="2522538"/>
            <a:ext cx="1709738" cy="2055812"/>
            <a:chOff x="2016" y="1920"/>
            <a:chExt cx="1680" cy="1680"/>
          </a:xfrm>
        </p:grpSpPr>
        <p:sp>
          <p:nvSpPr>
            <p:cNvPr id="11" name="Oval 4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3E0C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/>
            <p:nvPr/>
          </p:nvSpPr>
          <p:spPr bwMode="gray">
            <a:xfrm>
              <a:off x="2208" y="1949"/>
              <a:ext cx="1296" cy="633"/>
            </a:xfrm>
            <a:custGeom>
              <a:avLst/>
              <a:gdLst>
                <a:gd name="T0" fmla="*/ 680 w 1321"/>
                <a:gd name="T1" fmla="*/ 8 h 712"/>
                <a:gd name="T2" fmla="*/ 688 w 1321"/>
                <a:gd name="T3" fmla="*/ 9 h 712"/>
                <a:gd name="T4" fmla="*/ 690 w 1321"/>
                <a:gd name="T5" fmla="*/ 9 h 712"/>
                <a:gd name="T6" fmla="*/ 687 w 1321"/>
                <a:gd name="T7" fmla="*/ 10 h 712"/>
                <a:gd name="T8" fmla="*/ 678 w 1321"/>
                <a:gd name="T9" fmla="*/ 11 h 712"/>
                <a:gd name="T10" fmla="*/ 664 w 1321"/>
                <a:gd name="T11" fmla="*/ 11 h 712"/>
                <a:gd name="T12" fmla="*/ 647 w 1321"/>
                <a:gd name="T13" fmla="*/ 11 h 712"/>
                <a:gd name="T14" fmla="*/ 624 w 1321"/>
                <a:gd name="T15" fmla="*/ 12 h 712"/>
                <a:gd name="T16" fmla="*/ 599 w 1321"/>
                <a:gd name="T17" fmla="*/ 12 h 712"/>
                <a:gd name="T18" fmla="*/ 570 w 1321"/>
                <a:gd name="T19" fmla="*/ 12 h 712"/>
                <a:gd name="T20" fmla="*/ 538 w 1321"/>
                <a:gd name="T21" fmla="*/ 12 h 712"/>
                <a:gd name="T22" fmla="*/ 505 w 1321"/>
                <a:gd name="T23" fmla="*/ 13 h 712"/>
                <a:gd name="T24" fmla="*/ 468 w 1321"/>
                <a:gd name="T25" fmla="*/ 13 h 712"/>
                <a:gd name="T26" fmla="*/ 431 w 1321"/>
                <a:gd name="T27" fmla="*/ 13 h 712"/>
                <a:gd name="T28" fmla="*/ 416 w 1321"/>
                <a:gd name="T29" fmla="*/ 14 h 712"/>
                <a:gd name="T30" fmla="*/ 249 w 1321"/>
                <a:gd name="T31" fmla="*/ 14 h 712"/>
                <a:gd name="T32" fmla="*/ 246 w 1321"/>
                <a:gd name="T33" fmla="*/ 14 h 712"/>
                <a:gd name="T34" fmla="*/ 214 w 1321"/>
                <a:gd name="T35" fmla="*/ 13 h 712"/>
                <a:gd name="T36" fmla="*/ 181 w 1321"/>
                <a:gd name="T37" fmla="*/ 13 h 712"/>
                <a:gd name="T38" fmla="*/ 153 w 1321"/>
                <a:gd name="T39" fmla="*/ 13 h 712"/>
                <a:gd name="T40" fmla="*/ 124 w 1321"/>
                <a:gd name="T41" fmla="*/ 12 h 712"/>
                <a:gd name="T42" fmla="*/ 99 w 1321"/>
                <a:gd name="T43" fmla="*/ 12 h 712"/>
                <a:gd name="T44" fmla="*/ 74 w 1321"/>
                <a:gd name="T45" fmla="*/ 12 h 712"/>
                <a:gd name="T46" fmla="*/ 56 w 1321"/>
                <a:gd name="T47" fmla="*/ 12 h 712"/>
                <a:gd name="T48" fmla="*/ 33 w 1321"/>
                <a:gd name="T49" fmla="*/ 12 h 712"/>
                <a:gd name="T50" fmla="*/ 26 w 1321"/>
                <a:gd name="T51" fmla="*/ 11 h 712"/>
                <a:gd name="T52" fmla="*/ 18 w 1321"/>
                <a:gd name="T53" fmla="*/ 11 h 712"/>
                <a:gd name="T54" fmla="*/ 6 w 1321"/>
                <a:gd name="T55" fmla="*/ 11 h 712"/>
                <a:gd name="T56" fmla="*/ 0 w 1321"/>
                <a:gd name="T57" fmla="*/ 10 h 712"/>
                <a:gd name="T58" fmla="*/ 0 w 1321"/>
                <a:gd name="T59" fmla="*/ 10 h 712"/>
                <a:gd name="T60" fmla="*/ 4 w 1321"/>
                <a:gd name="T61" fmla="*/ 9 h 712"/>
                <a:gd name="T62" fmla="*/ 16 w 1321"/>
                <a:gd name="T63" fmla="*/ 9 h 712"/>
                <a:gd name="T64" fmla="*/ 26 w 1321"/>
                <a:gd name="T65" fmla="*/ 7 h 712"/>
                <a:gd name="T66" fmla="*/ 52 w 1321"/>
                <a:gd name="T67" fmla="*/ 5 h 712"/>
                <a:gd name="T68" fmla="*/ 76 w 1321"/>
                <a:gd name="T69" fmla="*/ 4 h 712"/>
                <a:gd name="T70" fmla="*/ 108 w 1321"/>
                <a:gd name="T71" fmla="*/ 4 h 712"/>
                <a:gd name="T72" fmla="*/ 141 w 1321"/>
                <a:gd name="T73" fmla="*/ 4 h 712"/>
                <a:gd name="T74" fmla="*/ 178 w 1321"/>
                <a:gd name="T75" fmla="*/ 4 h 712"/>
                <a:gd name="T76" fmla="*/ 217 w 1321"/>
                <a:gd name="T77" fmla="*/ 4 h 712"/>
                <a:gd name="T78" fmla="*/ 260 w 1321"/>
                <a:gd name="T79" fmla="*/ 4 h 712"/>
                <a:gd name="T80" fmla="*/ 304 w 1321"/>
                <a:gd name="T81" fmla="*/ 4 h 712"/>
                <a:gd name="T82" fmla="*/ 349 w 1321"/>
                <a:gd name="T83" fmla="*/ 0 h 712"/>
                <a:gd name="T84" fmla="*/ 349 w 1321"/>
                <a:gd name="T85" fmla="*/ 0 h 712"/>
                <a:gd name="T86" fmla="*/ 396 w 1321"/>
                <a:gd name="T87" fmla="*/ 4 h 712"/>
                <a:gd name="T88" fmla="*/ 441 w 1321"/>
                <a:gd name="T89" fmla="*/ 4 h 712"/>
                <a:gd name="T90" fmla="*/ 486 w 1321"/>
                <a:gd name="T91" fmla="*/ 4 h 712"/>
                <a:gd name="T92" fmla="*/ 528 w 1321"/>
                <a:gd name="T93" fmla="*/ 4 h 712"/>
                <a:gd name="T94" fmla="*/ 565 w 1321"/>
                <a:gd name="T95" fmla="*/ 4 h 712"/>
                <a:gd name="T96" fmla="*/ 600 w 1321"/>
                <a:gd name="T97" fmla="*/ 4 h 712"/>
                <a:gd name="T98" fmla="*/ 631 w 1321"/>
                <a:gd name="T99" fmla="*/ 4 h 712"/>
                <a:gd name="T100" fmla="*/ 657 w 1321"/>
                <a:gd name="T101" fmla="*/ 6 h 712"/>
                <a:gd name="T102" fmla="*/ 680 w 1321"/>
                <a:gd name="T103" fmla="*/ 8 h 712"/>
                <a:gd name="T104" fmla="*/ 680 w 1321"/>
                <a:gd name="T105" fmla="*/ 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5165725" y="3204845"/>
            <a:ext cx="1580515" cy="73723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82475" tIns="41238" rIns="82475" bIns="412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Relación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</a:t>
            </a:r>
            <a:r>
              <a:rPr kumimoji="0" lang="" altLang="es-E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</a:t>
            </a:r>
            <a:r>
              <a:rPr kumimoji="0" lang="es-E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979996" y="125781"/>
            <a:ext cx="5924316" cy="7803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82475" tIns="41238" rIns="82475" bIns="412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Principales líneas de investigación para la vinculación universidad – sociedad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blackWhite">
          <a:xfrm>
            <a:off x="7302996" y="1251491"/>
            <a:ext cx="3474297" cy="1271170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82475" tIns="41238" rIns="82475" bIns="41238" anchor="ctr"/>
          <a:lstStyle/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Formación de recursos </a:t>
            </a:r>
          </a:p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humanos en pregrado </a:t>
            </a:r>
          </a:p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posgrado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1057207" y="3738941"/>
            <a:ext cx="2964015" cy="1573568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82475" tIns="41238" rIns="82475" bIns="41238" anchor="ctr"/>
          <a:lstStyle/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Promoción de salud, </a:t>
            </a:r>
          </a:p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de vida y  </a:t>
            </a:r>
          </a:p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</a:t>
            </a:r>
          </a:p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medioambiental</a:t>
            </a: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552919" y="5673225"/>
            <a:ext cx="6756843" cy="8197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82475" tIns="41238" rIns="82475" bIns="41238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s-ES" sz="2400" kern="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Reconstrucción y construcción de las bases epistemológicas en Tecnología de la Salud 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blackWhite">
          <a:xfrm>
            <a:off x="7923510" y="3375660"/>
            <a:ext cx="3007080" cy="1936478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82475" tIns="41238" rIns="82475" bIns="412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Sistemas 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Normalización,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Metrología 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integrado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gestión de calidad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blackWhite">
          <a:xfrm>
            <a:off x="245934" y="1286243"/>
            <a:ext cx="4104455" cy="1271170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82475" tIns="41238" rIns="82475" bIns="41238" anchor="ctr"/>
          <a:lstStyle/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Evaluación de tecnologías </a:t>
            </a:r>
          </a:p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sanitarias  e investigaciones </a:t>
            </a:r>
          </a:p>
          <a:p>
            <a:pPr marL="309245" marR="0" lvl="0" indent="-30924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básica</a:t>
            </a:r>
          </a:p>
        </p:txBody>
      </p:sp>
      <p:pic>
        <p:nvPicPr>
          <p:cNvPr id="2" name="2 Imag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" y="41275"/>
            <a:ext cx="1185545" cy="101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6472" y="2537792"/>
            <a:ext cx="8859056" cy="19149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s-E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E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br>
              <a:rPr lang="es-E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br>
              <a:rPr lang="es-E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s-E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 ELABORAR EL PROYECTO DE INVESTIGACIÓN?</a:t>
            </a:r>
            <a:br>
              <a:rPr lang="es-ES_tradnl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_tradnl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4667" y="5622827"/>
            <a:ext cx="2570920" cy="9152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HABANA</a:t>
            </a:r>
          </a:p>
          <a:p>
            <a:pPr marL="4572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 2022</a:t>
            </a:r>
          </a:p>
          <a:p>
            <a:pPr marL="457200"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s-E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s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568" y="405136"/>
            <a:ext cx="1805709" cy="1620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56475" y="777559"/>
            <a:ext cx="6427304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 DE CIENCIAS MÉDICAS DE LA HABANA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FACULTAD DE TECNOLOGÍA DE LA SALUD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2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5" y="516320"/>
            <a:ext cx="1323051" cy="139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643" y="377342"/>
            <a:ext cx="8918713" cy="13255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altLang="es-E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Interrogantes</a:t>
            </a:r>
            <a:r>
              <a:rPr lang="es-MX" altLang="es-E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MX" altLang="es-E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claves para la investigación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70722" y="2262946"/>
            <a:ext cx="10515600" cy="289214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84175" indent="-384175" algn="just"/>
            <a:r>
              <a:rPr lang="es-MX" altLang="es-ES" sz="2800" b="1" dirty="0">
                <a:cs typeface="Arial" panose="020B0604020202020204" pitchFamily="34" charset="0"/>
              </a:rPr>
              <a:t>¿QUÉ </a:t>
            </a:r>
            <a:r>
              <a:rPr lang="es-MX" altLang="es-ES" sz="2800" dirty="0">
                <a:cs typeface="Arial" panose="020B0604020202020204" pitchFamily="34" charset="0"/>
              </a:rPr>
              <a:t>se va a investigar? (tema de la investigación)</a:t>
            </a:r>
            <a:endParaRPr lang="es-MX" altLang="es-ES" sz="2800" dirty="0">
              <a:cs typeface="Times New Roman" panose="02020603050405020304" pitchFamily="18" charset="0"/>
            </a:endParaRPr>
          </a:p>
          <a:p>
            <a:pPr marL="384175" indent="-384175" algn="just"/>
            <a:r>
              <a:rPr lang="es-MX" altLang="es-ES" sz="2800" dirty="0">
                <a:cs typeface="Arial" panose="020B0604020202020204" pitchFamily="34" charset="0"/>
              </a:rPr>
              <a:t>¿</a:t>
            </a:r>
            <a:r>
              <a:rPr lang="es-MX" altLang="es-ES" sz="2800" b="1" dirty="0">
                <a:cs typeface="Arial" panose="020B0604020202020204" pitchFamily="34" charset="0"/>
              </a:rPr>
              <a:t>POR QUÉ </a:t>
            </a:r>
            <a:r>
              <a:rPr lang="es-MX" altLang="es-ES" sz="2800" dirty="0">
                <a:cs typeface="Arial" panose="020B0604020202020204" pitchFamily="34" charset="0"/>
              </a:rPr>
              <a:t>se va realizar la investigación? (razones)</a:t>
            </a:r>
            <a:endParaRPr lang="es-MX" altLang="es-ES" sz="2800" dirty="0">
              <a:cs typeface="Times New Roman" panose="02020603050405020304" pitchFamily="18" charset="0"/>
            </a:endParaRPr>
          </a:p>
          <a:p>
            <a:pPr marL="384175" indent="-384175" algn="just"/>
            <a:r>
              <a:rPr lang="es-MX" altLang="es-ES" sz="2800" dirty="0">
                <a:cs typeface="Arial" panose="020B0604020202020204" pitchFamily="34" charset="0"/>
              </a:rPr>
              <a:t>¿</a:t>
            </a:r>
            <a:r>
              <a:rPr lang="es-MX" altLang="es-ES" sz="2800" b="1" dirty="0">
                <a:cs typeface="Arial" panose="020B0604020202020204" pitchFamily="34" charset="0"/>
              </a:rPr>
              <a:t>PARA QUÉ </a:t>
            </a:r>
            <a:r>
              <a:rPr lang="es-MX" altLang="es-ES" sz="2800" dirty="0">
                <a:cs typeface="Arial" panose="020B0604020202020204" pitchFamily="34" charset="0"/>
              </a:rPr>
              <a:t>se investigará? (</a:t>
            </a: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MX" altLang="es-ES" sz="2800" dirty="0">
                <a:cs typeface="Arial" panose="020B0604020202020204" pitchFamily="34" charset="0"/>
              </a:rPr>
              <a:t>)</a:t>
            </a:r>
            <a:endParaRPr lang="es-MX" altLang="es-ES" sz="2800" dirty="0">
              <a:cs typeface="Times New Roman" panose="02020603050405020304" pitchFamily="18" charset="0"/>
            </a:endParaRPr>
          </a:p>
          <a:p>
            <a:pPr marL="384175" indent="-384175" algn="just"/>
            <a:r>
              <a:rPr lang="es-MX" altLang="es-ES" sz="2800" dirty="0">
                <a:cs typeface="Arial" panose="020B0604020202020204" pitchFamily="34" charset="0"/>
              </a:rPr>
              <a:t>¿</a:t>
            </a:r>
            <a:r>
              <a:rPr lang="es-MX" altLang="es-ES" sz="2800" b="1" dirty="0">
                <a:cs typeface="Arial" panose="020B0604020202020204" pitchFamily="34" charset="0"/>
              </a:rPr>
              <a:t>QUIÉN </a:t>
            </a:r>
            <a:r>
              <a:rPr lang="es-MX" altLang="es-ES" sz="2800" dirty="0">
                <a:cs typeface="Arial" panose="020B0604020202020204" pitchFamily="34" charset="0"/>
              </a:rPr>
              <a:t>va a realizar la investigación? (</a:t>
            </a: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s-MX" altLang="es-ES" sz="2800" dirty="0">
                <a:cs typeface="Arial" panose="020B0604020202020204" pitchFamily="34" charset="0"/>
              </a:rPr>
              <a:t>)</a:t>
            </a:r>
            <a:endParaRPr lang="es-MX" altLang="es-ES" sz="2800" dirty="0">
              <a:cs typeface="Times New Roman" panose="02020603050405020304" pitchFamily="18" charset="0"/>
            </a:endParaRPr>
          </a:p>
          <a:p>
            <a:pPr marL="384175" indent="-384175" algn="just"/>
            <a:r>
              <a:rPr lang="es-MX" altLang="es-ES" sz="2800" dirty="0">
                <a:cs typeface="Arial" panose="020B0604020202020204" pitchFamily="34" charset="0"/>
              </a:rPr>
              <a:t>¿</a:t>
            </a:r>
            <a:r>
              <a:rPr lang="es-MX" altLang="es-ES" sz="2800" b="1" dirty="0">
                <a:cs typeface="Arial" panose="020B0604020202020204" pitchFamily="34" charset="0"/>
              </a:rPr>
              <a:t>DÓNDE </a:t>
            </a:r>
            <a:r>
              <a:rPr lang="es-MX" altLang="es-ES" sz="2800" dirty="0">
                <a:cs typeface="Arial" panose="020B0604020202020204" pitchFamily="34" charset="0"/>
              </a:rPr>
              <a:t>se hará? (institución)</a:t>
            </a:r>
            <a:endParaRPr lang="es-MX" altLang="es-E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MX" altLang="es-E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Interrogantes</a:t>
            </a:r>
            <a:r>
              <a:rPr lang="es-MX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E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claves para la investigación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5600" cy="43513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 QUÉ </a:t>
            </a: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medios se realizará? (recursos materiales)</a:t>
            </a:r>
          </a:p>
          <a:p>
            <a:pPr algn="just"/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CUÁNTO</a:t>
            </a: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cuesta la investigación proyectada? (si procede, recursos financieros)</a:t>
            </a:r>
          </a:p>
          <a:p>
            <a:pPr algn="just"/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SOBRE QUIÉN</a:t>
            </a: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se investigará? (material de investigación, muestra, cómo es la planificación de la muestra. Forma de selección)</a:t>
            </a:r>
          </a:p>
          <a:p>
            <a:pPr algn="just"/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se hará (método) ¿cómo obtener datos?</a:t>
            </a:r>
          </a:p>
          <a:p>
            <a:pPr algn="just"/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CUÁNDO </a:t>
            </a: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hará? (Cronograma)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3"/>
          <p:cNvSpPr>
            <a:spLocks noGrp="1"/>
          </p:cNvSpPr>
          <p:nvPr>
            <p:ph type="ctrTitle"/>
          </p:nvPr>
        </p:nvSpPr>
        <p:spPr>
          <a:xfrm>
            <a:off x="1524000" y="1798223"/>
            <a:ext cx="9144000" cy="23876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PARTES DE UN PROYECTO DE INVESTIGACIÓN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4147</Words>
  <Application>Microsoft Office PowerPoint</Application>
  <PresentationFormat>Panorámica</PresentationFormat>
  <Paragraphs>410</Paragraphs>
  <Slides>69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69</vt:i4>
      </vt:variant>
    </vt:vector>
  </HeadingPairs>
  <TitlesOfParts>
    <vt:vector size="79" baseType="lpstr">
      <vt:lpstr>Arial</vt:lpstr>
      <vt:lpstr>Baskerville Old Face</vt:lpstr>
      <vt:lpstr>Calibri</vt:lpstr>
      <vt:lpstr>Calibri Light</vt:lpstr>
      <vt:lpstr>Times New Roman</vt:lpstr>
      <vt:lpstr>Verdana</vt:lpstr>
      <vt:lpstr>Wingdings</vt:lpstr>
      <vt:lpstr>Wingdings 3</vt:lpstr>
      <vt:lpstr>Tema de Office</vt:lpstr>
      <vt:lpstr>Diseño predeterminado</vt:lpstr>
      <vt:lpstr>     ¿CÓMO ELABORAR EL PROYECTO DE INVESTIGACIÓN?  </vt:lpstr>
      <vt:lpstr>Presentación de PowerPoint</vt:lpstr>
      <vt:lpstr>¿Qué es un proyecto de investigación? </vt:lpstr>
      <vt:lpstr>¿Qué lo ampara?</vt:lpstr>
      <vt:lpstr>Presentación de PowerPoint</vt:lpstr>
      <vt:lpstr>¿Cómo saber si un problema requerirá de una investigación científica? </vt:lpstr>
      <vt:lpstr>Interrogantes claves para la investigación</vt:lpstr>
      <vt:lpstr>         Interrogantes claves para la investigación</vt:lpstr>
      <vt:lpstr>PARTES DE UN PROYECTO DE INVESTIGACIÓN</vt:lpstr>
      <vt:lpstr>I- IDENTIFICACIÓN DEL PROYECTO</vt:lpstr>
      <vt:lpstr>Título del proyecto</vt:lpstr>
      <vt:lpstr>El Título</vt:lpstr>
      <vt:lpstr>Líneas de investigación </vt:lpstr>
      <vt:lpstr>Clasificación de los proyectos</vt:lpstr>
      <vt:lpstr>Clasificación de los proyectos</vt:lpstr>
      <vt:lpstr>Clasificación de los proyectos</vt:lpstr>
      <vt:lpstr>Clasificación de los proyectos</vt:lpstr>
      <vt:lpstr>Clasificación de los proyectos</vt:lpstr>
      <vt:lpstr>Presentación de PowerPoint</vt:lpstr>
      <vt:lpstr>Resumen del proyecto</vt:lpstr>
      <vt:lpstr>II. Fundamentación del proyecto </vt:lpstr>
      <vt:lpstr>Problema científico</vt:lpstr>
      <vt:lpstr>Contexto, antecedentes y justificación de proyecto </vt:lpstr>
      <vt:lpstr>Presentación de PowerPoint</vt:lpstr>
      <vt:lpstr>Justificación del problema</vt:lpstr>
      <vt:lpstr>Justificación del problema</vt:lpstr>
      <vt:lpstr>Presentación de PowerPoint</vt:lpstr>
      <vt:lpstr>III. Estrategia del proyecto</vt:lpstr>
      <vt:lpstr>Presentación de PowerPoint</vt:lpstr>
      <vt:lpstr>Presentación de PowerPoint</vt:lpstr>
      <vt:lpstr>Presentación de PowerPoint</vt:lpstr>
      <vt:lpstr>Para formular los objetivos</vt:lpstr>
      <vt:lpstr>Importante</vt:lpstr>
      <vt:lpstr>Errores frecuentes  1- Confundir los objetivos con el método o incluir un procedimiento como parte del objetivo</vt:lpstr>
      <vt:lpstr>2-Confundir los objetivos con acciones asistenciales</vt:lpstr>
      <vt:lpstr>3. Confundir los objetivos con los beneficios esperados</vt:lpstr>
      <vt:lpstr>Presentación de PowerPoint</vt:lpstr>
      <vt:lpstr>Presentación de PowerPoint</vt:lpstr>
      <vt:lpstr>Tipos de salida</vt:lpstr>
      <vt:lpstr>Tipos de salida</vt:lpstr>
      <vt:lpstr>Tipos de impactos </vt:lpstr>
      <vt:lpstr>Tipos de impactos </vt:lpstr>
      <vt:lpstr>Lo que se necesita para diseñar una evaluación de impacto</vt:lpstr>
      <vt:lpstr>Presentación de PowerPoint</vt:lpstr>
      <vt:lpstr>Riesgos comunes del proyecto </vt:lpstr>
      <vt:lpstr>Riesgos comunes del proyecto </vt:lpstr>
      <vt:lpstr>Identificación de riesgos</vt:lpstr>
      <vt:lpstr>Presentación de PowerPoint</vt:lpstr>
      <vt:lpstr>Marco conceptual </vt:lpstr>
      <vt:lpstr>Métodos y técnicas de investigación científica</vt:lpstr>
      <vt:lpstr>Métodos y técnicas de investigación científica</vt:lpstr>
      <vt:lpstr>Métodos y técnicas de investigación científica</vt:lpstr>
      <vt:lpstr>Técnicas y procedimientos  </vt:lpstr>
      <vt:lpstr>Técnicas de recolección de la información</vt:lpstr>
      <vt:lpstr>Técnicas de recolección de la información</vt:lpstr>
      <vt:lpstr>Técnicas de recolección de la información</vt:lpstr>
      <vt:lpstr>Técnicas de recolección de la información</vt:lpstr>
      <vt:lpstr>Técnicas de recolección de la información</vt:lpstr>
      <vt:lpstr>Técnicas de recolección de la información</vt:lpstr>
      <vt:lpstr>Técnicas de recolección de la información</vt:lpstr>
      <vt:lpstr>Presentación de PowerPoint</vt:lpstr>
      <vt:lpstr>Presentación de PowerPoint</vt:lpstr>
      <vt:lpstr>Presentación de PowerPoint</vt:lpstr>
      <vt:lpstr>Técnicas de procesamiento</vt:lpstr>
      <vt:lpstr>Técnica de análisis</vt:lpstr>
      <vt:lpstr>Técnica de análisis</vt:lpstr>
      <vt:lpstr>Presentación de PowerPoint</vt:lpstr>
      <vt:lpstr>Presentación de PowerPoint</vt:lpstr>
      <vt:lpstr>     ¿CÓMO ELABORAR EL PROYECTO DE INVESTIGACIÓN?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Metodológica Proceso: Proyectos de Investigación  ACTUALIZACION DE LA ACTIVIDAD DE PROGRAMAS Y PROYECTOS DE CIENCIA, TECNOLOGÍA E INNOVACIÓN</dc:title>
  <dc:creator>Israel</dc:creator>
  <cp:lastModifiedBy>Hogar</cp:lastModifiedBy>
  <cp:revision>116</cp:revision>
  <dcterms:created xsi:type="dcterms:W3CDTF">2020-10-30T19:52:00Z</dcterms:created>
  <dcterms:modified xsi:type="dcterms:W3CDTF">2022-02-22T05:07:38Z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