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74" r:id="rId3"/>
    <p:sldId id="280" r:id="rId4"/>
    <p:sldId id="302" r:id="rId5"/>
    <p:sldId id="288" r:id="rId6"/>
    <p:sldId id="285" r:id="rId7"/>
    <p:sldId id="281" r:id="rId8"/>
    <p:sldId id="296" r:id="rId9"/>
    <p:sldId id="297" r:id="rId10"/>
    <p:sldId id="300" r:id="rId11"/>
    <p:sldId id="295" r:id="rId12"/>
    <p:sldId id="273" r:id="rId13"/>
    <p:sldId id="301" r:id="rId14"/>
    <p:sldId id="275" r:id="rId15"/>
    <p:sldId id="276" r:id="rId16"/>
    <p:sldId id="278" r:id="rId17"/>
    <p:sldId id="306" r:id="rId18"/>
    <p:sldId id="298" r:id="rId19"/>
    <p:sldId id="277" r:id="rId20"/>
    <p:sldId id="307" r:id="rId21"/>
    <p:sldId id="279" r:id="rId22"/>
    <p:sldId id="282" r:id="rId23"/>
    <p:sldId id="309" r:id="rId24"/>
    <p:sldId id="270" r:id="rId25"/>
    <p:sldId id="261" r:id="rId26"/>
    <p:sldId id="262" r:id="rId27"/>
    <p:sldId id="263" r:id="rId28"/>
    <p:sldId id="259" r:id="rId29"/>
    <p:sldId id="264" r:id="rId30"/>
    <p:sldId id="284" r:id="rId31"/>
    <p:sldId id="293" r:id="rId32"/>
    <p:sldId id="294" r:id="rId33"/>
    <p:sldId id="304" r:id="rId34"/>
    <p:sldId id="303" r:id="rId35"/>
    <p:sldId id="305" r:id="rId36"/>
    <p:sldId id="308" r:id="rId37"/>
    <p:sldId id="268" r:id="rId38"/>
    <p:sldId id="267" r:id="rId39"/>
    <p:sldId id="257" r:id="rId40"/>
    <p:sldId id="260" r:id="rId41"/>
    <p:sldId id="292" r:id="rId42"/>
    <p:sldId id="291" r:id="rId4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62B14-A49C-457E-9E15-F238AEA2C907}" type="datetimeFigureOut">
              <a:rPr lang="es-ES" smtClean="0"/>
              <a:t>29/08/2022</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3DDC7-C347-4BA3-BA23-2E45729CD8BB}" type="slidenum">
              <a:rPr lang="es-ES" smtClean="0"/>
              <a:t>‹Nº›</a:t>
            </a:fld>
            <a:endParaRPr lang="es-ES"/>
          </a:p>
        </p:txBody>
      </p:sp>
    </p:spTree>
    <p:extLst>
      <p:ext uri="{BB962C8B-B14F-4D97-AF65-F5344CB8AC3E}">
        <p14:creationId xmlns:p14="http://schemas.microsoft.com/office/powerpoint/2010/main" val="3037431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EB3DDC7-C347-4BA3-BA23-2E45729CD8BB}" type="slidenum">
              <a:rPr lang="es-ES" smtClean="0"/>
              <a:t>31</a:t>
            </a:fld>
            <a:endParaRPr lang="es-ES"/>
          </a:p>
        </p:txBody>
      </p:sp>
    </p:spTree>
    <p:extLst>
      <p:ext uri="{BB962C8B-B14F-4D97-AF65-F5344CB8AC3E}">
        <p14:creationId xmlns:p14="http://schemas.microsoft.com/office/powerpoint/2010/main" val="139625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EB3DDC7-C347-4BA3-BA23-2E45729CD8BB}" type="slidenum">
              <a:rPr lang="es-ES" smtClean="0"/>
              <a:t>32</a:t>
            </a:fld>
            <a:endParaRPr lang="es-ES"/>
          </a:p>
        </p:txBody>
      </p:sp>
    </p:spTree>
    <p:extLst>
      <p:ext uri="{BB962C8B-B14F-4D97-AF65-F5344CB8AC3E}">
        <p14:creationId xmlns:p14="http://schemas.microsoft.com/office/powerpoint/2010/main" val="55432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29/08/2022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29/08/2022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29/08/2022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29/08/2022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29/08/2022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29/08/2022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29/08/2022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29/08/2022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29/08/2022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29/08/2022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29/08/2022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29/08/2022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sensesoverloaded.com/documents/Zbigniew_Brzezinski_Between_Two_Ages"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602" y="158102"/>
            <a:ext cx="8671902" cy="65998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4"/>
          <p:cNvSpPr>
            <a:spLocks noGrp="1"/>
          </p:cNvSpPr>
          <p:nvPr>
            <p:ph type="ctrTitle"/>
          </p:nvPr>
        </p:nvSpPr>
        <p:spPr/>
        <p:txBody>
          <a:bodyPr/>
          <a:lstStyle/>
          <a:p>
            <a:endParaRPr lang="es-ES" dirty="0"/>
          </a:p>
        </p:txBody>
      </p:sp>
    </p:spTree>
    <p:extLst>
      <p:ext uri="{BB962C8B-B14F-4D97-AF65-F5344CB8AC3E}">
        <p14:creationId xmlns:p14="http://schemas.microsoft.com/office/powerpoint/2010/main" val="3753389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smtClean="0">
                <a:latin typeface="Times New Roman" panose="02020603050405020304" pitchFamily="18" charset="0"/>
                <a:cs typeface="Times New Roman" panose="02020603050405020304" pitchFamily="18" charset="0"/>
              </a:rPr>
              <a:t>Objeto contra el cual se orientan las guerras cognitivas</a:t>
            </a:r>
            <a:endParaRPr lang="es-ES" sz="3200" b="1" dirty="0">
              <a:latin typeface="Times New Roman" panose="02020603050405020304" pitchFamily="18" charset="0"/>
              <a:cs typeface="Times New Roman" panose="02020603050405020304" pitchFamily="18" charset="0"/>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404428"/>
            <a:ext cx="6984776" cy="5421868"/>
          </a:xfrm>
        </p:spPr>
      </p:pic>
    </p:spTree>
    <p:extLst>
      <p:ext uri="{BB962C8B-B14F-4D97-AF65-F5344CB8AC3E}">
        <p14:creationId xmlns:p14="http://schemas.microsoft.com/office/powerpoint/2010/main" val="4007187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83871" y="134471"/>
            <a:ext cx="6500497" cy="584775"/>
          </a:xfrm>
          <a:prstGeom prst="rect">
            <a:avLst/>
          </a:prstGeom>
          <a:noFill/>
        </p:spPr>
        <p:txBody>
          <a:bodyPr wrap="none" lIns="91440" tIns="45720" rIns="91440" bIns="45720">
            <a:spAutoFit/>
          </a:bodyPr>
          <a:lstStyle/>
          <a:p>
            <a:pPr algn="ctr"/>
            <a:r>
              <a:rPr lang="es-ES" sz="3200" b="1" dirty="0" smtClean="0">
                <a:ln w="9525">
                  <a:solidFill>
                    <a:schemeClr val="bg1"/>
                  </a:solidFill>
                  <a:prstDash val="solid"/>
                </a:ln>
                <a:latin typeface="Times New Roman" panose="02020603050405020304" pitchFamily="18" charset="0"/>
                <a:cs typeface="Times New Roman" panose="02020603050405020304" pitchFamily="18" charset="0"/>
              </a:rPr>
              <a:t>Objetivos de las Guerras Cognitivas</a:t>
            </a:r>
            <a:endParaRPr lang="es-ES" sz="3200" b="1" cap="none" spc="0" dirty="0">
              <a:ln w="9525">
                <a:solidFill>
                  <a:schemeClr val="bg1"/>
                </a:solidFill>
                <a:prstDash val="solid"/>
              </a:ln>
              <a:latin typeface="Times New Roman" panose="02020603050405020304" pitchFamily="18" charset="0"/>
              <a:cs typeface="Times New Roman" panose="02020603050405020304" pitchFamily="18" charset="0"/>
            </a:endParaRPr>
          </a:p>
        </p:txBody>
      </p:sp>
      <p:sp>
        <p:nvSpPr>
          <p:cNvPr id="4" name="Rectángulo 3"/>
          <p:cNvSpPr/>
          <p:nvPr/>
        </p:nvSpPr>
        <p:spPr>
          <a:xfrm>
            <a:off x="3657600" y="1908812"/>
            <a:ext cx="1721224" cy="369332"/>
          </a:xfrm>
          <a:prstGeom prst="rect">
            <a:avLst/>
          </a:prstGeom>
          <a:ln w="25400">
            <a:solidFill>
              <a:schemeClr val="accent1"/>
            </a:solidFill>
          </a:ln>
        </p:spPr>
        <p:txBody>
          <a:bodyPr wrap="square">
            <a:spAutoFit/>
          </a:bodyPr>
          <a:lstStyle/>
          <a:p>
            <a:pPr algn="ctr"/>
            <a:r>
              <a:rPr lang="es-ES" b="1" i="1" dirty="0" smtClean="0">
                <a:cs typeface="Arial" panose="020B0604020202020204" pitchFamily="34" charset="0"/>
              </a:rPr>
              <a:t>Mass Media</a:t>
            </a:r>
          </a:p>
        </p:txBody>
      </p:sp>
      <p:sp>
        <p:nvSpPr>
          <p:cNvPr id="5" name="Rectángulo redondeado 4"/>
          <p:cNvSpPr/>
          <p:nvPr/>
        </p:nvSpPr>
        <p:spPr>
          <a:xfrm>
            <a:off x="377784" y="983250"/>
            <a:ext cx="5150328" cy="4461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b="1" i="1" dirty="0" smtClean="0">
              <a:solidFill>
                <a:schemeClr val="tx1"/>
              </a:solidFill>
              <a:cs typeface="Arial" panose="020B0604020202020204" pitchFamily="34" charset="0"/>
            </a:endParaRPr>
          </a:p>
          <a:p>
            <a:pPr algn="ctr"/>
            <a:r>
              <a:rPr lang="es-ES" sz="2800" b="1" i="1" dirty="0" smtClean="0">
                <a:solidFill>
                  <a:schemeClr val="tx1"/>
                </a:solidFill>
                <a:cs typeface="Arial" panose="020B0604020202020204" pitchFamily="34" charset="0"/>
              </a:rPr>
              <a:t>Estrategia Comunicacional</a:t>
            </a:r>
          </a:p>
          <a:p>
            <a:pPr algn="ctr"/>
            <a:endParaRPr lang="es-ES" sz="2800" b="1" i="1" dirty="0">
              <a:solidFill>
                <a:schemeClr val="tx1"/>
              </a:solidFill>
              <a:cs typeface="Arial" panose="020B0604020202020204" pitchFamily="34" charset="0"/>
            </a:endParaRPr>
          </a:p>
        </p:txBody>
      </p:sp>
      <p:sp>
        <p:nvSpPr>
          <p:cNvPr id="6" name="Rectángulo redondeado 5"/>
          <p:cNvSpPr/>
          <p:nvPr/>
        </p:nvSpPr>
        <p:spPr>
          <a:xfrm>
            <a:off x="483323" y="2984919"/>
            <a:ext cx="7035693" cy="5870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i="1" dirty="0" smtClean="0">
                <a:solidFill>
                  <a:srgbClr val="C00000"/>
                </a:solidFill>
                <a:cs typeface="Arial" panose="020B0604020202020204" pitchFamily="34" charset="0"/>
              </a:rPr>
              <a:t>Manipulación</a:t>
            </a:r>
            <a:r>
              <a:rPr lang="es-ES" sz="2800" b="1" i="1" dirty="0" smtClean="0">
                <a:solidFill>
                  <a:schemeClr val="tx1"/>
                </a:solidFill>
                <a:cs typeface="Arial" panose="020B0604020202020204" pitchFamily="34" charset="0"/>
              </a:rPr>
              <a:t> de la mente de las personas</a:t>
            </a:r>
            <a:endParaRPr lang="es-ES" sz="2800" b="1" i="1" dirty="0">
              <a:solidFill>
                <a:schemeClr val="tx1"/>
              </a:solidFill>
              <a:cs typeface="Arial" panose="020B0604020202020204" pitchFamily="34" charset="0"/>
            </a:endParaRPr>
          </a:p>
        </p:txBody>
      </p:sp>
      <p:sp>
        <p:nvSpPr>
          <p:cNvPr id="9" name="Rectángulo 8"/>
          <p:cNvSpPr/>
          <p:nvPr/>
        </p:nvSpPr>
        <p:spPr>
          <a:xfrm>
            <a:off x="1082436" y="1855254"/>
            <a:ext cx="1721224" cy="646331"/>
          </a:xfrm>
          <a:prstGeom prst="rect">
            <a:avLst/>
          </a:prstGeom>
          <a:ln w="25400">
            <a:solidFill>
              <a:schemeClr val="accent1"/>
            </a:solidFill>
          </a:ln>
        </p:spPr>
        <p:txBody>
          <a:bodyPr wrap="square">
            <a:spAutoFit/>
          </a:bodyPr>
          <a:lstStyle/>
          <a:p>
            <a:pPr algn="ctr"/>
            <a:r>
              <a:rPr lang="es-ES" b="1" i="1" dirty="0" smtClean="0">
                <a:cs typeface="Arial" panose="020B0604020202020204" pitchFamily="34" charset="0"/>
              </a:rPr>
              <a:t>Medios</a:t>
            </a:r>
          </a:p>
          <a:p>
            <a:pPr algn="ctr"/>
            <a:r>
              <a:rPr lang="es-ES" b="1" i="1" dirty="0" smtClean="0">
                <a:cs typeface="Arial" panose="020B0604020202020204" pitchFamily="34" charset="0"/>
              </a:rPr>
              <a:t>Tradicionales</a:t>
            </a:r>
            <a:endParaRPr lang="es-ES" b="1" i="1" dirty="0">
              <a:cs typeface="Arial" panose="020B0604020202020204" pitchFamily="34" charset="0"/>
            </a:endParaRPr>
          </a:p>
        </p:txBody>
      </p:sp>
      <p:sp>
        <p:nvSpPr>
          <p:cNvPr id="10" name="Rectángulo 9"/>
          <p:cNvSpPr/>
          <p:nvPr/>
        </p:nvSpPr>
        <p:spPr>
          <a:xfrm>
            <a:off x="6503426" y="1857067"/>
            <a:ext cx="2191754" cy="646331"/>
          </a:xfrm>
          <a:prstGeom prst="rect">
            <a:avLst/>
          </a:prstGeom>
          <a:ln w="25400">
            <a:solidFill>
              <a:schemeClr val="accent1"/>
            </a:solidFill>
          </a:ln>
        </p:spPr>
        <p:txBody>
          <a:bodyPr wrap="square">
            <a:spAutoFit/>
          </a:bodyPr>
          <a:lstStyle/>
          <a:p>
            <a:pPr algn="ctr"/>
            <a:r>
              <a:rPr lang="es-ES" b="1" i="1" dirty="0" smtClean="0">
                <a:cs typeface="Arial" panose="020B0604020202020204" pitchFamily="34" charset="0"/>
              </a:rPr>
              <a:t>Mass</a:t>
            </a:r>
          </a:p>
          <a:p>
            <a:pPr algn="ctr"/>
            <a:r>
              <a:rPr lang="es-ES" b="1" i="1" dirty="0" err="1" smtClean="0">
                <a:cs typeface="Arial" panose="020B0604020202020204" pitchFamily="34" charset="0"/>
              </a:rPr>
              <a:t>Self-Comunication</a:t>
            </a:r>
            <a:endParaRPr lang="es-ES" b="1" i="1" dirty="0" smtClean="0">
              <a:cs typeface="Arial" panose="020B0604020202020204" pitchFamily="34" charset="0"/>
            </a:endParaRPr>
          </a:p>
        </p:txBody>
      </p:sp>
      <p:sp>
        <p:nvSpPr>
          <p:cNvPr id="11" name="Rectángulo redondeado 10"/>
          <p:cNvSpPr/>
          <p:nvPr/>
        </p:nvSpPr>
        <p:spPr>
          <a:xfrm>
            <a:off x="483323" y="4057139"/>
            <a:ext cx="7035693" cy="9698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i="1" dirty="0" smtClean="0">
                <a:solidFill>
                  <a:srgbClr val="C00000"/>
                </a:solidFill>
                <a:cs typeface="Arial" panose="020B0604020202020204" pitchFamily="34" charset="0"/>
              </a:rPr>
              <a:t>Cambiar</a:t>
            </a:r>
            <a:r>
              <a:rPr lang="es-ES" sz="2800" b="1" i="1" dirty="0" smtClean="0">
                <a:solidFill>
                  <a:schemeClr val="tx1"/>
                </a:solidFill>
                <a:cs typeface="Arial" panose="020B0604020202020204" pitchFamily="34" charset="0"/>
              </a:rPr>
              <a:t> la percepción de la realidad con fines políticos, ideológicos y culturales</a:t>
            </a:r>
            <a:endParaRPr lang="es-ES" sz="2800" b="1" i="1" dirty="0">
              <a:solidFill>
                <a:schemeClr val="tx1"/>
              </a:solidFill>
              <a:cs typeface="Arial" panose="020B0604020202020204" pitchFamily="34" charset="0"/>
            </a:endParaRPr>
          </a:p>
        </p:txBody>
      </p:sp>
      <p:sp>
        <p:nvSpPr>
          <p:cNvPr id="13" name="Flecha curvada hacia arriba 12"/>
          <p:cNvSpPr/>
          <p:nvPr/>
        </p:nvSpPr>
        <p:spPr>
          <a:xfrm rot="2712741">
            <a:off x="-86209" y="1592844"/>
            <a:ext cx="1182174" cy="39459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 name="Flecha a la derecha con bandas 14"/>
          <p:cNvSpPr/>
          <p:nvPr/>
        </p:nvSpPr>
        <p:spPr>
          <a:xfrm>
            <a:off x="2932050" y="1919459"/>
            <a:ext cx="597160" cy="324928"/>
          </a:xfrm>
          <a:prstGeom prst="stripedRightArrow">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echa a la derecha con bandas 15"/>
          <p:cNvSpPr/>
          <p:nvPr/>
        </p:nvSpPr>
        <p:spPr>
          <a:xfrm>
            <a:off x="5635239" y="1948272"/>
            <a:ext cx="597160" cy="324928"/>
          </a:xfrm>
          <a:prstGeom prst="stripedRightArrow">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Conector recto de flecha 17"/>
          <p:cNvCxnSpPr/>
          <p:nvPr/>
        </p:nvCxnSpPr>
        <p:spPr>
          <a:xfrm>
            <a:off x="1943048" y="2501585"/>
            <a:ext cx="0" cy="48333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a:stCxn id="4" idx="2"/>
          </p:cNvCxnSpPr>
          <p:nvPr/>
        </p:nvCxnSpPr>
        <p:spPr>
          <a:xfrm>
            <a:off x="4518212" y="2278144"/>
            <a:ext cx="0" cy="70677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7043783" y="2507857"/>
            <a:ext cx="0" cy="48333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a:off x="1963990" y="3571937"/>
            <a:ext cx="0" cy="48333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a:off x="4518212" y="3571937"/>
            <a:ext cx="0" cy="48333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a:off x="7043783" y="3571937"/>
            <a:ext cx="0" cy="48333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422" y="5642479"/>
            <a:ext cx="1055188" cy="860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ángulo 30"/>
          <p:cNvSpPr/>
          <p:nvPr/>
        </p:nvSpPr>
        <p:spPr>
          <a:xfrm>
            <a:off x="5233016" y="5380672"/>
            <a:ext cx="4572000" cy="1477328"/>
          </a:xfrm>
          <a:prstGeom prst="rect">
            <a:avLst/>
          </a:prstGeom>
        </p:spPr>
        <p:txBody>
          <a:bodyPr>
            <a:spAutoFit/>
          </a:bodyPr>
          <a:lstStyle/>
          <a:p>
            <a:pPr algn="ctr"/>
            <a:r>
              <a:rPr lang="es-ES" b="1" i="1" dirty="0" smtClean="0">
                <a:cs typeface="Arial" panose="020B0604020202020204" pitchFamily="34" charset="0"/>
              </a:rPr>
              <a:t>COMUNICACIÓN</a:t>
            </a:r>
            <a:endParaRPr lang="es-ES" b="1" i="1" dirty="0">
              <a:cs typeface="Arial" panose="020B0604020202020204" pitchFamily="34" charset="0"/>
            </a:endParaRPr>
          </a:p>
          <a:p>
            <a:pPr algn="ctr"/>
            <a:endParaRPr lang="es-ES" b="1" i="1" dirty="0" smtClean="0">
              <a:cs typeface="Arial" panose="020B0604020202020204" pitchFamily="34" charset="0"/>
            </a:endParaRPr>
          </a:p>
          <a:p>
            <a:pPr algn="ctr"/>
            <a:endParaRPr lang="es-ES" b="1" i="1" dirty="0">
              <a:cs typeface="Arial" panose="020B0604020202020204" pitchFamily="34" charset="0"/>
            </a:endParaRPr>
          </a:p>
          <a:p>
            <a:pPr algn="ctr"/>
            <a:endParaRPr lang="es-ES" b="1" i="1" dirty="0" smtClean="0">
              <a:cs typeface="Arial" panose="020B0604020202020204" pitchFamily="34" charset="0"/>
            </a:endParaRPr>
          </a:p>
          <a:p>
            <a:pPr algn="ctr"/>
            <a:r>
              <a:rPr lang="es-ES" b="1" i="1" dirty="0" smtClean="0">
                <a:cs typeface="Arial" panose="020B0604020202020204" pitchFamily="34" charset="0"/>
              </a:rPr>
              <a:t>MEMÉTICA</a:t>
            </a:r>
            <a:endParaRPr lang="es-ES" b="1" i="1" dirty="0">
              <a:cs typeface="Arial" panose="020B0604020202020204" pitchFamily="34" charset="0"/>
            </a:endParaRPr>
          </a:p>
        </p:txBody>
      </p:sp>
      <p:sp>
        <p:nvSpPr>
          <p:cNvPr id="32" name="Flecha a la derecha con bandas 31"/>
          <p:cNvSpPr/>
          <p:nvPr/>
        </p:nvSpPr>
        <p:spPr>
          <a:xfrm rot="6139453">
            <a:off x="6753607" y="3738525"/>
            <a:ext cx="2963828" cy="381538"/>
          </a:xfrm>
          <a:prstGeom prst="stripedRightArrow">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ángulo redondeado 34"/>
          <p:cNvSpPr/>
          <p:nvPr/>
        </p:nvSpPr>
        <p:spPr>
          <a:xfrm>
            <a:off x="2166980" y="5825827"/>
            <a:ext cx="3526169" cy="5870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i="1" dirty="0" smtClean="0">
                <a:solidFill>
                  <a:srgbClr val="C00000"/>
                </a:solidFill>
                <a:cs typeface="Arial" panose="020B0604020202020204" pitchFamily="34" charset="0"/>
              </a:rPr>
              <a:t>Dominar y compulsar</a:t>
            </a:r>
            <a:endParaRPr lang="es-ES" sz="2800" b="1" i="1" dirty="0">
              <a:solidFill>
                <a:srgbClr val="C00000"/>
              </a:solidFill>
              <a:cs typeface="Arial" panose="020B0604020202020204" pitchFamily="34" charset="0"/>
            </a:endParaRPr>
          </a:p>
        </p:txBody>
      </p:sp>
      <p:sp>
        <p:nvSpPr>
          <p:cNvPr id="36" name="Flecha a la derecha con bandas 35"/>
          <p:cNvSpPr/>
          <p:nvPr/>
        </p:nvSpPr>
        <p:spPr>
          <a:xfrm rot="10800000">
            <a:off x="5847596" y="5956872"/>
            <a:ext cx="655829" cy="272557"/>
          </a:xfrm>
          <a:prstGeom prst="stripedRightArrow">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30754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254769" y="1506379"/>
            <a:ext cx="8585198" cy="830997"/>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S" sz="2400" dirty="0">
                <a:solidFill>
                  <a:sysClr val="windowText" lastClr="000000"/>
                </a:solidFill>
                <a:latin typeface="Arial" panose="020B0604020202020204" pitchFamily="34" charset="0"/>
                <a:cs typeface="Arial" panose="020B0604020202020204" pitchFamily="34" charset="0"/>
              </a:rPr>
              <a:t>No se quiere que el individuo reflexione, analice y decida, el objetivo es QUE NO PIENSE </a:t>
            </a:r>
          </a:p>
        </p:txBody>
      </p:sp>
      <p:sp>
        <p:nvSpPr>
          <p:cNvPr id="2" name="Rectángulo 1"/>
          <p:cNvSpPr/>
          <p:nvPr/>
        </p:nvSpPr>
        <p:spPr>
          <a:xfrm>
            <a:off x="188014" y="4085030"/>
            <a:ext cx="2119491" cy="830997"/>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S" sz="2400" dirty="0">
                <a:solidFill>
                  <a:sysClr val="windowText" lastClr="000000"/>
                </a:solidFill>
                <a:latin typeface="Arial" panose="020B0604020202020204" pitchFamily="34" charset="0"/>
                <a:cs typeface="Arial" panose="020B0604020202020204" pitchFamily="34" charset="0"/>
              </a:rPr>
              <a:t> Un ignorante </a:t>
            </a:r>
          </a:p>
          <a:p>
            <a:pPr algn="ctr"/>
            <a:r>
              <a:rPr lang="es-ES" sz="2400" dirty="0">
                <a:solidFill>
                  <a:sysClr val="windowText" lastClr="000000"/>
                </a:solidFill>
                <a:latin typeface="Arial" panose="020B0604020202020204" pitchFamily="34" charset="0"/>
                <a:cs typeface="Arial" panose="020B0604020202020204" pitchFamily="34" charset="0"/>
              </a:rPr>
              <a:t>político</a:t>
            </a:r>
          </a:p>
        </p:txBody>
      </p:sp>
      <p:sp>
        <p:nvSpPr>
          <p:cNvPr id="3" name="Rectángulo 2"/>
          <p:cNvSpPr/>
          <p:nvPr/>
        </p:nvSpPr>
        <p:spPr>
          <a:xfrm>
            <a:off x="5992812" y="4265931"/>
            <a:ext cx="2943434" cy="830997"/>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S" sz="2400" dirty="0">
                <a:solidFill>
                  <a:sysClr val="windowText" lastClr="000000"/>
                </a:solidFill>
                <a:latin typeface="Arial" panose="020B0604020202020204" pitchFamily="34" charset="0"/>
                <a:cs typeface="Arial" panose="020B0604020202020204" pitchFamily="34" charset="0"/>
              </a:rPr>
              <a:t>La homogenización </a:t>
            </a:r>
          </a:p>
          <a:p>
            <a:pPr algn="ctr"/>
            <a:r>
              <a:rPr lang="es-ES" sz="2400" dirty="0">
                <a:solidFill>
                  <a:sysClr val="windowText" lastClr="000000"/>
                </a:solidFill>
                <a:latin typeface="Arial" panose="020B0604020202020204" pitchFamily="34" charset="0"/>
                <a:cs typeface="Arial" panose="020B0604020202020204" pitchFamily="34" charset="0"/>
              </a:rPr>
              <a:t>ideológica</a:t>
            </a:r>
          </a:p>
        </p:txBody>
      </p:sp>
      <p:sp>
        <p:nvSpPr>
          <p:cNvPr id="4" name="Rectángulo 3"/>
          <p:cNvSpPr/>
          <p:nvPr/>
        </p:nvSpPr>
        <p:spPr>
          <a:xfrm>
            <a:off x="2843147" y="4916027"/>
            <a:ext cx="2789546" cy="830997"/>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S" sz="2400" dirty="0">
                <a:solidFill>
                  <a:sysClr val="windowText" lastClr="000000"/>
                </a:solidFill>
                <a:latin typeface="Arial" panose="020B0604020202020204" pitchFamily="34" charset="0"/>
                <a:cs typeface="Arial" panose="020B0604020202020204" pitchFamily="34" charset="0"/>
              </a:rPr>
              <a:t>Segmentar las </a:t>
            </a:r>
          </a:p>
          <a:p>
            <a:pPr algn="ctr"/>
            <a:r>
              <a:rPr lang="es-ES" sz="2400" dirty="0">
                <a:solidFill>
                  <a:sysClr val="windowText" lastClr="000000"/>
                </a:solidFill>
                <a:latin typeface="Arial" panose="020B0604020202020204" pitchFamily="34" charset="0"/>
                <a:cs typeface="Arial" panose="020B0604020202020204" pitchFamily="34" charset="0"/>
              </a:rPr>
              <a:t>relaciones sociales</a:t>
            </a:r>
          </a:p>
        </p:txBody>
      </p:sp>
      <p:sp>
        <p:nvSpPr>
          <p:cNvPr id="13" name="Rectángulo redondeado 12"/>
          <p:cNvSpPr/>
          <p:nvPr/>
        </p:nvSpPr>
        <p:spPr>
          <a:xfrm>
            <a:off x="1567967" y="65736"/>
            <a:ext cx="5958801"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b="1" i="1" dirty="0">
              <a:solidFill>
                <a:schemeClr val="tx1"/>
              </a:solidFill>
              <a:cs typeface="Arial" panose="020B0604020202020204" pitchFamily="34" charset="0"/>
            </a:endParaRPr>
          </a:p>
          <a:p>
            <a:pPr algn="ctr"/>
            <a:r>
              <a:rPr lang="es-ES" sz="2800" b="1" i="1" dirty="0">
                <a:solidFill>
                  <a:schemeClr val="tx1"/>
                </a:solidFill>
                <a:cs typeface="Arial" panose="020B0604020202020204" pitchFamily="34" charset="0"/>
              </a:rPr>
              <a:t>Estrategia Comunicacional Memética</a:t>
            </a:r>
          </a:p>
          <a:p>
            <a:pPr algn="ctr"/>
            <a:r>
              <a:rPr lang="es-ES" sz="2800" b="1" i="1" dirty="0">
                <a:solidFill>
                  <a:schemeClr val="tx1"/>
                </a:solidFill>
                <a:cs typeface="Arial" panose="020B0604020202020204" pitchFamily="34" charset="0"/>
              </a:rPr>
              <a:t>(mass </a:t>
            </a:r>
            <a:r>
              <a:rPr lang="es-ES" sz="2800" b="1" i="1" dirty="0" err="1">
                <a:solidFill>
                  <a:schemeClr val="tx1"/>
                </a:solidFill>
                <a:cs typeface="Arial" panose="020B0604020202020204" pitchFamily="34" charset="0"/>
              </a:rPr>
              <a:t>self-communication</a:t>
            </a:r>
            <a:r>
              <a:rPr lang="es-ES" sz="2800" b="1" i="1" dirty="0">
                <a:solidFill>
                  <a:schemeClr val="tx1"/>
                </a:solidFill>
                <a:cs typeface="Arial" panose="020B0604020202020204" pitchFamily="34" charset="0"/>
              </a:rPr>
              <a:t>) </a:t>
            </a:r>
          </a:p>
          <a:p>
            <a:pPr algn="ctr"/>
            <a:endParaRPr lang="es-ES" sz="2800" b="1" i="1" dirty="0">
              <a:solidFill>
                <a:schemeClr val="tx1"/>
              </a:solidFill>
              <a:cs typeface="Arial" panose="020B0604020202020204" pitchFamily="34" charset="0"/>
            </a:endParaRPr>
          </a:p>
        </p:txBody>
      </p:sp>
      <p:sp>
        <p:nvSpPr>
          <p:cNvPr id="5" name="Rectángulo 4"/>
          <p:cNvSpPr/>
          <p:nvPr/>
        </p:nvSpPr>
        <p:spPr>
          <a:xfrm>
            <a:off x="3576590" y="2767002"/>
            <a:ext cx="1941557" cy="523220"/>
          </a:xfrm>
          <a:prstGeom prst="rect">
            <a:avLst/>
          </a:prstGeom>
        </p:spPr>
        <p:txBody>
          <a:bodyPr wrap="none">
            <a:spAutoFit/>
          </a:bodyPr>
          <a:lstStyle/>
          <a:p>
            <a:r>
              <a:rPr lang="es-ES" sz="2800" b="1" i="1" dirty="0" smtClean="0">
                <a:cs typeface="Arial" panose="020B0604020202020204" pitchFamily="34" charset="0"/>
              </a:rPr>
              <a:t>para</a:t>
            </a:r>
            <a:r>
              <a:rPr lang="es-ES" sz="2400" b="1" dirty="0" smtClean="0">
                <a:latin typeface="Times New Roman" panose="02020603050405020304" pitchFamily="18" charset="0"/>
                <a:ea typeface="Droid Sans Fallback"/>
              </a:rPr>
              <a:t> </a:t>
            </a:r>
            <a:r>
              <a:rPr lang="es-ES" sz="2800" b="1" i="1" dirty="0">
                <a:cs typeface="Arial" panose="020B0604020202020204" pitchFamily="34" charset="0"/>
              </a:rPr>
              <a:t>lograr</a:t>
            </a:r>
            <a:r>
              <a:rPr lang="es-ES" b="1" dirty="0">
                <a:latin typeface="Times New Roman" panose="02020603050405020304" pitchFamily="18" charset="0"/>
                <a:ea typeface="Droid Sans Fallback"/>
              </a:rPr>
              <a:t>:</a:t>
            </a:r>
          </a:p>
        </p:txBody>
      </p:sp>
      <p:cxnSp>
        <p:nvCxnSpPr>
          <p:cNvPr id="9" name="Conector recto de flecha 8"/>
          <p:cNvCxnSpPr>
            <a:stCxn id="13" idx="2"/>
            <a:endCxn id="15" idx="0"/>
          </p:cNvCxnSpPr>
          <p:nvPr/>
        </p:nvCxnSpPr>
        <p:spPr>
          <a:xfrm>
            <a:off x="4547368" y="980136"/>
            <a:ext cx="0" cy="52624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4" name="Conector recto 13"/>
          <p:cNvCxnSpPr>
            <a:stCxn id="15" idx="2"/>
            <a:endCxn id="5" idx="0"/>
          </p:cNvCxnSpPr>
          <p:nvPr/>
        </p:nvCxnSpPr>
        <p:spPr>
          <a:xfrm>
            <a:off x="4547368" y="2337376"/>
            <a:ext cx="1" cy="429626"/>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Conector recto de flecha 18"/>
          <p:cNvCxnSpPr>
            <a:stCxn id="5" idx="2"/>
          </p:cNvCxnSpPr>
          <p:nvPr/>
        </p:nvCxnSpPr>
        <p:spPr>
          <a:xfrm flipH="1">
            <a:off x="2433918" y="3290222"/>
            <a:ext cx="2113451" cy="79480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2" name="Conector recto de flecha 21"/>
          <p:cNvCxnSpPr>
            <a:stCxn id="5" idx="2"/>
          </p:cNvCxnSpPr>
          <p:nvPr/>
        </p:nvCxnSpPr>
        <p:spPr>
          <a:xfrm flipH="1">
            <a:off x="4547367" y="3290222"/>
            <a:ext cx="2" cy="139120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5" name="Conector recto de flecha 24"/>
          <p:cNvCxnSpPr>
            <a:stCxn id="5" idx="2"/>
          </p:cNvCxnSpPr>
          <p:nvPr/>
        </p:nvCxnSpPr>
        <p:spPr>
          <a:xfrm>
            <a:off x="4547369" y="3290222"/>
            <a:ext cx="1330897" cy="79480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64362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188640"/>
            <a:ext cx="8640960" cy="6596678"/>
          </a:xfrm>
          <a:prstGeom prst="rect">
            <a:avLst/>
          </a:prstGeom>
        </p:spPr>
        <p:txBody>
          <a:bodyPr wrap="square">
            <a:spAutoFit/>
          </a:bodyPr>
          <a:lstStyle/>
          <a:p>
            <a:pPr algn="ctr" fontAlgn="base">
              <a:spcAft>
                <a:spcPts val="750"/>
              </a:spcAft>
            </a:pPr>
            <a:r>
              <a:rPr lang="es-ES" sz="32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Concepto de Guerra Híbrida</a:t>
            </a:r>
          </a:p>
          <a:p>
            <a:pPr algn="just" fontAlgn="base">
              <a:spcAft>
                <a:spcPts val="750"/>
              </a:spcAft>
            </a:pPr>
            <a:endParaRPr lang="es-ES" sz="1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spcAft>
                <a:spcPts val="750"/>
              </a:spcAft>
            </a:pPr>
            <a:r>
              <a:rPr lang="es-ES"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Se </a:t>
            </a:r>
            <a:r>
              <a:rPr lang="es-E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sabe que este término fue utilizado y desarrollado por primera vez por los oficiales del Cuerpo de Marines de Estados Unidos</a:t>
            </a:r>
            <a:r>
              <a:rPr lang="es-ES"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s-ES" sz="1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spcAft>
                <a:spcPts val="750"/>
              </a:spcAft>
            </a:pPr>
            <a:endParaRPr lang="es-ES" sz="1400" dirty="0">
              <a:latin typeface="Times New Roman" panose="02020603050405020304" pitchFamily="18" charset="0"/>
              <a:ea typeface="Times New Roman" panose="02020603050405020304" pitchFamily="18" charset="0"/>
              <a:cs typeface="Times New Roman" panose="02020603050405020304" pitchFamily="18" charset="0"/>
            </a:endParaRPr>
          </a:p>
          <a:p>
            <a:r>
              <a:rPr lang="es-E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Robert Walker definió la guerra híbrida de esta manera: "…</a:t>
            </a:r>
            <a:r>
              <a:rPr lang="es-ES" sz="24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La guerra híbrida es lo que se encuentra entre la guerra especial y la convencional. Este tipo de guerra tiene las características de los escenarios especial y convencional y requiere una flexibilidad extrema para la transición operativa y táctica entre los escenarios especial y convencional</a:t>
            </a:r>
            <a:r>
              <a:rPr lang="es-E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ES" sz="1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s-ES" sz="1400" dirty="0">
              <a:solidFill>
                <a:srgbClr val="333333"/>
              </a:solidFill>
              <a:latin typeface="Times New Roman" panose="02020603050405020304" pitchFamily="18" charset="0"/>
              <a:cs typeface="Times New Roman" panose="02020603050405020304" pitchFamily="18" charset="0"/>
            </a:endParaRPr>
          </a:p>
          <a:p>
            <a:r>
              <a:rPr lang="es-ES" sz="2400" dirty="0" smtClean="0">
                <a:solidFill>
                  <a:srgbClr val="333333"/>
                </a:solidFill>
                <a:latin typeface="Times New Roman" panose="02020603050405020304" pitchFamily="18" charset="0"/>
                <a:cs typeface="Times New Roman" panose="02020603050405020304" pitchFamily="18" charset="0"/>
              </a:rPr>
              <a:t>Es decir, que se trata de </a:t>
            </a:r>
            <a:r>
              <a:rPr lang="es-ES" sz="2400" dirty="0" smtClean="0">
                <a:latin typeface="Times New Roman" panose="02020603050405020304" pitchFamily="18" charset="0"/>
                <a:cs typeface="Times New Roman" panose="02020603050405020304" pitchFamily="18" charset="0"/>
              </a:rPr>
              <a:t>un evento donde se </a:t>
            </a:r>
            <a:r>
              <a:rPr lang="es-ES" sz="2400" dirty="0">
                <a:latin typeface="Times New Roman" panose="02020603050405020304" pitchFamily="18" charset="0"/>
                <a:cs typeface="Times New Roman" panose="02020603050405020304" pitchFamily="18" charset="0"/>
              </a:rPr>
              <a:t>utilice simultáneamente una combinación especialmente diseñada de armas convencionales, tácticas irregulares, terrorismo y </a:t>
            </a:r>
            <a:r>
              <a:rPr lang="es-ES" sz="2400" dirty="0" smtClean="0">
                <a:latin typeface="Times New Roman" panose="02020603050405020304" pitchFamily="18" charset="0"/>
                <a:cs typeface="Times New Roman" panose="02020603050405020304" pitchFamily="18" charset="0"/>
              </a:rPr>
              <a:t>procedimiento </a:t>
            </a:r>
            <a:r>
              <a:rPr lang="es-ES" sz="2400" dirty="0">
                <a:latin typeface="Times New Roman" panose="02020603050405020304" pitchFamily="18" charset="0"/>
                <a:cs typeface="Times New Roman" panose="02020603050405020304" pitchFamily="18" charset="0"/>
              </a:rPr>
              <a:t>criminal al mismo tiempo y en el mismo espacio de combate para lograr sus objetivos </a:t>
            </a:r>
            <a:r>
              <a:rPr lang="es-ES" sz="2400" dirty="0" smtClean="0">
                <a:latin typeface="Times New Roman" panose="02020603050405020304" pitchFamily="18" charset="0"/>
                <a:cs typeface="Times New Roman" panose="02020603050405020304" pitchFamily="18" charset="0"/>
              </a:rPr>
              <a:t>políticos.</a:t>
            </a:r>
            <a:endParaRPr lang="es-E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075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437774" y="1055853"/>
            <a:ext cx="2841684" cy="861781"/>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800" b="1" i="1" dirty="0">
                <a:solidFill>
                  <a:schemeClr val="tx1"/>
                </a:solidFill>
                <a:cs typeface="Arial" panose="020B0604020202020204" pitchFamily="34" charset="0"/>
              </a:rPr>
              <a:t>GUERRA NO</a:t>
            </a:r>
          </a:p>
          <a:p>
            <a:pPr algn="ctr"/>
            <a:r>
              <a:rPr lang="es-ES" sz="2800" b="1" i="1" dirty="0">
                <a:solidFill>
                  <a:schemeClr val="tx1"/>
                </a:solidFill>
                <a:cs typeface="Arial" panose="020B0604020202020204" pitchFamily="34" charset="0"/>
              </a:rPr>
              <a:t>CONVENCIONAL</a:t>
            </a:r>
          </a:p>
        </p:txBody>
      </p:sp>
      <p:sp>
        <p:nvSpPr>
          <p:cNvPr id="6" name="Rectángulo redondeado 5"/>
          <p:cNvSpPr/>
          <p:nvPr/>
        </p:nvSpPr>
        <p:spPr>
          <a:xfrm>
            <a:off x="2293" y="3204546"/>
            <a:ext cx="1203651" cy="55206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solidFill>
                  <a:schemeClr val="tx1"/>
                </a:solidFill>
              </a:rPr>
              <a:t>GUERRA </a:t>
            </a:r>
          </a:p>
          <a:p>
            <a:pPr algn="ctr"/>
            <a:r>
              <a:rPr lang="es-ES" dirty="0" smtClean="0">
                <a:solidFill>
                  <a:schemeClr val="tx1"/>
                </a:solidFill>
              </a:rPr>
              <a:t>CULTURAL</a:t>
            </a:r>
            <a:endParaRPr lang="es-ES" dirty="0">
              <a:solidFill>
                <a:schemeClr val="tx1"/>
              </a:solidFill>
            </a:endParaRPr>
          </a:p>
        </p:txBody>
      </p:sp>
      <p:sp>
        <p:nvSpPr>
          <p:cNvPr id="7" name="Rectángulo redondeado 6"/>
          <p:cNvSpPr/>
          <p:nvPr/>
        </p:nvSpPr>
        <p:spPr>
          <a:xfrm>
            <a:off x="1117673" y="2058337"/>
            <a:ext cx="2439532" cy="824403"/>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dirty="0">
                <a:solidFill>
                  <a:sysClr val="windowText" lastClr="000000"/>
                </a:solidFill>
                <a:latin typeface="Arial" panose="020B0604020202020204" pitchFamily="34" charset="0"/>
                <a:cs typeface="Arial" panose="020B0604020202020204" pitchFamily="34" charset="0"/>
              </a:rPr>
              <a:t>GUERRA CIBERNÉTICA</a:t>
            </a:r>
          </a:p>
        </p:txBody>
      </p:sp>
      <p:sp>
        <p:nvSpPr>
          <p:cNvPr id="8" name="Rectángulo redondeado 7"/>
          <p:cNvSpPr/>
          <p:nvPr/>
        </p:nvSpPr>
        <p:spPr>
          <a:xfrm>
            <a:off x="1438443" y="3202276"/>
            <a:ext cx="1667754" cy="55206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solidFill>
                  <a:schemeClr val="tx1"/>
                </a:solidFill>
              </a:rPr>
              <a:t>GUERRA DE</a:t>
            </a:r>
          </a:p>
          <a:p>
            <a:pPr algn="ctr"/>
            <a:r>
              <a:rPr lang="es-ES" dirty="0" smtClean="0">
                <a:solidFill>
                  <a:schemeClr val="tx1"/>
                </a:solidFill>
              </a:rPr>
              <a:t>INFORMACIÓN</a:t>
            </a:r>
            <a:endParaRPr lang="es-ES" dirty="0">
              <a:solidFill>
                <a:schemeClr val="tx1"/>
              </a:solidFill>
            </a:endParaRPr>
          </a:p>
        </p:txBody>
      </p:sp>
      <p:sp>
        <p:nvSpPr>
          <p:cNvPr id="9" name="Rectángulo redondeado 8"/>
          <p:cNvSpPr/>
          <p:nvPr/>
        </p:nvSpPr>
        <p:spPr>
          <a:xfrm>
            <a:off x="3376018" y="3202276"/>
            <a:ext cx="1575858" cy="55206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solidFill>
                  <a:schemeClr val="tx1"/>
                </a:solidFill>
              </a:rPr>
              <a:t>GUERRA INFORMÁTICA</a:t>
            </a:r>
            <a:endParaRPr lang="es-ES" dirty="0">
              <a:solidFill>
                <a:schemeClr val="tx1"/>
              </a:solidFill>
            </a:endParaRPr>
          </a:p>
        </p:txBody>
      </p:sp>
      <p:sp>
        <p:nvSpPr>
          <p:cNvPr id="10" name="Rectángulo redondeado 9"/>
          <p:cNvSpPr/>
          <p:nvPr/>
        </p:nvSpPr>
        <p:spPr>
          <a:xfrm>
            <a:off x="1448064" y="4157698"/>
            <a:ext cx="2341985" cy="552069"/>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dirty="0">
                <a:solidFill>
                  <a:sysClr val="windowText" lastClr="000000"/>
                </a:solidFill>
                <a:latin typeface="Arial" panose="020B0604020202020204" pitchFamily="34" charset="0"/>
                <a:cs typeface="Arial" panose="020B0604020202020204" pitchFamily="34" charset="0"/>
              </a:rPr>
              <a:t>SUBVERSIÓN</a:t>
            </a:r>
          </a:p>
        </p:txBody>
      </p:sp>
      <p:sp>
        <p:nvSpPr>
          <p:cNvPr id="11" name="Rectángulo redondeado 10"/>
          <p:cNvSpPr/>
          <p:nvPr/>
        </p:nvSpPr>
        <p:spPr>
          <a:xfrm>
            <a:off x="753571" y="5057163"/>
            <a:ext cx="3023568" cy="730243"/>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dirty="0">
                <a:solidFill>
                  <a:sysClr val="windowText" lastClr="000000"/>
                </a:solidFill>
                <a:latin typeface="Arial" panose="020B0604020202020204" pitchFamily="34" charset="0"/>
                <a:cs typeface="Arial" panose="020B0604020202020204" pitchFamily="34" charset="0"/>
              </a:rPr>
              <a:t>TERRORISMO DE</a:t>
            </a:r>
          </a:p>
          <a:p>
            <a:pPr algn="ctr"/>
            <a:r>
              <a:rPr lang="es-ES" sz="2400" dirty="0">
                <a:solidFill>
                  <a:sysClr val="windowText" lastClr="000000"/>
                </a:solidFill>
                <a:latin typeface="Arial" panose="020B0604020202020204" pitchFamily="34" charset="0"/>
                <a:cs typeface="Arial" panose="020B0604020202020204" pitchFamily="34" charset="0"/>
              </a:rPr>
              <a:t>ESTADO</a:t>
            </a:r>
          </a:p>
        </p:txBody>
      </p:sp>
      <p:sp>
        <p:nvSpPr>
          <p:cNvPr id="12" name="Rectángulo redondeado 11"/>
          <p:cNvSpPr/>
          <p:nvPr/>
        </p:nvSpPr>
        <p:spPr>
          <a:xfrm>
            <a:off x="1117674" y="6063441"/>
            <a:ext cx="2605554" cy="552069"/>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dirty="0">
                <a:solidFill>
                  <a:sysClr val="windowText" lastClr="000000"/>
                </a:solidFill>
                <a:latin typeface="Arial" panose="020B0604020202020204" pitchFamily="34" charset="0"/>
                <a:cs typeface="Arial" panose="020B0604020202020204" pitchFamily="34" charset="0"/>
              </a:rPr>
              <a:t>INSURGENCIA</a:t>
            </a:r>
          </a:p>
        </p:txBody>
      </p:sp>
      <p:sp>
        <p:nvSpPr>
          <p:cNvPr id="14" name="Rectángulo 13"/>
          <p:cNvSpPr/>
          <p:nvPr/>
        </p:nvSpPr>
        <p:spPr>
          <a:xfrm>
            <a:off x="4895030" y="5855535"/>
            <a:ext cx="3001655" cy="73928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dirty="0">
                <a:solidFill>
                  <a:sysClr val="windowText" lastClr="000000"/>
                </a:solidFill>
                <a:latin typeface="Arial" panose="020B0604020202020204" pitchFamily="34" charset="0"/>
                <a:cs typeface="Arial" panose="020B0604020202020204" pitchFamily="34" charset="0"/>
              </a:rPr>
              <a:t>INTERVENCIÓN </a:t>
            </a:r>
            <a:endParaRPr lang="es-ES" sz="2400" dirty="0" smtClean="0">
              <a:solidFill>
                <a:sysClr val="windowText" lastClr="000000"/>
              </a:solidFill>
              <a:latin typeface="Arial" panose="020B0604020202020204" pitchFamily="34" charset="0"/>
              <a:cs typeface="Arial" panose="020B0604020202020204" pitchFamily="34" charset="0"/>
            </a:endParaRPr>
          </a:p>
          <a:p>
            <a:pPr algn="ctr"/>
            <a:r>
              <a:rPr lang="es-ES" sz="2400" dirty="0" smtClean="0">
                <a:solidFill>
                  <a:sysClr val="windowText" lastClr="000000"/>
                </a:solidFill>
                <a:latin typeface="Arial" panose="020B0604020202020204" pitchFamily="34" charset="0"/>
                <a:cs typeface="Arial" panose="020B0604020202020204" pitchFamily="34" charset="0"/>
              </a:rPr>
              <a:t>HUMANITARIA</a:t>
            </a:r>
            <a:endParaRPr lang="es-ES" sz="2400" dirty="0">
              <a:solidFill>
                <a:sysClr val="windowText" lastClr="000000"/>
              </a:solidFill>
              <a:latin typeface="Arial" panose="020B0604020202020204" pitchFamily="34" charset="0"/>
              <a:cs typeface="Arial" panose="020B0604020202020204" pitchFamily="34" charset="0"/>
            </a:endParaRPr>
          </a:p>
        </p:txBody>
      </p:sp>
      <p:cxnSp>
        <p:nvCxnSpPr>
          <p:cNvPr id="16" name="Conector recto 15"/>
          <p:cNvCxnSpPr/>
          <p:nvPr/>
        </p:nvCxnSpPr>
        <p:spPr>
          <a:xfrm>
            <a:off x="5279458" y="1505404"/>
            <a:ext cx="799196"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20" name="Conector recto 19"/>
          <p:cNvCxnSpPr/>
          <p:nvPr/>
        </p:nvCxnSpPr>
        <p:spPr>
          <a:xfrm flipH="1">
            <a:off x="4163947" y="1505404"/>
            <a:ext cx="1914707" cy="4834071"/>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28" name="Conector recto 27"/>
          <p:cNvCxnSpPr/>
          <p:nvPr/>
        </p:nvCxnSpPr>
        <p:spPr>
          <a:xfrm flipH="1">
            <a:off x="3573630" y="2462467"/>
            <a:ext cx="2105426" cy="1"/>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32" name="Conector recto 31"/>
          <p:cNvCxnSpPr/>
          <p:nvPr/>
        </p:nvCxnSpPr>
        <p:spPr>
          <a:xfrm flipH="1" flipV="1">
            <a:off x="604117" y="3015373"/>
            <a:ext cx="3527677" cy="19142"/>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36" name="Conector recto 35"/>
          <p:cNvCxnSpPr>
            <a:endCxn id="6" idx="0"/>
          </p:cNvCxnSpPr>
          <p:nvPr/>
        </p:nvCxnSpPr>
        <p:spPr>
          <a:xfrm>
            <a:off x="604118" y="3015373"/>
            <a:ext cx="1" cy="189173"/>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39" name="Conector recto 38"/>
          <p:cNvCxnSpPr>
            <a:stCxn id="8" idx="0"/>
          </p:cNvCxnSpPr>
          <p:nvPr/>
        </p:nvCxnSpPr>
        <p:spPr>
          <a:xfrm flipV="1">
            <a:off x="2272320" y="2908286"/>
            <a:ext cx="0" cy="29399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0" name="Conector recto 39"/>
          <p:cNvCxnSpPr>
            <a:stCxn id="9" idx="0"/>
          </p:cNvCxnSpPr>
          <p:nvPr/>
        </p:nvCxnSpPr>
        <p:spPr>
          <a:xfrm flipV="1">
            <a:off x="4163947" y="2996899"/>
            <a:ext cx="0" cy="205377"/>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50" name="Conector recto 49"/>
          <p:cNvCxnSpPr>
            <a:endCxn id="10" idx="3"/>
          </p:cNvCxnSpPr>
          <p:nvPr/>
        </p:nvCxnSpPr>
        <p:spPr>
          <a:xfrm flipH="1" flipV="1">
            <a:off x="3790049" y="4433733"/>
            <a:ext cx="1104981" cy="21331"/>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51" name="Conector recto 50"/>
          <p:cNvCxnSpPr/>
          <p:nvPr/>
        </p:nvCxnSpPr>
        <p:spPr>
          <a:xfrm flipH="1" flipV="1">
            <a:off x="3790049" y="5332462"/>
            <a:ext cx="768546" cy="735"/>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52" name="Conector recto 51"/>
          <p:cNvCxnSpPr/>
          <p:nvPr/>
        </p:nvCxnSpPr>
        <p:spPr>
          <a:xfrm flipH="1" flipV="1">
            <a:off x="3709097" y="6332142"/>
            <a:ext cx="454849" cy="7333"/>
          </a:xfrm>
          <a:prstGeom prst="line">
            <a:avLst/>
          </a:prstGeom>
          <a:ln/>
        </p:spPr>
        <p:style>
          <a:lnRef idx="1">
            <a:schemeClr val="accent3"/>
          </a:lnRef>
          <a:fillRef idx="0">
            <a:schemeClr val="accent3"/>
          </a:fillRef>
          <a:effectRef idx="0">
            <a:schemeClr val="accent3"/>
          </a:effectRef>
          <a:fontRef idx="minor">
            <a:schemeClr val="tx1"/>
          </a:fontRef>
        </p:style>
      </p:cxnSp>
      <p:sp>
        <p:nvSpPr>
          <p:cNvPr id="60" name="Flecha curvada hacia la izquierda 59"/>
          <p:cNvSpPr/>
          <p:nvPr/>
        </p:nvSpPr>
        <p:spPr>
          <a:xfrm rot="19165369">
            <a:off x="6499475" y="145279"/>
            <a:ext cx="1320415" cy="3610260"/>
          </a:xfrm>
          <a:prstGeom prst="curvedLeftArrow">
            <a:avLst>
              <a:gd name="adj1" fmla="val 25000"/>
              <a:gd name="adj2" fmla="val 47794"/>
              <a:gd name="adj3" fmla="val 25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solidFill>
                <a:schemeClr val="tx1"/>
              </a:solidFill>
            </a:endParaRPr>
          </a:p>
        </p:txBody>
      </p:sp>
      <p:sp>
        <p:nvSpPr>
          <p:cNvPr id="61" name="Flecha abajo 60"/>
          <p:cNvSpPr/>
          <p:nvPr/>
        </p:nvSpPr>
        <p:spPr>
          <a:xfrm>
            <a:off x="6173931" y="5049931"/>
            <a:ext cx="484632" cy="701638"/>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solidFill>
                <a:schemeClr val="tx1"/>
              </a:solidFill>
            </a:endParaRPr>
          </a:p>
        </p:txBody>
      </p:sp>
      <p:sp>
        <p:nvSpPr>
          <p:cNvPr id="15" name="Rectángulo 14"/>
          <p:cNvSpPr/>
          <p:nvPr/>
        </p:nvSpPr>
        <p:spPr>
          <a:xfrm>
            <a:off x="5618257" y="3600358"/>
            <a:ext cx="2675411" cy="1384995"/>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800" b="1" i="1" dirty="0">
                <a:cs typeface="Arial" panose="020B0604020202020204" pitchFamily="34" charset="0"/>
              </a:rPr>
              <a:t>GUERRA </a:t>
            </a:r>
          </a:p>
          <a:p>
            <a:pPr algn="ctr"/>
            <a:r>
              <a:rPr lang="es-ES" sz="2800" b="1" i="1" dirty="0">
                <a:cs typeface="Arial" panose="020B0604020202020204" pitchFamily="34" charset="0"/>
              </a:rPr>
              <a:t>CONVENCIONAL </a:t>
            </a:r>
          </a:p>
          <a:p>
            <a:pPr algn="ctr"/>
            <a:r>
              <a:rPr lang="es-ES" sz="2800" b="1" i="1" dirty="0">
                <a:cs typeface="Arial" panose="020B0604020202020204" pitchFamily="34" charset="0"/>
              </a:rPr>
              <a:t>MODERNIZADA</a:t>
            </a:r>
          </a:p>
        </p:txBody>
      </p:sp>
    </p:spTree>
    <p:extLst>
      <p:ext uri="{BB962C8B-B14F-4D97-AF65-F5344CB8AC3E}">
        <p14:creationId xmlns:p14="http://schemas.microsoft.com/office/powerpoint/2010/main" val="3058376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3013" y="4513847"/>
            <a:ext cx="8688390" cy="1384995"/>
          </a:xfrm>
          <a:prstGeom prst="rect">
            <a:avLst/>
          </a:prstGeom>
        </p:spPr>
        <p:txBody>
          <a:bodyPr wrap="square">
            <a:spAutoFit/>
          </a:bodyPr>
          <a:lstStyle/>
          <a:p>
            <a:pPr algn="just" fontAlgn="base">
              <a:spcBef>
                <a:spcPct val="0"/>
              </a:spcBef>
              <a:spcAft>
                <a:spcPct val="0"/>
              </a:spcAft>
            </a:pPr>
            <a:r>
              <a:rPr lang="es-ES" sz="2800" b="1" i="1" dirty="0">
                <a:solidFill>
                  <a:schemeClr val="tx1"/>
                </a:solidFill>
                <a:cs typeface="Arial" panose="020B0604020202020204" pitchFamily="34" charset="0"/>
              </a:rPr>
              <a:t>BLANCOS: </a:t>
            </a:r>
            <a:r>
              <a:rPr lang="es-ES" sz="2800" dirty="0">
                <a:solidFill>
                  <a:schemeClr val="tx1"/>
                </a:solidFill>
                <a:cs typeface="Arial" panose="020B0604020202020204" pitchFamily="34" charset="0"/>
              </a:rPr>
              <a:t>los medios técnicos de información y de comunicaciones; la infraestructura tecnológica; la mente y los sentimientos de las personas. </a:t>
            </a:r>
          </a:p>
        </p:txBody>
      </p:sp>
      <p:sp>
        <p:nvSpPr>
          <p:cNvPr id="2" name="Rectángulo 1"/>
          <p:cNvSpPr/>
          <p:nvPr/>
        </p:nvSpPr>
        <p:spPr>
          <a:xfrm>
            <a:off x="213012" y="3143014"/>
            <a:ext cx="8688391" cy="954107"/>
          </a:xfrm>
          <a:prstGeom prst="rect">
            <a:avLst/>
          </a:prstGeom>
        </p:spPr>
        <p:txBody>
          <a:bodyPr wrap="square">
            <a:spAutoFit/>
          </a:bodyPr>
          <a:lstStyle/>
          <a:p>
            <a:pPr algn="just" fontAlgn="base">
              <a:spcBef>
                <a:spcPct val="0"/>
              </a:spcBef>
              <a:spcAft>
                <a:spcPct val="0"/>
              </a:spcAft>
            </a:pPr>
            <a:r>
              <a:rPr lang="es-ES" sz="2800" b="1" i="1" dirty="0">
                <a:solidFill>
                  <a:schemeClr val="tx1"/>
                </a:solidFill>
                <a:cs typeface="Arial" panose="020B0604020202020204" pitchFamily="34" charset="0"/>
              </a:rPr>
              <a:t>ARMAMENTO: </a:t>
            </a:r>
            <a:r>
              <a:rPr lang="es-ES" sz="2800" dirty="0">
                <a:solidFill>
                  <a:schemeClr val="tx1"/>
                </a:solidFill>
                <a:cs typeface="Arial" panose="020B0604020202020204" pitchFamily="34" charset="0"/>
              </a:rPr>
              <a:t>Tecnologías de la Información y las </a:t>
            </a:r>
            <a:r>
              <a:rPr lang="es-ES" sz="2800" dirty="0" smtClean="0">
                <a:solidFill>
                  <a:schemeClr val="tx1"/>
                </a:solidFill>
                <a:cs typeface="Arial" panose="020B0604020202020204" pitchFamily="34" charset="0"/>
              </a:rPr>
              <a:t>Comunicaciones.</a:t>
            </a:r>
            <a:endParaRPr lang="es-ES" sz="2800" dirty="0">
              <a:solidFill>
                <a:schemeClr val="tx1"/>
              </a:solidFill>
              <a:cs typeface="Arial" panose="020B0604020202020204" pitchFamily="34" charset="0"/>
            </a:endParaRPr>
          </a:p>
        </p:txBody>
      </p:sp>
      <p:sp>
        <p:nvSpPr>
          <p:cNvPr id="8" name="Rectángulo 7"/>
          <p:cNvSpPr/>
          <p:nvPr/>
        </p:nvSpPr>
        <p:spPr>
          <a:xfrm>
            <a:off x="213012" y="1303522"/>
            <a:ext cx="8688391" cy="1384995"/>
          </a:xfrm>
          <a:prstGeom prst="rect">
            <a:avLst/>
          </a:prstGeom>
        </p:spPr>
        <p:txBody>
          <a:bodyPr wrap="square">
            <a:spAutoFit/>
          </a:bodyPr>
          <a:lstStyle/>
          <a:p>
            <a:pPr algn="just" fontAlgn="base">
              <a:spcBef>
                <a:spcPct val="0"/>
              </a:spcBef>
              <a:spcAft>
                <a:spcPct val="0"/>
              </a:spcAft>
            </a:pPr>
            <a:r>
              <a:rPr lang="es-ES" sz="2800" b="1" i="1" dirty="0">
                <a:solidFill>
                  <a:schemeClr val="tx1"/>
                </a:solidFill>
                <a:cs typeface="Arial" panose="020B0604020202020204" pitchFamily="34" charset="0"/>
              </a:rPr>
              <a:t>OBJETIVOS: </a:t>
            </a:r>
            <a:r>
              <a:rPr lang="es-ES" sz="2800" dirty="0">
                <a:solidFill>
                  <a:schemeClr val="tx1"/>
                </a:solidFill>
                <a:cs typeface="Arial" panose="020B0604020202020204" pitchFamily="34" charset="0"/>
              </a:rPr>
              <a:t>hacer colapsar las fuerzas armadas y el sistema político, económico y social, para dominar y someter el país a los intereses </a:t>
            </a:r>
            <a:r>
              <a:rPr lang="es-ES" sz="2800" dirty="0" smtClean="0">
                <a:solidFill>
                  <a:schemeClr val="tx1"/>
                </a:solidFill>
                <a:cs typeface="Arial" panose="020B0604020202020204" pitchFamily="34" charset="0"/>
              </a:rPr>
              <a:t>imperiales.</a:t>
            </a:r>
            <a:endParaRPr lang="es-ES" sz="2800" dirty="0">
              <a:solidFill>
                <a:schemeClr val="tx1"/>
              </a:solidFill>
              <a:cs typeface="Arial" panose="020B0604020202020204" pitchFamily="34" charset="0"/>
            </a:endParaRPr>
          </a:p>
        </p:txBody>
      </p:sp>
      <p:sp>
        <p:nvSpPr>
          <p:cNvPr id="9" name="Rectángulo 8"/>
          <p:cNvSpPr/>
          <p:nvPr/>
        </p:nvSpPr>
        <p:spPr>
          <a:xfrm>
            <a:off x="213012" y="434600"/>
            <a:ext cx="4051494" cy="52322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800" b="1" i="1" dirty="0" smtClean="0">
                <a:solidFill>
                  <a:schemeClr val="tx1"/>
                </a:solidFill>
                <a:cs typeface="Arial" panose="020B0604020202020204" pitchFamily="34" charset="0"/>
              </a:rPr>
              <a:t>GUERRA </a:t>
            </a:r>
            <a:r>
              <a:rPr lang="es-ES" sz="2800" b="1" i="1" dirty="0">
                <a:solidFill>
                  <a:schemeClr val="tx1"/>
                </a:solidFill>
                <a:cs typeface="Arial" panose="020B0604020202020204" pitchFamily="34" charset="0"/>
              </a:rPr>
              <a:t>CIBERNÉTICA</a:t>
            </a:r>
          </a:p>
        </p:txBody>
      </p:sp>
    </p:spTree>
    <p:extLst>
      <p:ext uri="{BB962C8B-B14F-4D97-AF65-F5344CB8AC3E}">
        <p14:creationId xmlns:p14="http://schemas.microsoft.com/office/powerpoint/2010/main" val="3363553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0" name="22 Rectángulo"/>
          <p:cNvSpPr>
            <a:spLocks noChangeArrowheads="1"/>
          </p:cNvSpPr>
          <p:nvPr/>
        </p:nvSpPr>
        <p:spPr bwMode="auto">
          <a:xfrm>
            <a:off x="191177" y="5059271"/>
            <a:ext cx="8784872" cy="954107"/>
          </a:xfrm>
          <a:prstGeom prst="rect">
            <a:avLst/>
          </a:prstGeom>
          <a:extLst/>
        </p:spPr>
        <p:txBody>
          <a:bodyPr wrap="square">
            <a:spAutoFit/>
          </a:bodyPr>
          <a:lstStyle/>
          <a:p>
            <a:pPr algn="just" fontAlgn="base">
              <a:spcBef>
                <a:spcPct val="0"/>
              </a:spcBef>
              <a:spcAft>
                <a:spcPct val="0"/>
              </a:spcAft>
            </a:pPr>
            <a:r>
              <a:rPr lang="es-ES" altLang="zh-CN" sz="2800" b="1" i="1" dirty="0">
                <a:solidFill>
                  <a:schemeClr val="tx1"/>
                </a:solidFill>
                <a:cs typeface="Arial" panose="020B0604020202020204" pitchFamily="34" charset="0"/>
                <a:sym typeface="Arial" panose="020B0604020202020204" pitchFamily="34" charset="0"/>
              </a:rPr>
              <a:t>BLANCOS: </a:t>
            </a:r>
            <a:r>
              <a:rPr lang="es-ES" altLang="zh-CN" sz="2800" dirty="0">
                <a:solidFill>
                  <a:schemeClr val="tx1"/>
                </a:solidFill>
                <a:cs typeface="Arial" panose="020B0604020202020204" pitchFamily="34" charset="0"/>
                <a:sym typeface="Arial" panose="020B0604020202020204" pitchFamily="34" charset="0"/>
              </a:rPr>
              <a:t>interior de su sociedad, de nación a nación, y todo el mundo globalizado.</a:t>
            </a:r>
          </a:p>
        </p:txBody>
      </p:sp>
      <p:sp>
        <p:nvSpPr>
          <p:cNvPr id="2" name="Rectángulo 1"/>
          <p:cNvSpPr/>
          <p:nvPr/>
        </p:nvSpPr>
        <p:spPr>
          <a:xfrm>
            <a:off x="191177" y="3336524"/>
            <a:ext cx="8784872" cy="1384995"/>
          </a:xfrm>
          <a:prstGeom prst="rect">
            <a:avLst/>
          </a:prstGeom>
        </p:spPr>
        <p:txBody>
          <a:bodyPr wrap="square">
            <a:spAutoFit/>
          </a:bodyPr>
          <a:lstStyle/>
          <a:p>
            <a:pPr algn="just" fontAlgn="base">
              <a:spcBef>
                <a:spcPct val="0"/>
              </a:spcBef>
              <a:spcAft>
                <a:spcPct val="0"/>
              </a:spcAft>
            </a:pPr>
            <a:r>
              <a:rPr lang="es-ES" altLang="zh-CN" sz="2800" b="1" i="1" dirty="0">
                <a:solidFill>
                  <a:schemeClr val="tx1"/>
                </a:solidFill>
                <a:cs typeface="Arial" panose="020B0604020202020204" pitchFamily="34" charset="0"/>
                <a:sym typeface="Arial" panose="020B0604020202020204" pitchFamily="34" charset="0"/>
              </a:rPr>
              <a:t>ARMAMENTO: </a:t>
            </a:r>
            <a:r>
              <a:rPr lang="es-ES" altLang="zh-CN" sz="2800" dirty="0">
                <a:solidFill>
                  <a:schemeClr val="tx1"/>
                </a:solidFill>
                <a:cs typeface="Arial" panose="020B0604020202020204" pitchFamily="34" charset="0"/>
                <a:sym typeface="Arial" panose="020B0604020202020204" pitchFamily="34" charset="0"/>
              </a:rPr>
              <a:t>los medios informativos y de comunicación manipulados por el Departamento de </a:t>
            </a:r>
            <a:r>
              <a:rPr lang="es-ES" altLang="zh-CN" sz="2800" dirty="0" smtClean="0">
                <a:solidFill>
                  <a:schemeClr val="tx1"/>
                </a:solidFill>
                <a:cs typeface="Arial" panose="020B0604020202020204" pitchFamily="34" charset="0"/>
                <a:sym typeface="Arial" panose="020B0604020202020204" pitchFamily="34" charset="0"/>
              </a:rPr>
              <a:t>Defensa</a:t>
            </a:r>
            <a:r>
              <a:rPr lang="es-ES" altLang="zh-CN" sz="2800" dirty="0">
                <a:cs typeface="Arial" panose="020B0604020202020204" pitchFamily="34" charset="0"/>
                <a:sym typeface="Arial" panose="020B0604020202020204" pitchFamily="34" charset="0"/>
              </a:rPr>
              <a:t>.</a:t>
            </a:r>
            <a:endParaRPr lang="es-ES" altLang="zh-CN" sz="2800" dirty="0">
              <a:solidFill>
                <a:schemeClr val="tx1"/>
              </a:solidFill>
              <a:cs typeface="Arial" panose="020B0604020202020204" pitchFamily="34" charset="0"/>
              <a:sym typeface="Arial" panose="020B0604020202020204" pitchFamily="34" charset="0"/>
            </a:endParaRPr>
          </a:p>
          <a:p>
            <a:pPr algn="ctr" fontAlgn="base">
              <a:spcBef>
                <a:spcPct val="0"/>
              </a:spcBef>
              <a:spcAft>
                <a:spcPct val="0"/>
              </a:spcAft>
            </a:pPr>
            <a:r>
              <a:rPr lang="es-ES" altLang="zh-CN" sz="2800" b="1" i="1" dirty="0">
                <a:solidFill>
                  <a:srgbClr val="C00000"/>
                </a:solidFill>
                <a:cs typeface="Arial" panose="020B0604020202020204" pitchFamily="34" charset="0"/>
                <a:sym typeface="Arial" panose="020B0604020202020204" pitchFamily="34" charset="0"/>
              </a:rPr>
              <a:t>CAPACIDAD EXPEDICIONARIA CIVIL</a:t>
            </a:r>
          </a:p>
        </p:txBody>
      </p:sp>
      <p:sp>
        <p:nvSpPr>
          <p:cNvPr id="3" name="Rectángulo 2"/>
          <p:cNvSpPr/>
          <p:nvPr/>
        </p:nvSpPr>
        <p:spPr>
          <a:xfrm>
            <a:off x="191177" y="1182890"/>
            <a:ext cx="8784872" cy="1815882"/>
          </a:xfrm>
          <a:prstGeom prst="rect">
            <a:avLst/>
          </a:prstGeom>
        </p:spPr>
        <p:txBody>
          <a:bodyPr wrap="square">
            <a:spAutoFit/>
          </a:bodyPr>
          <a:lstStyle/>
          <a:p>
            <a:pPr algn="just" fontAlgn="base">
              <a:spcBef>
                <a:spcPct val="0"/>
              </a:spcBef>
              <a:spcAft>
                <a:spcPct val="0"/>
              </a:spcAft>
            </a:pPr>
            <a:r>
              <a:rPr lang="es-ES" altLang="zh-CN" sz="2800" b="1" i="1" dirty="0">
                <a:solidFill>
                  <a:schemeClr val="tx1"/>
                </a:solidFill>
                <a:cs typeface="Arial" panose="020B0604020202020204" pitchFamily="34" charset="0"/>
                <a:sym typeface="Arial" panose="020B0604020202020204" pitchFamily="34" charset="0"/>
              </a:rPr>
              <a:t>OBJETIVOS: </a:t>
            </a:r>
            <a:r>
              <a:rPr lang="es-ES" altLang="zh-CN" sz="2800" dirty="0">
                <a:solidFill>
                  <a:schemeClr val="tx1"/>
                </a:solidFill>
                <a:cs typeface="Arial" panose="020B0604020202020204" pitchFamily="34" charset="0"/>
                <a:sym typeface="Arial" panose="020B0604020202020204" pitchFamily="34" charset="0"/>
              </a:rPr>
              <a:t>crear y/o manipular una percepción virtual que responda a los intereses de la guerra, para lograr coaliciones y </a:t>
            </a:r>
            <a:r>
              <a:rPr lang="es-ES" altLang="zh-CN" sz="2800" dirty="0" smtClean="0">
                <a:solidFill>
                  <a:schemeClr val="tx1"/>
                </a:solidFill>
                <a:cs typeface="Arial" panose="020B0604020202020204" pitchFamily="34" charset="0"/>
                <a:sym typeface="Arial" panose="020B0604020202020204" pitchFamily="34" charset="0"/>
              </a:rPr>
              <a:t>apoyo</a:t>
            </a:r>
            <a:r>
              <a:rPr lang="es-ES" altLang="zh-CN" sz="2800" dirty="0">
                <a:cs typeface="Arial" panose="020B0604020202020204" pitchFamily="34" charset="0"/>
                <a:sym typeface="Arial" panose="020B0604020202020204" pitchFamily="34" charset="0"/>
              </a:rPr>
              <a:t>.</a:t>
            </a:r>
            <a:endParaRPr lang="es-ES" altLang="zh-CN" sz="2800" dirty="0">
              <a:solidFill>
                <a:schemeClr val="tx1"/>
              </a:solidFill>
              <a:cs typeface="Arial" panose="020B0604020202020204" pitchFamily="34" charset="0"/>
              <a:sym typeface="Arial" panose="020B0604020202020204" pitchFamily="34" charset="0"/>
            </a:endParaRPr>
          </a:p>
          <a:p>
            <a:pPr algn="ctr" fontAlgn="base">
              <a:spcBef>
                <a:spcPct val="0"/>
              </a:spcBef>
              <a:spcAft>
                <a:spcPct val="0"/>
              </a:spcAft>
            </a:pPr>
            <a:r>
              <a:rPr lang="es-ES" altLang="zh-CN" sz="2800" b="1" i="1" dirty="0">
                <a:solidFill>
                  <a:srgbClr val="C00000"/>
                </a:solidFill>
                <a:cs typeface="Arial" panose="020B0604020202020204" pitchFamily="34" charset="0"/>
                <a:sym typeface="Arial" panose="020B0604020202020204" pitchFamily="34" charset="0"/>
              </a:rPr>
              <a:t>CONTEXTO POLÍTICO DE LA GUERRA</a:t>
            </a:r>
          </a:p>
        </p:txBody>
      </p:sp>
      <p:sp>
        <p:nvSpPr>
          <p:cNvPr id="23" name="Rectángulo 22"/>
          <p:cNvSpPr/>
          <p:nvPr/>
        </p:nvSpPr>
        <p:spPr>
          <a:xfrm>
            <a:off x="191177" y="321918"/>
            <a:ext cx="4889610" cy="52322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800" b="1" i="1" dirty="0">
                <a:solidFill>
                  <a:schemeClr val="tx1"/>
                </a:solidFill>
                <a:cs typeface="Arial" panose="020B0604020202020204" pitchFamily="34" charset="0"/>
              </a:rPr>
              <a:t>GUERRA DE INFORMACIÓN</a:t>
            </a:r>
          </a:p>
        </p:txBody>
      </p:sp>
    </p:spTree>
    <p:extLst>
      <p:ext uri="{BB962C8B-B14F-4D97-AF65-F5344CB8AC3E}">
        <p14:creationId xmlns:p14="http://schemas.microsoft.com/office/powerpoint/2010/main" val="1597503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27384"/>
            <a:ext cx="5328592" cy="6885384"/>
          </a:xfrm>
        </p:spPr>
      </p:pic>
    </p:spTree>
    <p:extLst>
      <p:ext uri="{BB962C8B-B14F-4D97-AF65-F5344CB8AC3E}">
        <p14:creationId xmlns:p14="http://schemas.microsoft.com/office/powerpoint/2010/main" val="2864284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512" y="343971"/>
            <a:ext cx="8784976" cy="6109365"/>
          </a:xfrm>
          <a:prstGeom prst="rect">
            <a:avLst/>
          </a:prstGeom>
        </p:spPr>
        <p:txBody>
          <a:bodyPr wrap="square">
            <a:spAutoFit/>
          </a:bodyPr>
          <a:lstStyle/>
          <a:p>
            <a:pPr>
              <a:spcAft>
                <a:spcPts val="0"/>
              </a:spcAft>
            </a:pPr>
            <a:r>
              <a:rPr lang="es-ES" sz="2300" b="1" dirty="0">
                <a:latin typeface="Times New Roman" panose="02020603050405020304" pitchFamily="18" charset="0"/>
                <a:ea typeface="SimSun" panose="02010600030101010101" pitchFamily="2" charset="-122"/>
                <a:cs typeface="Times New Roman" panose="02020603050405020304" pitchFamily="18" charset="0"/>
              </a:rPr>
              <a:t>La Guerra Cultural</a:t>
            </a:r>
            <a:r>
              <a:rPr lang="es-ES" sz="2300" dirty="0">
                <a:latin typeface="Times New Roman" panose="02020603050405020304" pitchFamily="18" charset="0"/>
                <a:ea typeface="SimSun" panose="02010600030101010101" pitchFamily="2" charset="-122"/>
                <a:cs typeface="Times New Roman" panose="02020603050405020304" pitchFamily="18" charset="0"/>
              </a:rPr>
              <a:t>, desarrollada por el gobierno de los EE:UU., en la época de la globalización adquiere nuevas dimensiones, se ha convertido </a:t>
            </a:r>
            <a:r>
              <a:rPr lang="es-ES" sz="2300" dirty="0" smtClean="0">
                <a:latin typeface="Times New Roman" panose="02020603050405020304" pitchFamily="18" charset="0"/>
                <a:ea typeface="SimSun" panose="02010600030101010101" pitchFamily="2" charset="-122"/>
                <a:cs typeface="Times New Roman" panose="02020603050405020304" pitchFamily="18" charset="0"/>
              </a:rPr>
              <a:t>en </a:t>
            </a:r>
            <a:r>
              <a:rPr lang="es-ES" sz="2300" dirty="0">
                <a:latin typeface="Times New Roman" panose="02020603050405020304" pitchFamily="18" charset="0"/>
                <a:ea typeface="SimSun" panose="02010600030101010101" pitchFamily="2" charset="-122"/>
                <a:cs typeface="Times New Roman" panose="02020603050405020304" pitchFamily="18" charset="0"/>
              </a:rPr>
              <a:t>guerra permanente, mediática, ideológica, simbólica y sicológica, a escala global, direccionada y manipulada por medio de las TIC, con empleo de métodos sofisticados capaces de variar la conciencia, para imponer la cultura occidental en el resto del mundo y establecer los principios de la sociedad de consumo capitalista derrotando en el terreno de las ideas, a las posibles alternativas a su </a:t>
            </a:r>
            <a:r>
              <a:rPr lang="es-ES" sz="2300" dirty="0" smtClean="0">
                <a:latin typeface="Times New Roman" panose="02020603050405020304" pitchFamily="18" charset="0"/>
                <a:ea typeface="SimSun" panose="02010600030101010101" pitchFamily="2" charset="-122"/>
                <a:cs typeface="Times New Roman" panose="02020603050405020304" pitchFamily="18" charset="0"/>
              </a:rPr>
              <a:t>dominio.</a:t>
            </a:r>
          </a:p>
          <a:p>
            <a:pPr>
              <a:spcAft>
                <a:spcPts val="0"/>
              </a:spcAft>
            </a:pPr>
            <a:endParaRPr lang="es-ES" sz="23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0"/>
              </a:spcAft>
            </a:pPr>
            <a:r>
              <a:rPr lang="es-ES" sz="2300" dirty="0" smtClean="0">
                <a:latin typeface="Times New Roman" panose="02020603050405020304" pitchFamily="18" charset="0"/>
                <a:ea typeface="SimSun" panose="02010600030101010101" pitchFamily="2" charset="-122"/>
                <a:cs typeface="Times New Roman" panose="02020603050405020304" pitchFamily="18" charset="0"/>
              </a:rPr>
              <a:t>Con esto persiguen el </a:t>
            </a:r>
            <a:r>
              <a:rPr lang="es-ES" sz="2300" dirty="0">
                <a:latin typeface="Times New Roman" panose="02020603050405020304" pitchFamily="18" charset="0"/>
                <a:ea typeface="SimSun" panose="02010600030101010101" pitchFamily="2" charset="-122"/>
                <a:cs typeface="Times New Roman" panose="02020603050405020304" pitchFamily="18" charset="0"/>
              </a:rPr>
              <a:t>objetivo de convertir al ser humano en un alienado consumista de órdenes sicológicas direccionadas mediante consignas y símbolos; lograr la destrucción de la psicología de las masas y convertir a la persona  en un individuo-masa, desarraigado de los valores de su propia cultura, historia y tradiciones de origen, transformado en un alienado universalizado y sin conciencia, sin combatividad ni capacidad de </a:t>
            </a:r>
            <a:r>
              <a:rPr lang="es-ES" sz="2300" dirty="0" smtClean="0">
                <a:latin typeface="Times New Roman" panose="02020603050405020304" pitchFamily="18" charset="0"/>
                <a:ea typeface="SimSun" panose="02010600030101010101" pitchFamily="2" charset="-122"/>
                <a:cs typeface="Times New Roman" panose="02020603050405020304" pitchFamily="18" charset="0"/>
              </a:rPr>
              <a:t>resistencia, incluso, en un neofascista como ocurre con un segmento de la población ucraniana.</a:t>
            </a:r>
            <a:endParaRPr lang="es-ES" sz="23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76339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0404" y="366894"/>
            <a:ext cx="4051494" cy="52322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800" b="1" i="1" dirty="0">
                <a:solidFill>
                  <a:schemeClr val="tx1"/>
                </a:solidFill>
                <a:cs typeface="Arial" panose="020B0604020202020204" pitchFamily="34" charset="0"/>
              </a:rPr>
              <a:t>GUERRA CULTURAL</a:t>
            </a:r>
          </a:p>
        </p:txBody>
      </p:sp>
      <p:sp>
        <p:nvSpPr>
          <p:cNvPr id="5" name="Rectángulo 4"/>
          <p:cNvSpPr/>
          <p:nvPr/>
        </p:nvSpPr>
        <p:spPr>
          <a:xfrm>
            <a:off x="220404" y="1309682"/>
            <a:ext cx="8758670" cy="1384995"/>
          </a:xfrm>
          <a:prstGeom prst="rect">
            <a:avLst/>
          </a:prstGeom>
        </p:spPr>
        <p:txBody>
          <a:bodyPr wrap="square">
            <a:spAutoFit/>
          </a:bodyPr>
          <a:lstStyle/>
          <a:p>
            <a:pPr algn="just" fontAlgn="base">
              <a:spcBef>
                <a:spcPct val="0"/>
              </a:spcBef>
              <a:spcAft>
                <a:spcPct val="0"/>
              </a:spcAft>
            </a:pPr>
            <a:r>
              <a:rPr lang="es-ES" sz="2800" b="1" i="1" dirty="0">
                <a:solidFill>
                  <a:schemeClr val="tx1"/>
                </a:solidFill>
                <a:cs typeface="Arial" panose="020B0604020202020204" pitchFamily="34" charset="0"/>
              </a:rPr>
              <a:t>OBJETIVO: </a:t>
            </a:r>
            <a:r>
              <a:rPr lang="es-ES" sz="2800" dirty="0">
                <a:solidFill>
                  <a:schemeClr val="tx1"/>
                </a:solidFill>
                <a:cs typeface="Arial" panose="020B0604020202020204" pitchFamily="34" charset="0"/>
              </a:rPr>
              <a:t>Imponer la cultura occidental y establecer los principios y valores de la sociedad de consumo capitalista</a:t>
            </a:r>
            <a:r>
              <a:rPr lang="es-ES" sz="2800" b="1" i="1" dirty="0">
                <a:solidFill>
                  <a:schemeClr val="tx1"/>
                </a:solidFill>
                <a:cs typeface="Arial" panose="020B0604020202020204" pitchFamily="34" charset="0"/>
              </a:rPr>
              <a:t>.</a:t>
            </a:r>
          </a:p>
          <a:p>
            <a:pPr algn="ctr" fontAlgn="base">
              <a:spcBef>
                <a:spcPct val="0"/>
              </a:spcBef>
              <a:spcAft>
                <a:spcPct val="0"/>
              </a:spcAft>
            </a:pPr>
            <a:r>
              <a:rPr lang="es-ES" sz="2800" b="1" i="1" dirty="0">
                <a:solidFill>
                  <a:srgbClr val="C00000"/>
                </a:solidFill>
                <a:cs typeface="Arial" panose="020B0604020202020204" pitchFamily="34" charset="0"/>
              </a:rPr>
              <a:t>HEGEMONISMO CULTURAL</a:t>
            </a:r>
          </a:p>
        </p:txBody>
      </p:sp>
      <p:sp>
        <p:nvSpPr>
          <p:cNvPr id="6" name="Rectángulo 5"/>
          <p:cNvSpPr/>
          <p:nvPr/>
        </p:nvSpPr>
        <p:spPr>
          <a:xfrm>
            <a:off x="216873" y="3351425"/>
            <a:ext cx="8762201" cy="1384995"/>
          </a:xfrm>
          <a:prstGeom prst="rect">
            <a:avLst/>
          </a:prstGeom>
        </p:spPr>
        <p:txBody>
          <a:bodyPr wrap="square">
            <a:spAutoFit/>
          </a:bodyPr>
          <a:lstStyle/>
          <a:p>
            <a:pPr algn="just" fontAlgn="base">
              <a:spcBef>
                <a:spcPct val="0"/>
              </a:spcBef>
              <a:spcAft>
                <a:spcPct val="0"/>
              </a:spcAft>
            </a:pPr>
            <a:r>
              <a:rPr lang="es-ES" sz="2800" b="1" i="1" dirty="0">
                <a:solidFill>
                  <a:schemeClr val="tx1"/>
                </a:solidFill>
                <a:cs typeface="Arial" panose="020B0604020202020204" pitchFamily="34" charset="0"/>
              </a:rPr>
              <a:t>ARMAMENTO: </a:t>
            </a:r>
            <a:r>
              <a:rPr lang="es-ES" sz="2800" dirty="0">
                <a:solidFill>
                  <a:schemeClr val="tx1"/>
                </a:solidFill>
                <a:cs typeface="Arial" panose="020B0604020202020204" pitchFamily="34" charset="0"/>
              </a:rPr>
              <a:t>La capacidad expedicionaria civil del gobierno de los EE.UU.</a:t>
            </a:r>
          </a:p>
          <a:p>
            <a:pPr algn="ctr" fontAlgn="base">
              <a:spcBef>
                <a:spcPct val="0"/>
              </a:spcBef>
              <a:spcAft>
                <a:spcPct val="0"/>
              </a:spcAft>
            </a:pPr>
            <a:r>
              <a:rPr lang="es-ES" sz="2800" b="1" i="1" dirty="0">
                <a:solidFill>
                  <a:srgbClr val="C00000"/>
                </a:solidFill>
                <a:cs typeface="Arial" panose="020B0604020202020204" pitchFamily="34" charset="0"/>
              </a:rPr>
              <a:t>MASS SELF COMUNICATION</a:t>
            </a:r>
          </a:p>
        </p:txBody>
      </p:sp>
      <p:sp>
        <p:nvSpPr>
          <p:cNvPr id="7" name="Rectángulo 6"/>
          <p:cNvSpPr/>
          <p:nvPr/>
        </p:nvSpPr>
        <p:spPr>
          <a:xfrm>
            <a:off x="216873" y="5226115"/>
            <a:ext cx="8762201" cy="954107"/>
          </a:xfrm>
          <a:prstGeom prst="rect">
            <a:avLst/>
          </a:prstGeom>
        </p:spPr>
        <p:txBody>
          <a:bodyPr wrap="square">
            <a:spAutoFit/>
          </a:bodyPr>
          <a:lstStyle/>
          <a:p>
            <a:pPr algn="just" fontAlgn="base">
              <a:spcBef>
                <a:spcPct val="0"/>
              </a:spcBef>
              <a:spcAft>
                <a:spcPct val="0"/>
              </a:spcAft>
            </a:pPr>
            <a:r>
              <a:rPr lang="es-ES" sz="2800" b="1" i="1" dirty="0">
                <a:solidFill>
                  <a:schemeClr val="tx1"/>
                </a:solidFill>
                <a:cs typeface="Arial" panose="020B0604020202020204" pitchFamily="34" charset="0"/>
              </a:rPr>
              <a:t>BLANCO: </a:t>
            </a:r>
            <a:r>
              <a:rPr lang="es-ES" sz="2800" dirty="0">
                <a:solidFill>
                  <a:schemeClr val="tx1"/>
                </a:solidFill>
                <a:cs typeface="Arial" panose="020B0604020202020204" pitchFamily="34" charset="0"/>
              </a:rPr>
              <a:t>“La mente y los corazones” de las personas</a:t>
            </a:r>
            <a:r>
              <a:rPr lang="es-ES" sz="2800" dirty="0" smtClean="0">
                <a:solidFill>
                  <a:schemeClr val="tx1"/>
                </a:solidFill>
                <a:cs typeface="Arial" panose="020B0604020202020204" pitchFamily="34" charset="0"/>
              </a:rPr>
              <a:t>. (Ver</a:t>
            </a:r>
          </a:p>
          <a:p>
            <a:pPr algn="just" fontAlgn="base">
              <a:spcBef>
                <a:spcPct val="0"/>
              </a:spcBef>
              <a:spcAft>
                <a:spcPct val="0"/>
              </a:spcAft>
            </a:pPr>
            <a:r>
              <a:rPr lang="es-ES" sz="2800" dirty="0" smtClean="0">
                <a:cs typeface="Arial" panose="020B0604020202020204" pitchFamily="34" charset="0"/>
              </a:rPr>
              <a:t>Lo que dice Noam Chomsky</a:t>
            </a:r>
            <a:r>
              <a:rPr lang="es-ES" sz="2800" dirty="0" smtClean="0">
                <a:solidFill>
                  <a:schemeClr val="tx1"/>
                </a:solidFill>
                <a:cs typeface="Arial" panose="020B0604020202020204" pitchFamily="34" charset="0"/>
              </a:rPr>
              <a:t>) </a:t>
            </a:r>
            <a:endParaRPr lang="es-ES" sz="2800" dirty="0">
              <a:solidFill>
                <a:schemeClr val="tx1"/>
              </a:solidFill>
              <a:cs typeface="Arial" panose="020B0604020202020204" pitchFamily="34" charset="0"/>
            </a:endParaRPr>
          </a:p>
        </p:txBody>
      </p:sp>
    </p:spTree>
    <p:extLst>
      <p:ext uri="{BB962C8B-B14F-4D97-AF65-F5344CB8AC3E}">
        <p14:creationId xmlns:p14="http://schemas.microsoft.com/office/powerpoint/2010/main" val="2392835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4000" b="1" dirty="0" smtClean="0">
                <a:latin typeface="Times New Roman" panose="02020603050405020304" pitchFamily="18" charset="0"/>
                <a:cs typeface="Times New Roman" panose="02020603050405020304" pitchFamily="18" charset="0"/>
              </a:rPr>
              <a:t>El “Uso Malicioso” de las TIC en las guerras de la información </a:t>
            </a:r>
            <a:endParaRPr lang="es-ES" sz="4000" b="1"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1187624" y="2708920"/>
            <a:ext cx="7200800" cy="1384995"/>
          </a:xfrm>
          <a:prstGeom prst="rect">
            <a:avLst/>
          </a:prstGeom>
          <a:noFill/>
        </p:spPr>
        <p:txBody>
          <a:bodyPr wrap="square" rtlCol="0">
            <a:spAutoFit/>
          </a:bodyPr>
          <a:lstStyle/>
          <a:p>
            <a:pPr algn="ctr"/>
            <a:r>
              <a:rPr lang="es-ES" sz="2800" b="1" dirty="0" smtClean="0">
                <a:latin typeface="Times New Roman" panose="02020603050405020304" pitchFamily="18" charset="0"/>
                <a:cs typeface="Times New Roman" panose="02020603050405020304" pitchFamily="18" charset="0"/>
              </a:rPr>
              <a:t>Guerras híbridas, Guerras cognitivas, Guerras de la Información y otros mecanismos de dominación.</a:t>
            </a:r>
            <a:endParaRPr lang="es-ES" sz="2800" b="1"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3059832" y="5589240"/>
            <a:ext cx="5626968" cy="830997"/>
          </a:xfrm>
          <a:prstGeom prst="rect">
            <a:avLst/>
          </a:prstGeom>
          <a:noFill/>
        </p:spPr>
        <p:txBody>
          <a:bodyPr wrap="square" rtlCol="0">
            <a:spAutoFit/>
          </a:bodyPr>
          <a:lstStyle/>
          <a:p>
            <a:pPr algn="r"/>
            <a:r>
              <a:rPr lang="es-ES" sz="2400" b="1" dirty="0" smtClean="0">
                <a:latin typeface="Times New Roman" panose="02020603050405020304" pitchFamily="18" charset="0"/>
                <a:cs typeface="Times New Roman" panose="02020603050405020304" pitchFamily="18" charset="0"/>
              </a:rPr>
              <a:t>Dr. C. Oscar Julián Villar Barroso.</a:t>
            </a:r>
          </a:p>
          <a:p>
            <a:pPr algn="r"/>
            <a:r>
              <a:rPr lang="es-ES" sz="2400" b="1" dirty="0" smtClean="0">
                <a:latin typeface="Times New Roman" panose="02020603050405020304" pitchFamily="18" charset="0"/>
                <a:cs typeface="Times New Roman" panose="02020603050405020304" pitchFamily="18" charset="0"/>
              </a:rPr>
              <a:t>Profesor Titular</a:t>
            </a:r>
            <a:endParaRPr lang="es-E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1058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1246"/>
            <a:ext cx="9113720" cy="5430042"/>
          </a:xfrm>
          <a:prstGeom prst="rect">
            <a:avLst/>
          </a:prstGeom>
        </p:spPr>
      </p:pic>
    </p:spTree>
    <p:extLst>
      <p:ext uri="{BB962C8B-B14F-4D97-AF65-F5344CB8AC3E}">
        <p14:creationId xmlns:p14="http://schemas.microsoft.com/office/powerpoint/2010/main" val="653324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92518" y="3051541"/>
            <a:ext cx="8678699" cy="1815882"/>
          </a:xfrm>
          <a:prstGeom prst="rect">
            <a:avLst/>
          </a:prstGeom>
        </p:spPr>
        <p:txBody>
          <a:bodyPr wrap="square">
            <a:spAutoFit/>
          </a:bodyPr>
          <a:lstStyle/>
          <a:p>
            <a:pPr algn="just" fontAlgn="base">
              <a:spcBef>
                <a:spcPct val="0"/>
              </a:spcBef>
              <a:spcAft>
                <a:spcPct val="0"/>
              </a:spcAft>
            </a:pPr>
            <a:r>
              <a:rPr lang="es-ES" altLang="zh-CN" sz="2800" b="1" i="1" dirty="0">
                <a:solidFill>
                  <a:schemeClr val="tx1"/>
                </a:solidFill>
                <a:cs typeface="Arial" panose="020B0604020202020204" pitchFamily="34" charset="0"/>
                <a:sym typeface="Arial" panose="020B0604020202020204" pitchFamily="34" charset="0"/>
              </a:rPr>
              <a:t>ARMAMENTO: </a:t>
            </a:r>
            <a:r>
              <a:rPr lang="es-ES" altLang="zh-CN" sz="2800" dirty="0">
                <a:solidFill>
                  <a:schemeClr val="tx1"/>
                </a:solidFill>
                <a:cs typeface="Arial" panose="020B0604020202020204" pitchFamily="34" charset="0"/>
                <a:sym typeface="Arial" panose="020B0604020202020204" pitchFamily="34" charset="0"/>
              </a:rPr>
              <a:t>Programas malignos, ataques a las redes, bombardeos mediáticos y bloqueos de servidores y sitios Web; armas de pulso </a:t>
            </a:r>
            <a:r>
              <a:rPr lang="es-ES" altLang="zh-CN" sz="2800" dirty="0" smtClean="0">
                <a:solidFill>
                  <a:schemeClr val="tx1"/>
                </a:solidFill>
                <a:cs typeface="Arial" panose="020B0604020202020204" pitchFamily="34" charset="0"/>
                <a:sym typeface="Arial" panose="020B0604020202020204" pitchFamily="34" charset="0"/>
              </a:rPr>
              <a:t>electromagnéticos</a:t>
            </a:r>
            <a:r>
              <a:rPr lang="es-ES" altLang="zh-CN" sz="2800" b="1" i="1" dirty="0" smtClean="0">
                <a:solidFill>
                  <a:schemeClr val="tx1"/>
                </a:solidFill>
                <a:cs typeface="Arial" panose="020B0604020202020204" pitchFamily="34" charset="0"/>
                <a:sym typeface="Arial" panose="020B0604020202020204" pitchFamily="34" charset="0"/>
              </a:rPr>
              <a:t>.</a:t>
            </a:r>
            <a:endParaRPr lang="es-ES" altLang="zh-CN" sz="2800" b="1" i="1" dirty="0">
              <a:solidFill>
                <a:schemeClr val="tx1"/>
              </a:solidFill>
              <a:cs typeface="Arial" panose="020B0604020202020204" pitchFamily="34" charset="0"/>
              <a:sym typeface="Arial" panose="020B0604020202020204" pitchFamily="34" charset="0"/>
            </a:endParaRPr>
          </a:p>
          <a:p>
            <a:pPr algn="ctr" fontAlgn="base">
              <a:spcBef>
                <a:spcPct val="0"/>
              </a:spcBef>
              <a:spcAft>
                <a:spcPct val="0"/>
              </a:spcAft>
            </a:pPr>
            <a:r>
              <a:rPr lang="es-ES" altLang="zh-CN" sz="2800" b="1" i="1" dirty="0">
                <a:solidFill>
                  <a:srgbClr val="C00000"/>
                </a:solidFill>
                <a:cs typeface="Arial" panose="020B0604020202020204" pitchFamily="34" charset="0"/>
                <a:sym typeface="Arial" panose="020B0604020202020204" pitchFamily="34" charset="0"/>
              </a:rPr>
              <a:t>ATAQUES TECNOLÓGICOS</a:t>
            </a:r>
          </a:p>
        </p:txBody>
      </p:sp>
      <p:sp>
        <p:nvSpPr>
          <p:cNvPr id="10" name="Rectángulo 9"/>
          <p:cNvSpPr/>
          <p:nvPr/>
        </p:nvSpPr>
        <p:spPr>
          <a:xfrm>
            <a:off x="192518" y="1080627"/>
            <a:ext cx="8704218" cy="1815882"/>
          </a:xfrm>
          <a:prstGeom prst="rect">
            <a:avLst/>
          </a:prstGeom>
        </p:spPr>
        <p:txBody>
          <a:bodyPr wrap="square">
            <a:spAutoFit/>
          </a:bodyPr>
          <a:lstStyle/>
          <a:p>
            <a:pPr algn="just" fontAlgn="base">
              <a:spcBef>
                <a:spcPct val="0"/>
              </a:spcBef>
              <a:spcAft>
                <a:spcPct val="0"/>
              </a:spcAft>
            </a:pPr>
            <a:r>
              <a:rPr lang="es-ES" altLang="zh-CN" sz="2800" b="1" i="1" dirty="0">
                <a:solidFill>
                  <a:schemeClr val="tx1"/>
                </a:solidFill>
                <a:cs typeface="Arial" panose="020B0604020202020204" pitchFamily="34" charset="0"/>
                <a:sym typeface="Arial" panose="020B0604020202020204" pitchFamily="34" charset="0"/>
              </a:rPr>
              <a:t>OBJETIVO: </a:t>
            </a:r>
            <a:r>
              <a:rPr lang="es-ES" altLang="zh-CN" sz="2800" dirty="0">
                <a:solidFill>
                  <a:schemeClr val="tx1"/>
                </a:solidFill>
                <a:cs typeface="Arial" panose="020B0604020202020204" pitchFamily="34" charset="0"/>
                <a:sym typeface="Arial" panose="020B0604020202020204" pitchFamily="34" charset="0"/>
              </a:rPr>
              <a:t>Hacer colapsar los sistemas de comunicación, dirección y mando; afectar los sistemas informáticos y de los servicios vitales del país.</a:t>
            </a:r>
          </a:p>
          <a:p>
            <a:pPr algn="ctr" fontAlgn="base">
              <a:spcBef>
                <a:spcPct val="0"/>
              </a:spcBef>
              <a:spcAft>
                <a:spcPct val="0"/>
              </a:spcAft>
            </a:pPr>
            <a:r>
              <a:rPr lang="es-ES" altLang="zh-CN" sz="2800" b="1" i="1" dirty="0">
                <a:solidFill>
                  <a:srgbClr val="C00000"/>
                </a:solidFill>
                <a:cs typeface="Arial" panose="020B0604020202020204" pitchFamily="34" charset="0"/>
                <a:sym typeface="Arial" panose="020B0604020202020204" pitchFamily="34" charset="0"/>
              </a:rPr>
              <a:t>INCOMUNICAR AL PAÍS</a:t>
            </a:r>
          </a:p>
        </p:txBody>
      </p:sp>
      <p:sp>
        <p:nvSpPr>
          <p:cNvPr id="11" name="22 Rectángulo"/>
          <p:cNvSpPr>
            <a:spLocks noChangeArrowheads="1"/>
          </p:cNvSpPr>
          <p:nvPr/>
        </p:nvSpPr>
        <p:spPr bwMode="auto">
          <a:xfrm>
            <a:off x="232030" y="5111430"/>
            <a:ext cx="8664706" cy="1384995"/>
          </a:xfrm>
          <a:prstGeom prst="rect">
            <a:avLst/>
          </a:prstGeom>
          <a:extLst/>
        </p:spPr>
        <p:txBody>
          <a:bodyPr wrap="square">
            <a:spAutoFit/>
          </a:bodyPr>
          <a:lstStyle/>
          <a:p>
            <a:pPr algn="just" fontAlgn="base">
              <a:spcBef>
                <a:spcPct val="0"/>
              </a:spcBef>
              <a:spcAft>
                <a:spcPct val="0"/>
              </a:spcAft>
            </a:pPr>
            <a:r>
              <a:rPr lang="es-ES" altLang="zh-CN" sz="2800" b="1" i="1" dirty="0">
                <a:solidFill>
                  <a:schemeClr val="tx1"/>
                </a:solidFill>
                <a:cs typeface="Arial" panose="020B0604020202020204" pitchFamily="34" charset="0"/>
                <a:sym typeface="Arial" panose="020B0604020202020204" pitchFamily="34" charset="0"/>
              </a:rPr>
              <a:t>BLANCOS: </a:t>
            </a:r>
          </a:p>
          <a:p>
            <a:pPr algn="just" fontAlgn="base">
              <a:spcBef>
                <a:spcPct val="0"/>
              </a:spcBef>
              <a:spcAft>
                <a:spcPct val="0"/>
              </a:spcAft>
            </a:pPr>
            <a:r>
              <a:rPr lang="es-ES" altLang="zh-CN" sz="2800" b="1" i="1" dirty="0">
                <a:solidFill>
                  <a:schemeClr val="tx1"/>
                </a:solidFill>
                <a:cs typeface="Arial" panose="020B0604020202020204" pitchFamily="34" charset="0"/>
                <a:sym typeface="Arial" panose="020B0604020202020204" pitchFamily="34" charset="0"/>
              </a:rPr>
              <a:t>Directos: </a:t>
            </a:r>
            <a:r>
              <a:rPr lang="es-ES" altLang="zh-CN" sz="2800" dirty="0">
                <a:solidFill>
                  <a:schemeClr val="tx1"/>
                </a:solidFill>
                <a:cs typeface="Arial" panose="020B0604020202020204" pitchFamily="34" charset="0"/>
                <a:sym typeface="Arial" panose="020B0604020202020204" pitchFamily="34" charset="0"/>
              </a:rPr>
              <a:t>dirección y mando militares y </a:t>
            </a:r>
            <a:r>
              <a:rPr lang="es-ES" altLang="zh-CN" sz="2800" dirty="0" smtClean="0">
                <a:solidFill>
                  <a:schemeClr val="tx1"/>
                </a:solidFill>
                <a:cs typeface="Arial" panose="020B0604020202020204" pitchFamily="34" charset="0"/>
                <a:sym typeface="Arial" panose="020B0604020202020204" pitchFamily="34" charset="0"/>
              </a:rPr>
              <a:t>políticos.</a:t>
            </a:r>
            <a:endParaRPr lang="es-ES" altLang="zh-CN" sz="2800" dirty="0">
              <a:solidFill>
                <a:schemeClr val="tx1"/>
              </a:solidFill>
              <a:cs typeface="Arial" panose="020B0604020202020204" pitchFamily="34" charset="0"/>
              <a:sym typeface="Arial" panose="020B0604020202020204" pitchFamily="34" charset="0"/>
            </a:endParaRPr>
          </a:p>
          <a:p>
            <a:pPr algn="just" fontAlgn="base">
              <a:spcBef>
                <a:spcPct val="0"/>
              </a:spcBef>
              <a:spcAft>
                <a:spcPct val="0"/>
              </a:spcAft>
            </a:pPr>
            <a:r>
              <a:rPr lang="es-ES" altLang="zh-CN" sz="2800" b="1" i="1" dirty="0">
                <a:solidFill>
                  <a:schemeClr val="tx1"/>
                </a:solidFill>
                <a:cs typeface="Arial" panose="020B0604020202020204" pitchFamily="34" charset="0"/>
                <a:sym typeface="Arial" panose="020B0604020202020204" pitchFamily="34" charset="0"/>
              </a:rPr>
              <a:t>Indirectos: </a:t>
            </a:r>
            <a:r>
              <a:rPr lang="es-ES" altLang="zh-CN" sz="2800" dirty="0">
                <a:solidFill>
                  <a:schemeClr val="tx1"/>
                </a:solidFill>
                <a:cs typeface="Arial" panose="020B0604020202020204" pitchFamily="34" charset="0"/>
                <a:sym typeface="Arial" panose="020B0604020202020204" pitchFamily="34" charset="0"/>
              </a:rPr>
              <a:t>económicos, diplomáticos y comunicaciones.</a:t>
            </a:r>
          </a:p>
        </p:txBody>
      </p:sp>
      <p:sp>
        <p:nvSpPr>
          <p:cNvPr id="13" name="Rectángulo 12"/>
          <p:cNvSpPr/>
          <p:nvPr/>
        </p:nvSpPr>
        <p:spPr>
          <a:xfrm>
            <a:off x="232030" y="223444"/>
            <a:ext cx="5212766" cy="52322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800" b="1" i="1" dirty="0">
                <a:solidFill>
                  <a:schemeClr val="tx1"/>
                </a:solidFill>
                <a:cs typeface="Arial" panose="020B0604020202020204" pitchFamily="34" charset="0"/>
              </a:rPr>
              <a:t>GUERRA INFORMÁTICA</a:t>
            </a:r>
          </a:p>
        </p:txBody>
      </p:sp>
    </p:spTree>
    <p:extLst>
      <p:ext uri="{BB962C8B-B14F-4D97-AF65-F5344CB8AC3E}">
        <p14:creationId xmlns:p14="http://schemas.microsoft.com/office/powerpoint/2010/main" val="1789449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3528" y="476672"/>
            <a:ext cx="8568952" cy="5632311"/>
          </a:xfrm>
          <a:prstGeom prst="rect">
            <a:avLst/>
          </a:prstGeom>
        </p:spPr>
        <p:txBody>
          <a:bodyPr wrap="square">
            <a:spAutoFit/>
          </a:bodyPr>
          <a:lstStyle/>
          <a:p>
            <a:pPr>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La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nueva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estrategia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comunicacional</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persigue</a:t>
            </a:r>
            <a:r>
              <a:rPr lang="en-US" sz="2400" dirty="0">
                <a:latin typeface="Times New Roman" panose="02020603050405020304" pitchFamily="18" charset="0"/>
                <a:ea typeface="SimSun" panose="02010600030101010101" pitchFamily="2" charset="-122"/>
                <a:cs typeface="Times New Roman" panose="02020603050405020304" pitchFamily="18" charset="0"/>
              </a:rPr>
              <a:t> la </a:t>
            </a:r>
            <a:r>
              <a:rPr lang="en-US" sz="2400" dirty="0" err="1">
                <a:latin typeface="Times New Roman" panose="02020603050405020304" pitchFamily="18" charset="0"/>
                <a:ea typeface="SimSun" panose="02010600030101010101" pitchFamily="2" charset="-122"/>
                <a:cs typeface="Times New Roman" panose="02020603050405020304" pitchFamily="18" charset="0"/>
              </a:rPr>
              <a:t>segmentación</a:t>
            </a:r>
            <a:r>
              <a:rPr lang="en-US" sz="2400" dirty="0">
                <a:latin typeface="Times New Roman" panose="02020603050405020304" pitchFamily="18" charset="0"/>
                <a:ea typeface="SimSun" panose="02010600030101010101" pitchFamily="2" charset="-122"/>
                <a:cs typeface="Times New Roman" panose="02020603050405020304" pitchFamily="18" charset="0"/>
              </a:rPr>
              <a:t> de las </a:t>
            </a:r>
            <a:r>
              <a:rPr lang="en-US" sz="2400" dirty="0" err="1">
                <a:latin typeface="Times New Roman" panose="02020603050405020304" pitchFamily="18" charset="0"/>
                <a:ea typeface="SimSun" panose="02010600030101010101" pitchFamily="2" charset="-122"/>
                <a:cs typeface="Times New Roman" panose="02020603050405020304" pitchFamily="18" charset="0"/>
              </a:rPr>
              <a:t>relaciones</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sociales</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smtClean="0">
                <a:latin typeface="Times New Roman" panose="02020603050405020304" pitchFamily="18" charset="0"/>
                <a:ea typeface="SimSun" panose="02010600030101010101" pitchFamily="2" charset="-122"/>
                <a:cs typeface="Times New Roman" panose="02020603050405020304" pitchFamily="18" charset="0"/>
              </a:rPr>
              <a:t>romper </a:t>
            </a:r>
            <a:r>
              <a:rPr lang="en-US" sz="2400" dirty="0">
                <a:latin typeface="Times New Roman" panose="02020603050405020304" pitchFamily="18" charset="0"/>
                <a:ea typeface="SimSun" panose="02010600030101010101" pitchFamily="2" charset="-122"/>
                <a:cs typeface="Times New Roman" panose="02020603050405020304" pitchFamily="18" charset="0"/>
              </a:rPr>
              <a:t>la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identidad</a:t>
            </a:r>
            <a:r>
              <a:rPr lang="en-US" sz="2400" dirty="0">
                <a:latin typeface="Times New Roman" panose="02020603050405020304" pitchFamily="18" charset="0"/>
                <a:ea typeface="SimSun" panose="02010600030101010101" pitchFamily="2" charset="-122"/>
                <a:cs typeface="Times New Roman" panose="02020603050405020304" pitchFamily="18" charset="0"/>
              </a:rPr>
              <a:t> cultural y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nacional</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así</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como</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manipular</a:t>
            </a:r>
            <a:r>
              <a:rPr lang="en-US" sz="2400" dirty="0">
                <a:latin typeface="Times New Roman" panose="02020603050405020304" pitchFamily="18" charset="0"/>
                <a:ea typeface="SimSun" panose="02010600030101010101" pitchFamily="2" charset="-122"/>
                <a:cs typeface="Times New Roman" panose="02020603050405020304" pitchFamily="18" charset="0"/>
              </a:rPr>
              <a:t> a la </a:t>
            </a:r>
            <a:r>
              <a:rPr lang="en-US" sz="2400" dirty="0" err="1">
                <a:latin typeface="Times New Roman" panose="02020603050405020304" pitchFamily="18" charset="0"/>
                <a:ea typeface="SimSun" panose="02010600030101010101" pitchFamily="2" charset="-122"/>
                <a:cs typeface="Times New Roman" panose="02020603050405020304" pitchFamily="18" charset="0"/>
              </a:rPr>
              <a:t>sociedad</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en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su</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conjunto</a:t>
            </a:r>
            <a:r>
              <a:rPr lang="en-US" sz="2400" dirty="0" smtClean="0">
                <a:latin typeface="Times New Roman" panose="02020603050405020304" pitchFamily="18" charset="0"/>
                <a:ea typeface="SimSun" panose="02010600030101010101" pitchFamily="2" charset="-122"/>
                <a:cs typeface="Times New Roman" panose="02020603050405020304" pitchFamily="18" charset="0"/>
              </a:rPr>
              <a:t>.</a:t>
            </a:r>
          </a:p>
          <a:p>
            <a:pPr>
              <a:spcAft>
                <a:spcPts val="0"/>
              </a:spcAft>
            </a:pP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0"/>
              </a:spcAft>
            </a:pPr>
            <a:r>
              <a:rPr lang="en-US" sz="2400" dirty="0" err="1" smtClean="0">
                <a:latin typeface="Times New Roman" panose="02020603050405020304" pitchFamily="18" charset="0"/>
                <a:ea typeface="SimSun" panose="02010600030101010101" pitchFamily="2" charset="-122"/>
                <a:cs typeface="Times New Roman" panose="02020603050405020304" pitchFamily="18" charset="0"/>
              </a:rPr>
              <a:t>Sus</a:t>
            </a:r>
            <a:r>
              <a:rPr lang="en-US" sz="2400" dirty="0" smtClean="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nefastos</a:t>
            </a:r>
            <a:r>
              <a:rPr lang="es-ES_tradnl" sz="2400" dirty="0" smtClean="0">
                <a:latin typeface="Times New Roman" panose="02020603050405020304" pitchFamily="18" charset="0"/>
                <a:ea typeface="SimSun" panose="02010600030101010101" pitchFamily="2" charset="-122"/>
                <a:cs typeface="Times New Roman" panose="02020603050405020304" pitchFamily="18" charset="0"/>
              </a:rPr>
              <a:t>efectos </a:t>
            </a:r>
            <a:r>
              <a:rPr lang="en-US" sz="2400" dirty="0">
                <a:latin typeface="Times New Roman" panose="02020603050405020304" pitchFamily="18" charset="0"/>
                <a:ea typeface="SimSun" panose="02010600030101010101" pitchFamily="2" charset="-122"/>
                <a:cs typeface="Times New Roman" panose="02020603050405020304" pitchFamily="18" charset="0"/>
              </a:rPr>
              <a:t>son </a:t>
            </a:r>
            <a:r>
              <a:rPr lang="en-US" sz="2400" dirty="0" smtClean="0">
                <a:latin typeface="Times New Roman" panose="02020603050405020304" pitchFamily="18" charset="0"/>
                <a:ea typeface="SimSun" panose="02010600030101010101" pitchFamily="2" charset="-122"/>
                <a:cs typeface="Times New Roman" panose="02020603050405020304" pitchFamily="18" charset="0"/>
              </a:rPr>
              <a:t>: </a:t>
            </a:r>
          </a:p>
          <a:p>
            <a:pPr>
              <a:spcAft>
                <a:spcPts val="0"/>
              </a:spcAft>
            </a:pPr>
            <a:endParaRPr lang="es-ES" sz="2400" dirty="0">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spcAft>
                <a:spcPts val="0"/>
              </a:spcAft>
              <a:buFont typeface="Symbol" panose="05050102010706020507" pitchFamily="18" charset="2"/>
              <a:buChar char=""/>
            </a:pPr>
            <a:r>
              <a:rPr lang="en-US" sz="2400" dirty="0" err="1">
                <a:latin typeface="Times New Roman" panose="02020603050405020304" pitchFamily="18" charset="0"/>
                <a:ea typeface="SimSun" panose="02010600030101010101" pitchFamily="2" charset="-122"/>
                <a:cs typeface="Times New Roman" panose="02020603050405020304" pitchFamily="18" charset="0"/>
              </a:rPr>
              <a:t>Pérdida</a:t>
            </a:r>
            <a:r>
              <a:rPr lang="en-US" sz="2400" dirty="0">
                <a:latin typeface="Times New Roman" panose="02020603050405020304" pitchFamily="18" charset="0"/>
                <a:ea typeface="SimSun" panose="02010600030101010101" pitchFamily="2" charset="-122"/>
                <a:cs typeface="Times New Roman" panose="02020603050405020304" pitchFamily="18" charset="0"/>
              </a:rPr>
              <a:t> del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carácter</a:t>
            </a:r>
            <a:r>
              <a:rPr lang="en-US" sz="2400" dirty="0">
                <a:latin typeface="Times New Roman" panose="02020603050405020304" pitchFamily="18" charset="0"/>
                <a:ea typeface="SimSun" panose="02010600030101010101" pitchFamily="2" charset="-122"/>
                <a:cs typeface="Times New Roman" panose="02020603050405020304" pitchFamily="18" charset="0"/>
              </a:rPr>
              <a:t> social del </a:t>
            </a:r>
            <a:r>
              <a:rPr lang="en-US" sz="2400" dirty="0" err="1">
                <a:latin typeface="Times New Roman" panose="02020603050405020304" pitchFamily="18" charset="0"/>
                <a:ea typeface="SimSun" panose="02010600030101010101" pitchFamily="2" charset="-122"/>
                <a:cs typeface="Times New Roman" panose="02020603050405020304" pitchFamily="18" charset="0"/>
              </a:rPr>
              <a:t>ser</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humano</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smtClean="0">
                <a:latin typeface="Times New Roman" panose="02020603050405020304" pitchFamily="18" charset="0"/>
                <a:ea typeface="SimSun" panose="02010600030101010101" pitchFamily="2" charset="-122"/>
                <a:cs typeface="Times New Roman" panose="02020603050405020304" pitchFamily="18" charset="0"/>
              </a:rPr>
              <a:t>convertido</a:t>
            </a:r>
            <a:r>
              <a:rPr lang="en-US" sz="2400" dirty="0" smtClean="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en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smtClean="0">
                <a:latin typeface="Times New Roman" panose="02020603050405020304" pitchFamily="18" charset="0"/>
                <a:ea typeface="SimSun" panose="02010600030101010101" pitchFamily="2" charset="-122"/>
                <a:cs typeface="Times New Roman" panose="02020603050405020304" pitchFamily="18" charset="0"/>
              </a:rPr>
              <a:t>individuo</a:t>
            </a:r>
            <a:r>
              <a:rPr lang="en-US" sz="2400" dirty="0" smtClean="0">
                <a:latin typeface="Times New Roman" panose="02020603050405020304" pitchFamily="18" charset="0"/>
                <a:ea typeface="SimSun" panose="02010600030101010101" pitchFamily="2" charset="-122"/>
                <a:cs typeface="Times New Roman" panose="02020603050405020304" pitchFamily="18" charset="0"/>
              </a:rPr>
              <a:t>-masa-</a:t>
            </a:r>
            <a:r>
              <a:rPr lang="en-US" sz="2400" dirty="0" err="1" smtClean="0">
                <a:latin typeface="Times New Roman" panose="02020603050405020304" pitchFamily="18" charset="0"/>
                <a:ea typeface="SimSun" panose="02010600030101010101" pitchFamily="2" charset="-122"/>
                <a:cs typeface="Times New Roman" panose="02020603050405020304" pitchFamily="18" charset="0"/>
              </a:rPr>
              <a:t>consumidor</a:t>
            </a:r>
            <a:r>
              <a:rPr lang="en-US" sz="2400" dirty="0" smtClean="0">
                <a:latin typeface="Times New Roman" panose="02020603050405020304" pitchFamily="18" charset="0"/>
                <a:ea typeface="SimSun" panose="02010600030101010101" pitchFamily="2" charset="-122"/>
                <a:cs typeface="Times New Roman" panose="02020603050405020304" pitchFamily="18" charset="0"/>
              </a:rPr>
              <a:t>).</a:t>
            </a:r>
            <a:endParaRPr lang="es-ES" sz="2400" dirty="0">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spcAft>
                <a:spcPts val="0"/>
              </a:spcAft>
              <a:buFont typeface="Symbol" panose="05050102010706020507" pitchFamily="18" charset="2"/>
              <a:buChar char=""/>
            </a:pPr>
            <a:r>
              <a:rPr lang="en-US" sz="2400" dirty="0" err="1" smtClean="0">
                <a:latin typeface="Times New Roman" panose="02020603050405020304" pitchFamily="18" charset="0"/>
                <a:ea typeface="SimSun" panose="02010600030101010101" pitchFamily="2" charset="-122"/>
                <a:cs typeface="Times New Roman" panose="02020603050405020304" pitchFamily="18" charset="0"/>
              </a:rPr>
              <a:t>Exacerbación</a:t>
            </a:r>
            <a:r>
              <a:rPr lang="en-US" sz="2400" dirty="0" smtClean="0">
                <a:latin typeface="Times New Roman" panose="02020603050405020304" pitchFamily="18" charset="0"/>
                <a:ea typeface="SimSun" panose="02010600030101010101" pitchFamily="2" charset="-122"/>
                <a:cs typeface="Times New Roman" panose="02020603050405020304" pitchFamily="18" charset="0"/>
              </a:rPr>
              <a:t> del </a:t>
            </a:r>
            <a:r>
              <a:rPr lang="en-US" sz="2400" dirty="0" err="1" smtClean="0">
                <a:latin typeface="Times New Roman" panose="02020603050405020304" pitchFamily="18" charset="0"/>
                <a:ea typeface="SimSun" panose="02010600030101010101" pitchFamily="2" charset="-122"/>
                <a:cs typeface="Times New Roman" panose="02020603050405020304" pitchFamily="18" charset="0"/>
              </a:rPr>
              <a:t>individualismo</a:t>
            </a:r>
            <a:r>
              <a:rPr lang="en-US" sz="2400" dirty="0" smtClean="0">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y </a:t>
            </a:r>
            <a:r>
              <a:rPr lang="en-US" sz="2400" dirty="0" smtClean="0">
                <a:latin typeface="Times New Roman" panose="02020603050405020304" pitchFamily="18" charset="0"/>
                <a:ea typeface="SimSun" panose="02010600030101010101" pitchFamily="2" charset="-122"/>
                <a:cs typeface="Times New Roman" panose="02020603050405020304" pitchFamily="18" charset="0"/>
              </a:rPr>
              <a:t>el </a:t>
            </a:r>
            <a:r>
              <a:rPr lang="en-US" sz="2400" dirty="0" err="1" smtClean="0">
                <a:latin typeface="Times New Roman" panose="02020603050405020304" pitchFamily="18" charset="0"/>
                <a:ea typeface="SimSun" panose="02010600030101010101" pitchFamily="2" charset="-122"/>
                <a:cs typeface="Times New Roman" panose="02020603050405020304" pitchFamily="18" charset="0"/>
              </a:rPr>
              <a:t>egoísmo</a:t>
            </a:r>
            <a:r>
              <a:rPr lang="en-US" sz="2400" dirty="0" smtClean="0">
                <a:latin typeface="Times New Roman" panose="02020603050405020304" pitchFamily="18" charset="0"/>
                <a:ea typeface="SimSun" panose="02010600030101010101" pitchFamily="2" charset="-122"/>
                <a:cs typeface="Times New Roman" panose="02020603050405020304" pitchFamily="18" charset="0"/>
              </a:rPr>
              <a:t>.</a:t>
            </a:r>
            <a:endParaRPr lang="es-ES" sz="2400" dirty="0">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spcAft>
                <a:spcPts val="0"/>
              </a:spcAft>
              <a:buFont typeface="Symbol" panose="05050102010706020507" pitchFamily="18" charset="2"/>
              <a:buChar char=""/>
            </a:pPr>
            <a:r>
              <a:rPr lang="en-US" sz="2400" dirty="0" err="1" smtClean="0">
                <a:latin typeface="Times New Roman" panose="02020603050405020304" pitchFamily="18" charset="0"/>
                <a:ea typeface="SimSun" panose="02010600030101010101" pitchFamily="2" charset="-122"/>
                <a:cs typeface="Times New Roman" panose="02020603050405020304" pitchFamily="18" charset="0"/>
              </a:rPr>
              <a:t>Propiciar</a:t>
            </a:r>
            <a:r>
              <a:rPr lang="en-US" sz="2400" dirty="0" smtClean="0">
                <a:latin typeface="Times New Roman" panose="02020603050405020304" pitchFamily="18" charset="0"/>
                <a:ea typeface="SimSun" panose="02010600030101010101" pitchFamily="2" charset="-122"/>
                <a:cs typeface="Times New Roman" panose="02020603050405020304" pitchFamily="18" charset="0"/>
              </a:rPr>
              <a:t> la </a:t>
            </a:r>
            <a:r>
              <a:rPr lang="en-US" sz="2400" dirty="0" err="1" smtClean="0">
                <a:latin typeface="Times New Roman" panose="02020603050405020304" pitchFamily="18" charset="0"/>
                <a:ea typeface="SimSun" panose="02010600030101010101" pitchFamily="2" charset="-122"/>
                <a:cs typeface="Times New Roman" panose="02020603050405020304" pitchFamily="18" charset="0"/>
              </a:rPr>
              <a:t>alienación</a:t>
            </a:r>
            <a:r>
              <a:rPr lang="en-US" sz="2400" dirty="0" smtClean="0">
                <a:latin typeface="Times New Roman" panose="02020603050405020304" pitchFamily="18" charset="0"/>
                <a:ea typeface="SimSun" panose="02010600030101010101" pitchFamily="2" charset="-122"/>
                <a:cs typeface="Times New Roman" panose="02020603050405020304" pitchFamily="18" charset="0"/>
              </a:rPr>
              <a:t> y la </a:t>
            </a:r>
            <a:r>
              <a:rPr lang="en-US" sz="2400" dirty="0" err="1" smtClean="0">
                <a:latin typeface="Times New Roman" panose="02020603050405020304" pitchFamily="18" charset="0"/>
                <a:ea typeface="SimSun" panose="02010600030101010101" pitchFamily="2" charset="-122"/>
                <a:cs typeface="Times New Roman" panose="02020603050405020304" pitchFamily="18" charset="0"/>
              </a:rPr>
              <a:t>enajenación</a:t>
            </a:r>
            <a:r>
              <a:rPr lang="en-US" sz="2400" dirty="0" smtClean="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psicológica</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endParaRPr lang="es-ES" sz="2400" dirty="0">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spcAft>
                <a:spcPts val="0"/>
              </a:spcAft>
              <a:buFont typeface="Symbol" panose="05050102010706020507" pitchFamily="18" charset="2"/>
              <a:buChar char=""/>
            </a:pPr>
            <a:r>
              <a:rPr lang="en-US" sz="2400" dirty="0" err="1">
                <a:latin typeface="Times New Roman" panose="02020603050405020304" pitchFamily="18" charset="0"/>
                <a:ea typeface="SimSun" panose="02010600030101010101" pitchFamily="2" charset="-122"/>
                <a:cs typeface="Times New Roman" panose="02020603050405020304" pitchFamily="18" charset="0"/>
              </a:rPr>
              <a:t>Estigmatización</a:t>
            </a:r>
            <a:r>
              <a:rPr lang="en-US" sz="2400" dirty="0">
                <a:latin typeface="Times New Roman" panose="02020603050405020304" pitchFamily="18" charset="0"/>
                <a:ea typeface="SimSun" panose="02010600030101010101" pitchFamily="2" charset="-122"/>
                <a:cs typeface="Times New Roman" panose="02020603050405020304" pitchFamily="18" charset="0"/>
              </a:rPr>
              <a:t> de </a:t>
            </a:r>
            <a:r>
              <a:rPr lang="en-US" sz="2400" dirty="0" err="1">
                <a:latin typeface="Times New Roman" panose="02020603050405020304" pitchFamily="18" charset="0"/>
                <a:ea typeface="SimSun" panose="02010600030101010101" pitchFamily="2" charset="-122"/>
                <a:cs typeface="Times New Roman" panose="02020603050405020304" pitchFamily="18" charset="0"/>
              </a:rPr>
              <a:t>los</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métodos</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científicos</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endParaRPr lang="es-ES" sz="2400" dirty="0">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spcAft>
                <a:spcPts val="0"/>
              </a:spcAft>
              <a:buFont typeface="Symbol" panose="05050102010706020507" pitchFamily="18" charset="2"/>
              <a:buChar char=""/>
            </a:pPr>
            <a:r>
              <a:rPr lang="es-ES_tradnl" sz="2400" dirty="0">
                <a:latin typeface="Times New Roman" panose="02020603050405020304" pitchFamily="18" charset="0"/>
                <a:ea typeface="SimSun" panose="02010600030101010101" pitchFamily="2" charset="-122"/>
                <a:cs typeface="Times New Roman" panose="02020603050405020304" pitchFamily="18" charset="0"/>
              </a:rPr>
              <a:t>Indiferencia ante el conocimiento históricamente acumulado. </a:t>
            </a:r>
            <a:endParaRPr lang="es-ES" sz="2400" dirty="0">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spcAft>
                <a:spcPts val="0"/>
              </a:spcAft>
              <a:buFont typeface="Symbol" panose="05050102010706020507" pitchFamily="18" charset="2"/>
              <a:buChar char=""/>
            </a:pPr>
            <a:r>
              <a:rPr lang="es-ES_tradnl" sz="2400" dirty="0">
                <a:latin typeface="Times New Roman" panose="02020603050405020304" pitchFamily="18" charset="0"/>
                <a:ea typeface="SimSun" panose="02010600030101010101" pitchFamily="2" charset="-122"/>
                <a:cs typeface="Times New Roman" panose="02020603050405020304" pitchFamily="18" charset="0"/>
              </a:rPr>
              <a:t>Indolencia ante los valores patrióticos y de solidaridad </a:t>
            </a:r>
            <a:r>
              <a:rPr lang="es-ES_tradnl" sz="2400" dirty="0" smtClean="0">
                <a:latin typeface="Times New Roman" panose="02020603050405020304" pitchFamily="18" charset="0"/>
                <a:ea typeface="SimSun" panose="02010600030101010101" pitchFamily="2" charset="-122"/>
                <a:cs typeface="Times New Roman" panose="02020603050405020304" pitchFamily="18" charset="0"/>
              </a:rPr>
              <a:t>humana.</a:t>
            </a:r>
          </a:p>
          <a:p>
            <a:pPr marL="342900" lvl="0" indent="-342900">
              <a:spcAft>
                <a:spcPts val="0"/>
              </a:spcAft>
              <a:buFont typeface="Symbol" panose="05050102010706020507" pitchFamily="18" charset="2"/>
              <a:buChar char=""/>
            </a:pPr>
            <a:r>
              <a:rPr lang="en-US" sz="2400" dirty="0" err="1" smtClean="0">
                <a:latin typeface="Times New Roman" panose="02020603050405020304" pitchFamily="18" charset="0"/>
                <a:ea typeface="SimSun" panose="02010600030101010101" pitchFamily="2" charset="-122"/>
                <a:cs typeface="Times New Roman" panose="02020603050405020304" pitchFamily="18" charset="0"/>
              </a:rPr>
              <a:t>Desprecio</a:t>
            </a:r>
            <a:r>
              <a:rPr lang="en-US" sz="2400" dirty="0" smtClean="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por</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los</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principios</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éticos</a:t>
            </a:r>
            <a:r>
              <a:rPr lang="en-US" sz="2400" dirty="0">
                <a:latin typeface="Times New Roman" panose="02020603050405020304" pitchFamily="18" charset="0"/>
                <a:ea typeface="SimSun" panose="02010600030101010101" pitchFamily="2" charset="-122"/>
                <a:cs typeface="Times New Roman" panose="02020603050405020304" pitchFamily="18" charset="0"/>
              </a:rPr>
              <a:t> que </a:t>
            </a:r>
            <a:r>
              <a:rPr lang="en-US" sz="2400" dirty="0" err="1">
                <a:latin typeface="Times New Roman" panose="02020603050405020304" pitchFamily="18" charset="0"/>
                <a:ea typeface="SimSun" panose="02010600030101010101" pitchFamily="2" charset="-122"/>
                <a:cs typeface="Times New Roman" panose="02020603050405020304" pitchFamily="18" charset="0"/>
              </a:rPr>
              <a:t>deben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caracterizar</a:t>
            </a:r>
            <a:r>
              <a:rPr lang="en-US" sz="2400" dirty="0">
                <a:latin typeface="Times New Roman" panose="02020603050405020304" pitchFamily="18" charset="0"/>
                <a:ea typeface="SimSun" panose="02010600030101010101" pitchFamily="2" charset="-122"/>
                <a:cs typeface="Times New Roman" panose="02020603050405020304" pitchFamily="18" charset="0"/>
              </a:rPr>
              <a:t> al </a:t>
            </a:r>
            <a:r>
              <a:rPr lang="en-US" sz="2400" dirty="0" err="1">
                <a:latin typeface="Times New Roman" panose="02020603050405020304" pitchFamily="18" charset="0"/>
                <a:ea typeface="SimSun" panose="02010600030101010101" pitchFamily="2" charset="-122"/>
                <a:cs typeface="Times New Roman" panose="02020603050405020304" pitchFamily="18" charset="0"/>
              </a:rPr>
              <a:t>ser</a:t>
            </a:r>
            <a:r>
              <a:rPr lang="es-ES_tradnl" sz="2400" dirty="0">
                <a:latin typeface="Times New Roman" panose="02020603050405020304" pitchFamily="18" charset="0"/>
                <a:ea typeface="SimSun" panose="02010600030101010101" pitchFamily="2" charset="-122"/>
                <a:cs typeface="Times New Roman" panose="02020603050405020304" pitchFamily="18" charset="0"/>
              </a:rPr>
              <a:t> humano</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endParaRPr lang="es-E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3550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0"/>
            <a:ext cx="6120680" cy="6858000"/>
          </a:xfrm>
          <a:prstGeom prst="rect">
            <a:avLst/>
          </a:prstGeom>
        </p:spPr>
      </p:pic>
    </p:spTree>
    <p:extLst>
      <p:ext uri="{BB962C8B-B14F-4D97-AF65-F5344CB8AC3E}">
        <p14:creationId xmlns:p14="http://schemas.microsoft.com/office/powerpoint/2010/main" val="3994200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1143000"/>
          </a:xfrm>
        </p:spPr>
        <p:txBody>
          <a:bodyPr>
            <a:normAutofit/>
          </a:bodyPr>
          <a:lstStyle/>
          <a:p>
            <a:r>
              <a:rPr lang="es-ES" sz="3200" b="1" dirty="0" smtClean="0">
                <a:latin typeface="Times New Roman" panose="02020603050405020304" pitchFamily="18" charset="0"/>
                <a:cs typeface="Times New Roman" panose="02020603050405020304" pitchFamily="18" charset="0"/>
              </a:rPr>
              <a:t>Desplome de la principal herramienta de dominación global estadounidense</a:t>
            </a:r>
            <a:endParaRPr lang="es-ES" sz="3200" b="1" dirty="0">
              <a:latin typeface="Times New Roman" panose="02020603050405020304" pitchFamily="18" charset="0"/>
              <a:cs typeface="Times New Roman" panose="02020603050405020304" pitchFamily="18" charset="0"/>
            </a:endParaRPr>
          </a:p>
        </p:txBody>
      </p:sp>
      <p:sp>
        <p:nvSpPr>
          <p:cNvPr id="4" name="Rectángulo 3"/>
          <p:cNvSpPr/>
          <p:nvPr/>
        </p:nvSpPr>
        <p:spPr>
          <a:xfrm>
            <a:off x="323528" y="1415673"/>
            <a:ext cx="8568952" cy="5262979"/>
          </a:xfrm>
          <a:prstGeom prst="rect">
            <a:avLst/>
          </a:prstGeom>
        </p:spPr>
        <p:txBody>
          <a:bodyPr wrap="square">
            <a:spAutoFit/>
          </a:bodyPr>
          <a:lstStyle/>
          <a:p>
            <a:r>
              <a:rPr lang="es-ES" sz="2400" dirty="0">
                <a:latin typeface="Times New Roman" panose="02020603050405020304" pitchFamily="18" charset="0"/>
                <a:ea typeface="Calibri" panose="020F0502020204030204" pitchFamily="34" charset="0"/>
              </a:rPr>
              <a:t>El dólar no es </a:t>
            </a:r>
            <a:r>
              <a:rPr lang="es-ES" sz="2400" dirty="0" smtClean="0">
                <a:latin typeface="Times New Roman" panose="02020603050405020304" pitchFamily="18" charset="0"/>
                <a:ea typeface="Calibri" panose="020F0502020204030204" pitchFamily="34" charset="0"/>
              </a:rPr>
              <a:t>ni por asomo un </a:t>
            </a:r>
            <a:r>
              <a:rPr lang="es-ES" sz="2400" dirty="0">
                <a:latin typeface="Times New Roman" panose="02020603050405020304" pitchFamily="18" charset="0"/>
                <a:ea typeface="Calibri" panose="020F0502020204030204" pitchFamily="34" charset="0"/>
              </a:rPr>
              <a:t>símbolo de probidad económica y buenas prácticas, </a:t>
            </a:r>
            <a:r>
              <a:rPr lang="es-ES" sz="2400" dirty="0" smtClean="0">
                <a:latin typeface="Times New Roman" panose="02020603050405020304" pitchFamily="18" charset="0"/>
                <a:ea typeface="Calibri" panose="020F0502020204030204" pitchFamily="34" charset="0"/>
              </a:rPr>
              <a:t>como se asegura en los mitos que lo defienden, y </a:t>
            </a:r>
            <a:r>
              <a:rPr lang="es-ES" sz="2400" dirty="0">
                <a:latin typeface="Times New Roman" panose="02020603050405020304" pitchFamily="18" charset="0"/>
                <a:ea typeface="Calibri" panose="020F0502020204030204" pitchFamily="34" charset="0"/>
              </a:rPr>
              <a:t>por ello cada vez es más evidente de que se acerca un desenlace fatal para esta divisa, la moneda fiduciaria de los Estados Unidos, que está perdiendo gradualmente su estatus de reserva mundial y hoy el planeta está teniendo serias dudas sobre la presunción, ampliamente aceptada hasta no hace mucho, del excepcionalismo interminable estadounidense. </a:t>
            </a:r>
            <a:endParaRPr lang="es-ES" sz="2400" dirty="0" smtClean="0">
              <a:latin typeface="Times New Roman" panose="02020603050405020304" pitchFamily="18" charset="0"/>
              <a:ea typeface="Calibri" panose="020F0502020204030204" pitchFamily="34" charset="0"/>
            </a:endParaRPr>
          </a:p>
          <a:p>
            <a:endParaRPr lang="es-ES" sz="2400" dirty="0">
              <a:latin typeface="Times New Roman" panose="02020603050405020304" pitchFamily="18" charset="0"/>
              <a:ea typeface="Calibri" panose="020F0502020204030204" pitchFamily="34" charset="0"/>
            </a:endParaRPr>
          </a:p>
          <a:p>
            <a:r>
              <a:rPr lang="es-ES" sz="2400" dirty="0" smtClean="0">
                <a:latin typeface="Times New Roman" panose="02020603050405020304" pitchFamily="18" charset="0"/>
                <a:ea typeface="Calibri" panose="020F0502020204030204" pitchFamily="34" charset="0"/>
              </a:rPr>
              <a:t>Tampoco es </a:t>
            </a:r>
            <a:r>
              <a:rPr lang="es-ES" sz="2400" dirty="0">
                <a:latin typeface="Times New Roman" panose="02020603050405020304" pitchFamily="18" charset="0"/>
                <a:ea typeface="Calibri" panose="020F0502020204030204" pitchFamily="34" charset="0"/>
              </a:rPr>
              <a:t>descabellado asegurar, </a:t>
            </a:r>
            <a:r>
              <a:rPr lang="es-ES" sz="2400" dirty="0" smtClean="0">
                <a:latin typeface="Times New Roman" panose="02020603050405020304" pitchFamily="18" charset="0"/>
                <a:ea typeface="Calibri" panose="020F0502020204030204" pitchFamily="34" charset="0"/>
              </a:rPr>
              <a:t>que </a:t>
            </a:r>
            <a:r>
              <a:rPr lang="es-ES" sz="2400" dirty="0">
                <a:latin typeface="Times New Roman" panose="02020603050405020304" pitchFamily="18" charset="0"/>
                <a:ea typeface="Calibri" panose="020F0502020204030204" pitchFamily="34" charset="0"/>
              </a:rPr>
              <a:t>la era del "</a:t>
            </a:r>
            <a:r>
              <a:rPr lang="es-ES" sz="2400" b="1" u="sng" dirty="0">
                <a:latin typeface="Times New Roman" panose="02020603050405020304" pitchFamily="18" charset="0"/>
                <a:ea typeface="Calibri" panose="020F0502020204030204" pitchFamily="34" charset="0"/>
              </a:rPr>
              <a:t>privilegio exorbitante</a:t>
            </a:r>
            <a:r>
              <a:rPr lang="es-ES" sz="2400" dirty="0">
                <a:latin typeface="Times New Roman" panose="02020603050405020304" pitchFamily="18" charset="0"/>
                <a:ea typeface="Calibri" panose="020F0502020204030204" pitchFamily="34" charset="0"/>
              </a:rPr>
              <a:t>" del dólar de ese país como la principal moneda de reserva del mundo, al parecer, está llegando a su fin y con esto fenecerá también su mito</a:t>
            </a:r>
            <a:r>
              <a:rPr lang="es-ES" sz="2400" dirty="0" smtClean="0">
                <a:latin typeface="Times New Roman" panose="02020603050405020304" pitchFamily="18" charset="0"/>
                <a:ea typeface="Calibri" panose="020F0502020204030204" pitchFamily="34" charset="0"/>
              </a:rPr>
              <a:t>. Las sanciones contra Rusia, y sus respuestas, lo indican con suma claridad.</a:t>
            </a:r>
            <a:endParaRPr lang="es-ES" sz="2400" dirty="0"/>
          </a:p>
        </p:txBody>
      </p:sp>
    </p:spTree>
    <p:extLst>
      <p:ext uri="{BB962C8B-B14F-4D97-AF65-F5344CB8AC3E}">
        <p14:creationId xmlns:p14="http://schemas.microsoft.com/office/powerpoint/2010/main" val="3104508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792088"/>
          </a:xfrm>
        </p:spPr>
        <p:txBody>
          <a:bodyPr>
            <a:normAutofit/>
          </a:bodyPr>
          <a:lstStyle/>
          <a:p>
            <a:r>
              <a:rPr lang="es-ES" sz="3200" b="1" dirty="0">
                <a:latin typeface="Times New Roman" panose="02020603050405020304" pitchFamily="18" charset="0"/>
                <a:ea typeface="Calibri" panose="020F0502020204030204" pitchFamily="34" charset="0"/>
                <a:cs typeface="Times New Roman" panose="02020603050405020304" pitchFamily="18" charset="0"/>
              </a:rPr>
              <a:t>Golpe </a:t>
            </a:r>
            <a:r>
              <a:rPr lang="es-ES" sz="3200" b="1" dirty="0" smtClean="0">
                <a:latin typeface="Times New Roman" panose="02020603050405020304" pitchFamily="18" charset="0"/>
                <a:ea typeface="Calibri" panose="020F0502020204030204" pitchFamily="34" charset="0"/>
                <a:cs typeface="Times New Roman" panose="02020603050405020304" pitchFamily="18" charset="0"/>
              </a:rPr>
              <a:t>Blando</a:t>
            </a:r>
            <a:endParaRPr lang="es-ES" sz="3200" b="1" dirty="0"/>
          </a:p>
        </p:txBody>
      </p:sp>
      <p:sp>
        <p:nvSpPr>
          <p:cNvPr id="4" name="Rectángulo 3"/>
          <p:cNvSpPr/>
          <p:nvPr/>
        </p:nvSpPr>
        <p:spPr>
          <a:xfrm>
            <a:off x="251520" y="908720"/>
            <a:ext cx="8712968" cy="5742085"/>
          </a:xfrm>
          <a:prstGeom prst="rect">
            <a:avLst/>
          </a:prstGeom>
        </p:spPr>
        <p:txBody>
          <a:bodyPr wrap="square">
            <a:spAutoFit/>
          </a:bodyPr>
          <a:lstStyle/>
          <a:p>
            <a:pPr algn="just">
              <a:lnSpc>
                <a:spcPct val="115000"/>
              </a:lnSpc>
              <a:spcAft>
                <a:spcPts val="1000"/>
              </a:spcAft>
            </a:pPr>
            <a:r>
              <a:rPr lang="es-ES" sz="2400" dirty="0" smtClean="0">
                <a:latin typeface="Times New Roman" panose="02020603050405020304" pitchFamily="18" charset="0"/>
                <a:ea typeface="Calibri" panose="020F0502020204030204" pitchFamily="34" charset="0"/>
                <a:cs typeface="Times New Roman" panose="02020603050405020304" pitchFamily="18" charset="0"/>
              </a:rPr>
              <a:t>Es </a:t>
            </a:r>
            <a:r>
              <a:rPr lang="es-ES" sz="2400" dirty="0">
                <a:latin typeface="Times New Roman" panose="02020603050405020304" pitchFamily="18" charset="0"/>
                <a:ea typeface="Calibri" panose="020F0502020204030204" pitchFamily="34" charset="0"/>
                <a:cs typeface="Times New Roman" panose="02020603050405020304" pitchFamily="18" charset="0"/>
              </a:rPr>
              <a:t>una nueva forma de derrocar gobiernos sin comprometer la presencia directa de tropas propias y en menor medida, de militares locales leales </a:t>
            </a:r>
            <a:r>
              <a:rPr lang="es-ES" sz="2400" dirty="0" smtClean="0">
                <a:latin typeface="Times New Roman" panose="02020603050405020304" pitchFamily="18" charset="0"/>
                <a:ea typeface="Calibri" panose="020F0502020204030204" pitchFamily="34" charset="0"/>
                <a:cs typeface="Times New Roman" panose="02020603050405020304" pitchFamily="18" charset="0"/>
              </a:rPr>
              <a:t>y </a:t>
            </a:r>
            <a:r>
              <a:rPr lang="es-ES" sz="2400" dirty="0">
                <a:latin typeface="Times New Roman" panose="02020603050405020304" pitchFamily="18" charset="0"/>
                <a:ea typeface="Calibri" panose="020F0502020204030204" pitchFamily="34" charset="0"/>
                <a:cs typeface="Times New Roman" panose="02020603050405020304" pitchFamily="18" charset="0"/>
              </a:rPr>
              <a:t>han venido a sustituir a los tradicionales golpes de Estado, por tanto, la violencia en estos casos es de otro tipo, de la que se puede justificar ante la opinión pública, culpar de ella a las autoridades que se pretenden derrocar y evadir así responsabilidades. </a:t>
            </a:r>
            <a:endParaRPr lang="es-E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s-ES" sz="2400" dirty="0" smtClean="0">
                <a:latin typeface="Times New Roman" panose="02020603050405020304" pitchFamily="18" charset="0"/>
                <a:ea typeface="Calibri" panose="020F0502020204030204" pitchFamily="34" charset="0"/>
                <a:cs typeface="Times New Roman" panose="02020603050405020304" pitchFamily="18" charset="0"/>
              </a:rPr>
              <a:t>Técnicamente </a:t>
            </a:r>
            <a:r>
              <a:rPr lang="es-ES" sz="2400" dirty="0">
                <a:latin typeface="Times New Roman" panose="02020603050405020304" pitchFamily="18" charset="0"/>
                <a:ea typeface="Calibri" panose="020F0502020204030204" pitchFamily="34" charset="0"/>
                <a:cs typeface="Times New Roman" panose="02020603050405020304" pitchFamily="18" charset="0"/>
              </a:rPr>
              <a:t>hablando, son una suerte de golpes de Estado que se producen en forma de “explosiones democráticas y populares” para derribar gobiernos “antidemocráticos” mediante masivas manifestaciones de desobediencia civil, luego de lo cual el gobierno se ve obligado a renunciar y su lugar es ocupado por la oposición que de inmediato es reconocida por Washington y sus aliados como legítima. </a:t>
            </a:r>
            <a:endParaRPr lang="es-ES" sz="2400" dirty="0"/>
          </a:p>
        </p:txBody>
      </p:sp>
    </p:spTree>
    <p:extLst>
      <p:ext uri="{BB962C8B-B14F-4D97-AF65-F5344CB8AC3E}">
        <p14:creationId xmlns:p14="http://schemas.microsoft.com/office/powerpoint/2010/main" val="3553344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1520" y="188640"/>
            <a:ext cx="8640960" cy="6591548"/>
          </a:xfrm>
          <a:prstGeom prst="rect">
            <a:avLst/>
          </a:prstGeom>
        </p:spPr>
        <p:txBody>
          <a:bodyPr wrap="square">
            <a:spAutoFit/>
          </a:bodyPr>
          <a:lstStyle/>
          <a:p>
            <a:pPr algn="just">
              <a:lnSpc>
                <a:spcPct val="115000"/>
              </a:lnSpc>
              <a:spcAft>
                <a:spcPts val="1000"/>
              </a:spcAft>
            </a:pPr>
            <a:r>
              <a:rPr lang="es-ES" sz="2400" dirty="0">
                <a:latin typeface="Times New Roman" panose="02020603050405020304" pitchFamily="18" charset="0"/>
                <a:ea typeface="Calibri" panose="020F0502020204030204" pitchFamily="34" charset="0"/>
                <a:cs typeface="Times New Roman" panose="02020603050405020304" pitchFamily="18" charset="0"/>
              </a:rPr>
              <a:t>En fin, no es otra cosa que la creación del caos en un territorio dado en el cual se pretenden alcanzar objetivos políticos</a:t>
            </a:r>
            <a:r>
              <a:rPr lang="es-ES" sz="2400" dirty="0" smtClean="0">
                <a:latin typeface="Times New Roman" panose="02020603050405020304" pitchFamily="18" charset="0"/>
                <a:ea typeface="Calibri" panose="020F0502020204030204" pitchFamily="34" charset="0"/>
                <a:cs typeface="Times New Roman" panose="02020603050405020304" pitchFamily="18" charset="0"/>
              </a:rPr>
              <a:t>. Estos </a:t>
            </a:r>
            <a:r>
              <a:rPr lang="es-ES" sz="2400" dirty="0">
                <a:latin typeface="Times New Roman" panose="02020603050405020304" pitchFamily="18" charset="0"/>
                <a:ea typeface="Calibri" panose="020F0502020204030204" pitchFamily="34" charset="0"/>
                <a:cs typeface="Times New Roman" panose="02020603050405020304" pitchFamily="18" charset="0"/>
              </a:rPr>
              <a:t>han recibido desde la </a:t>
            </a:r>
            <a:r>
              <a:rPr lang="es-ES" sz="2400" b="1" u="sng" dirty="0">
                <a:latin typeface="Times New Roman" panose="02020603050405020304" pitchFamily="18" charset="0"/>
                <a:ea typeface="Calibri" panose="020F0502020204030204" pitchFamily="34" charset="0"/>
                <a:cs typeface="Times New Roman" panose="02020603050405020304" pitchFamily="18" charset="0"/>
              </a:rPr>
              <a:t>publicística</a:t>
            </a:r>
            <a:r>
              <a:rPr lang="es-ES" sz="2400" dirty="0">
                <a:latin typeface="Times New Roman" panose="02020603050405020304" pitchFamily="18" charset="0"/>
                <a:ea typeface="Calibri" panose="020F0502020204030204" pitchFamily="34" charset="0"/>
                <a:cs typeface="Times New Roman" panose="02020603050405020304" pitchFamily="18" charset="0"/>
              </a:rPr>
              <a:t> denominaciones como “</a:t>
            </a:r>
            <a:r>
              <a:rPr lang="es-ES" sz="2400" b="1" dirty="0">
                <a:latin typeface="Times New Roman" panose="02020603050405020304" pitchFamily="18" charset="0"/>
                <a:ea typeface="Calibri" panose="020F0502020204030204" pitchFamily="34" charset="0"/>
                <a:cs typeface="Times New Roman" panose="02020603050405020304" pitchFamily="18" charset="0"/>
              </a:rPr>
              <a:t>Revoluciones de Colores</a:t>
            </a:r>
            <a:r>
              <a:rPr lang="es-ES" sz="2400" dirty="0">
                <a:latin typeface="Times New Roman" panose="02020603050405020304" pitchFamily="18" charset="0"/>
                <a:ea typeface="Calibri" panose="020F0502020204030204" pitchFamily="34" charset="0"/>
                <a:cs typeface="Times New Roman" panose="02020603050405020304" pitchFamily="18" charset="0"/>
              </a:rPr>
              <a:t>”, “</a:t>
            </a:r>
            <a:r>
              <a:rPr lang="es-ES" sz="2400" b="1" dirty="0">
                <a:latin typeface="Times New Roman" panose="02020603050405020304" pitchFamily="18" charset="0"/>
                <a:ea typeface="Calibri" panose="020F0502020204030204" pitchFamily="34" charset="0"/>
                <a:cs typeface="Times New Roman" panose="02020603050405020304" pitchFamily="18" charset="0"/>
              </a:rPr>
              <a:t>Operación de Cambio de Régimen</a:t>
            </a:r>
            <a:r>
              <a:rPr lang="es-ES" sz="2400" dirty="0">
                <a:latin typeface="Times New Roman" panose="02020603050405020304" pitchFamily="18" charset="0"/>
                <a:ea typeface="Calibri" panose="020F0502020204030204" pitchFamily="34" charset="0"/>
                <a:cs typeface="Times New Roman" panose="02020603050405020304" pitchFamily="18" charset="0"/>
              </a:rPr>
              <a:t>”, “</a:t>
            </a:r>
            <a:r>
              <a:rPr lang="es-ES" sz="2400" b="1" dirty="0">
                <a:latin typeface="Times New Roman" panose="02020603050405020304" pitchFamily="18" charset="0"/>
                <a:ea typeface="Calibri" panose="020F0502020204030204" pitchFamily="34" charset="0"/>
                <a:cs typeface="Times New Roman" panose="02020603050405020304" pitchFamily="18" charset="0"/>
              </a:rPr>
              <a:t>Primavera Árabe</a:t>
            </a:r>
            <a:r>
              <a:rPr lang="es-E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2400" b="1" dirty="0" err="1" smtClean="0">
                <a:latin typeface="Times New Roman" panose="02020603050405020304" pitchFamily="18" charset="0"/>
                <a:ea typeface="Calibri" panose="020F0502020204030204" pitchFamily="34" charset="0"/>
                <a:cs typeface="Times New Roman" panose="02020603050405020304" pitchFamily="18" charset="0"/>
              </a:rPr>
              <a:t>Euromaidán</a:t>
            </a:r>
            <a:r>
              <a:rPr lang="es-E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2400" dirty="0">
                <a:latin typeface="Times New Roman" panose="02020603050405020304" pitchFamily="18" charset="0"/>
                <a:ea typeface="Calibri" panose="020F0502020204030204" pitchFamily="34" charset="0"/>
                <a:cs typeface="Times New Roman" panose="02020603050405020304" pitchFamily="18" charset="0"/>
              </a:rPr>
              <a:t>etc. En ellos participan los siguientes actores</a:t>
            </a:r>
            <a:r>
              <a:rPr lang="es-ES"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s-E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s-ES" sz="2400" b="1" dirty="0">
                <a:latin typeface="Times New Roman" panose="02020603050405020304" pitchFamily="18" charset="0"/>
                <a:ea typeface="Calibri" panose="020F0502020204030204" pitchFamily="34" charset="0"/>
                <a:cs typeface="Times New Roman" panose="02020603050405020304" pitchFamily="18" charset="0"/>
              </a:rPr>
              <a:t>Las masas</a:t>
            </a:r>
            <a:r>
              <a:rPr lang="es-ES" sz="2400" dirty="0">
                <a:latin typeface="Times New Roman" panose="02020603050405020304" pitchFamily="18" charset="0"/>
                <a:ea typeface="Calibri" panose="020F0502020204030204" pitchFamily="34" charset="0"/>
                <a:cs typeface="Times New Roman" panose="02020603050405020304" pitchFamily="18" charset="0"/>
              </a:rPr>
              <a:t>. Previamente sometidas a intensas ofensivas mediáticas desde los medios corporatizados y las redes sociales, capaces de convertir a los ciudadanos en una suerte de “rebaño idiotizado” y manipular sus conciencias y corazones</a:t>
            </a:r>
            <a:r>
              <a:rPr lang="es-ES" sz="2400" dirty="0" smtClean="0">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15000"/>
              </a:lnSpc>
              <a:spcAft>
                <a:spcPts val="0"/>
              </a:spcAft>
            </a:pPr>
            <a:endParaRPr lang="es-ES" sz="24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Aft>
                <a:spcPts val="0"/>
              </a:spcAft>
            </a:pPr>
            <a:r>
              <a:rPr lang="es-ES" sz="2400" b="1" dirty="0" smtClean="0">
                <a:latin typeface="Times New Roman" panose="02020603050405020304" pitchFamily="18" charset="0"/>
                <a:ea typeface="Calibri" panose="020F0502020204030204" pitchFamily="34" charset="0"/>
                <a:cs typeface="Times New Roman" panose="02020603050405020304" pitchFamily="18" charset="0"/>
              </a:rPr>
              <a:t>2. Las </a:t>
            </a:r>
            <a:r>
              <a:rPr lang="es-ES" sz="2400" b="1" dirty="0">
                <a:latin typeface="Times New Roman" panose="02020603050405020304" pitchFamily="18" charset="0"/>
                <a:ea typeface="Calibri" panose="020F0502020204030204" pitchFamily="34" charset="0"/>
                <a:cs typeface="Times New Roman" panose="02020603050405020304" pitchFamily="18" charset="0"/>
              </a:rPr>
              <a:t>Organizaciones No Gubernamentales</a:t>
            </a:r>
            <a:r>
              <a:rPr lang="es-ES" sz="2400" dirty="0">
                <a:latin typeface="Times New Roman" panose="02020603050405020304" pitchFamily="18" charset="0"/>
                <a:ea typeface="Calibri" panose="020F0502020204030204" pitchFamily="34" charset="0"/>
                <a:cs typeface="Times New Roman" panose="02020603050405020304" pitchFamily="18" charset="0"/>
              </a:rPr>
              <a:t> (ONG) (e iglesias de la cristiandad protestante) </a:t>
            </a:r>
            <a:r>
              <a:rPr lang="es-ES" sz="2400" dirty="0" smtClean="0">
                <a:latin typeface="Times New Roman" panose="02020603050405020304" pitchFamily="18" charset="0"/>
                <a:ea typeface="Calibri" panose="020F0502020204030204" pitchFamily="34" charset="0"/>
                <a:cs typeface="Times New Roman" panose="02020603050405020304" pitchFamily="18" charset="0"/>
              </a:rPr>
              <a:t>profusamente </a:t>
            </a:r>
            <a:r>
              <a:rPr lang="es-ES" sz="2400" dirty="0">
                <a:latin typeface="Times New Roman" panose="02020603050405020304" pitchFamily="18" charset="0"/>
                <a:ea typeface="Calibri" panose="020F0502020204030204" pitchFamily="34" charset="0"/>
                <a:cs typeface="Times New Roman" panose="02020603050405020304" pitchFamily="18" charset="0"/>
              </a:rPr>
              <a:t>financiadas por entidades como la “Open </a:t>
            </a:r>
            <a:r>
              <a:rPr lang="es-ES" sz="2400" dirty="0" err="1">
                <a:latin typeface="Times New Roman" panose="02020603050405020304" pitchFamily="18" charset="0"/>
                <a:ea typeface="Calibri" panose="020F0502020204030204" pitchFamily="34" charset="0"/>
                <a:cs typeface="Times New Roman" panose="02020603050405020304" pitchFamily="18" charset="0"/>
              </a:rPr>
              <a:t>Society</a:t>
            </a:r>
            <a:r>
              <a:rPr lang="es-ES" sz="2400" dirty="0">
                <a:latin typeface="Times New Roman" panose="02020603050405020304" pitchFamily="18" charset="0"/>
                <a:ea typeface="Calibri" panose="020F0502020204030204" pitchFamily="34" charset="0"/>
                <a:cs typeface="Times New Roman" panose="02020603050405020304" pitchFamily="18" charset="0"/>
              </a:rPr>
              <a:t>”, “USAID”, “</a:t>
            </a:r>
            <a:r>
              <a:rPr lang="es-ES" sz="2400" dirty="0" err="1">
                <a:latin typeface="Times New Roman" panose="02020603050405020304" pitchFamily="18" charset="0"/>
                <a:ea typeface="Calibri" panose="020F0502020204030204" pitchFamily="34" charset="0"/>
                <a:cs typeface="Times New Roman" panose="02020603050405020304" pitchFamily="18" charset="0"/>
              </a:rPr>
              <a:t>Freedom</a:t>
            </a:r>
            <a:r>
              <a:rPr lang="es-ES" sz="2400" dirty="0">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latin typeface="Times New Roman" panose="02020603050405020304" pitchFamily="18" charset="0"/>
                <a:ea typeface="Calibri" panose="020F0502020204030204" pitchFamily="34" charset="0"/>
                <a:cs typeface="Times New Roman" panose="02020603050405020304" pitchFamily="18" charset="0"/>
              </a:rPr>
              <a:t>House</a:t>
            </a:r>
            <a:r>
              <a:rPr lang="es-ES" sz="2400" dirty="0">
                <a:latin typeface="Times New Roman" panose="02020603050405020304" pitchFamily="18" charset="0"/>
                <a:ea typeface="Calibri" panose="020F0502020204030204" pitchFamily="34" charset="0"/>
                <a:cs typeface="Times New Roman" panose="02020603050405020304" pitchFamily="18" charset="0"/>
              </a:rPr>
              <a:t>”, “Soros </a:t>
            </a:r>
            <a:r>
              <a:rPr lang="es-ES" sz="2400" dirty="0" err="1">
                <a:latin typeface="Times New Roman" panose="02020603050405020304" pitchFamily="18" charset="0"/>
                <a:ea typeface="Calibri" panose="020F0502020204030204" pitchFamily="34" charset="0"/>
                <a:cs typeface="Times New Roman" panose="02020603050405020304" pitchFamily="18" charset="0"/>
              </a:rPr>
              <a:t>Foundation</a:t>
            </a:r>
            <a:r>
              <a:rPr lang="es-ES" sz="2400" dirty="0">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latin typeface="Times New Roman" panose="02020603050405020304" pitchFamily="18" charset="0"/>
                <a:ea typeface="Calibri" panose="020F0502020204030204" pitchFamily="34" charset="0"/>
                <a:cs typeface="Times New Roman" panose="02020603050405020304" pitchFamily="18" charset="0"/>
              </a:rPr>
              <a:t>Canvas</a:t>
            </a:r>
            <a:r>
              <a:rPr lang="es-ES" sz="2400" dirty="0">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smtClean="0">
                <a:latin typeface="Times New Roman" panose="02020603050405020304" pitchFamily="18" charset="0"/>
                <a:ea typeface="Calibri" panose="020F0502020204030204" pitchFamily="34" charset="0"/>
                <a:cs typeface="Times New Roman" panose="02020603050405020304" pitchFamily="18" charset="0"/>
              </a:rPr>
              <a:t>Group</a:t>
            </a:r>
            <a:r>
              <a:rPr lang="es-ES" sz="2400" dirty="0" smtClean="0">
                <a:latin typeface="Times New Roman" panose="02020603050405020304" pitchFamily="18" charset="0"/>
                <a:ea typeface="Calibri" panose="020F0502020204030204" pitchFamily="34" charset="0"/>
                <a:cs typeface="Times New Roman" panose="02020603050405020304" pitchFamily="18" charset="0"/>
              </a:rPr>
              <a:t>”, entre </a:t>
            </a:r>
            <a:r>
              <a:rPr lang="es-ES" sz="2400" dirty="0">
                <a:latin typeface="Times New Roman" panose="02020603050405020304" pitchFamily="18" charset="0"/>
                <a:ea typeface="Calibri" panose="020F0502020204030204" pitchFamily="34" charset="0"/>
                <a:cs typeface="Times New Roman" panose="02020603050405020304" pitchFamily="18" charset="0"/>
              </a:rPr>
              <a:t>otras muchas agencias que actúan como pantalla</a:t>
            </a:r>
            <a:r>
              <a:rPr lang="es-ES"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s-E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0023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1520" y="188640"/>
            <a:ext cx="8640960" cy="6166816"/>
          </a:xfrm>
          <a:prstGeom prst="rect">
            <a:avLst/>
          </a:prstGeom>
        </p:spPr>
        <p:txBody>
          <a:bodyPr wrap="square">
            <a:spAutoFit/>
          </a:bodyPr>
          <a:lstStyle/>
          <a:p>
            <a:pPr lvl="0" algn="just">
              <a:lnSpc>
                <a:spcPct val="115000"/>
              </a:lnSpc>
              <a:spcAft>
                <a:spcPts val="0"/>
              </a:spcAft>
            </a:pPr>
            <a:r>
              <a:rPr lang="es-ES" sz="2400" b="1" dirty="0" smtClean="0">
                <a:latin typeface="Times New Roman" panose="02020603050405020304" pitchFamily="18" charset="0"/>
                <a:ea typeface="Calibri" panose="020F0502020204030204" pitchFamily="34" charset="0"/>
                <a:cs typeface="Times New Roman" panose="02020603050405020304" pitchFamily="18" charset="0"/>
              </a:rPr>
              <a:t>3. Los </a:t>
            </a:r>
            <a:r>
              <a:rPr lang="es-ES" sz="2400" b="1" dirty="0">
                <a:latin typeface="Times New Roman" panose="02020603050405020304" pitchFamily="18" charset="0"/>
                <a:ea typeface="Calibri" panose="020F0502020204030204" pitchFamily="34" charset="0"/>
                <a:cs typeface="Times New Roman" panose="02020603050405020304" pitchFamily="18" charset="0"/>
              </a:rPr>
              <a:t>medios de información masiva</a:t>
            </a:r>
            <a:r>
              <a:rPr lang="es-ES" sz="2400" dirty="0">
                <a:latin typeface="Times New Roman" panose="02020603050405020304" pitchFamily="18" charset="0"/>
                <a:ea typeface="Calibri" panose="020F0502020204030204" pitchFamily="34" charset="0"/>
                <a:cs typeface="Times New Roman" panose="02020603050405020304" pitchFamily="18" charset="0"/>
              </a:rPr>
              <a:t>, </a:t>
            </a:r>
            <a:r>
              <a:rPr lang="es-ES" sz="2400" dirty="0" smtClean="0">
                <a:latin typeface="Times New Roman" panose="02020603050405020304" pitchFamily="18" charset="0"/>
                <a:ea typeface="Calibri" panose="020F0502020204030204" pitchFamily="34" charset="0"/>
                <a:cs typeface="Times New Roman" panose="02020603050405020304" pitchFamily="18" charset="0"/>
              </a:rPr>
              <a:t>encargados </a:t>
            </a:r>
            <a:r>
              <a:rPr lang="es-ES" sz="2400" dirty="0">
                <a:latin typeface="Times New Roman" panose="02020603050405020304" pitchFamily="18" charset="0"/>
                <a:ea typeface="Calibri" panose="020F0502020204030204" pitchFamily="34" charset="0"/>
                <a:cs typeface="Times New Roman" panose="02020603050405020304" pitchFamily="18" charset="0"/>
              </a:rPr>
              <a:t>de manipular a las masas a través de los términos libertad y democracia. Es bueno señalar que nada les detiene, la mentira en forma de “</a:t>
            </a:r>
            <a:r>
              <a:rPr lang="es-ES" sz="2400" dirty="0" err="1">
                <a:latin typeface="Times New Roman" panose="02020603050405020304" pitchFamily="18" charset="0"/>
                <a:ea typeface="Calibri" panose="020F0502020204030204" pitchFamily="34" charset="0"/>
                <a:cs typeface="Times New Roman" panose="02020603050405020304" pitchFamily="18" charset="0"/>
              </a:rPr>
              <a:t>Fake</a:t>
            </a:r>
            <a:r>
              <a:rPr lang="es-ES" sz="2400" dirty="0">
                <a:latin typeface="Times New Roman" panose="02020603050405020304" pitchFamily="18" charset="0"/>
                <a:ea typeface="Calibri" panose="020F0502020204030204" pitchFamily="34" charset="0"/>
                <a:cs typeface="Times New Roman" panose="02020603050405020304" pitchFamily="18" charset="0"/>
              </a:rPr>
              <a:t> News”, se convierte en el arma favorita y se emplea sin escrúpulos, mentir es consustancial a estos procesos.  </a:t>
            </a:r>
          </a:p>
          <a:p>
            <a:pPr lvl="0" algn="just">
              <a:lnSpc>
                <a:spcPct val="115000"/>
              </a:lnSpc>
              <a:spcAft>
                <a:spcPts val="1000"/>
              </a:spcAft>
            </a:pPr>
            <a:r>
              <a:rPr lang="es-ES" sz="2400" dirty="0" smtClean="0">
                <a:latin typeface="Times New Roman" panose="02020603050405020304" pitchFamily="18" charset="0"/>
                <a:ea typeface="Calibri" panose="020F0502020204030204" pitchFamily="34" charset="0"/>
                <a:cs typeface="Times New Roman" panose="02020603050405020304" pitchFamily="18" charset="0"/>
              </a:rPr>
              <a:t>4. Los </a:t>
            </a:r>
            <a:r>
              <a:rPr lang="es-ES" sz="2400" b="1" dirty="0">
                <a:latin typeface="Times New Roman" panose="02020603050405020304" pitchFamily="18" charset="0"/>
                <a:ea typeface="Calibri" panose="020F0502020204030204" pitchFamily="34" charset="0"/>
                <a:cs typeface="Times New Roman" panose="02020603050405020304" pitchFamily="18" charset="0"/>
              </a:rPr>
              <a:t>diplomáticos y funcionarios</a:t>
            </a:r>
            <a:r>
              <a:rPr lang="es-ES" sz="2400" dirty="0">
                <a:latin typeface="Times New Roman" panose="02020603050405020304" pitchFamily="18" charset="0"/>
                <a:ea typeface="Calibri" panose="020F0502020204030204" pitchFamily="34" charset="0"/>
                <a:cs typeface="Times New Roman" panose="02020603050405020304" pitchFamily="18" charset="0"/>
              </a:rPr>
              <a:t> oficiales estadounidenses y europeos, en abierta violación de sus respectivos status y funciones, llegando a emplear a otros colegas procedentes de países donde estos procesos tuvieron éxito, sobre todo de Europa del Este.</a:t>
            </a:r>
          </a:p>
          <a:p>
            <a:pPr lvl="0" algn="just">
              <a:lnSpc>
                <a:spcPct val="115000"/>
              </a:lnSpc>
              <a:spcAft>
                <a:spcPts val="1000"/>
              </a:spcAft>
            </a:pPr>
            <a:r>
              <a:rPr lang="es-ES" sz="2400" b="1" dirty="0" smtClean="0">
                <a:latin typeface="Times New Roman" panose="02020603050405020304" pitchFamily="18" charset="0"/>
                <a:ea typeface="Calibri" panose="020F0502020204030204" pitchFamily="34" charset="0"/>
                <a:cs typeface="Times New Roman" panose="02020603050405020304" pitchFamily="18" charset="0"/>
              </a:rPr>
              <a:t>5. Representantes </a:t>
            </a:r>
            <a:r>
              <a:rPr lang="es-ES" sz="2400" b="1" dirty="0">
                <a:latin typeface="Times New Roman" panose="02020603050405020304" pitchFamily="18" charset="0"/>
                <a:ea typeface="Calibri" panose="020F0502020204030204" pitchFamily="34" charset="0"/>
                <a:cs typeface="Times New Roman" panose="02020603050405020304" pitchFamily="18" charset="0"/>
              </a:rPr>
              <a:t>de las élites y/o el </a:t>
            </a:r>
            <a:r>
              <a:rPr lang="es-ES" sz="2400" b="1" dirty="0" err="1">
                <a:latin typeface="Times New Roman" panose="02020603050405020304" pitchFamily="18" charset="0"/>
                <a:ea typeface="Calibri" panose="020F0502020204030204" pitchFamily="34" charset="0"/>
                <a:cs typeface="Times New Roman" panose="02020603050405020304" pitchFamily="18" charset="0"/>
              </a:rPr>
              <a:t>lúmpen</a:t>
            </a:r>
            <a:r>
              <a:rPr lang="es-ES" sz="2400" b="1" dirty="0">
                <a:latin typeface="Times New Roman" panose="02020603050405020304" pitchFamily="18" charset="0"/>
                <a:ea typeface="Calibri" panose="020F0502020204030204" pitchFamily="34" charset="0"/>
                <a:cs typeface="Times New Roman" panose="02020603050405020304" pitchFamily="18" charset="0"/>
              </a:rPr>
              <a:t> locales</a:t>
            </a:r>
            <a:r>
              <a:rPr lang="es-ES" sz="2400" dirty="0">
                <a:latin typeface="Times New Roman" panose="02020603050405020304" pitchFamily="18" charset="0"/>
                <a:ea typeface="Calibri" panose="020F0502020204030204" pitchFamily="34" charset="0"/>
                <a:cs typeface="Times New Roman" panose="02020603050405020304" pitchFamily="18" charset="0"/>
              </a:rPr>
              <a:t>. </a:t>
            </a:r>
            <a:r>
              <a:rPr lang="es-ES" sz="2400" dirty="0" smtClean="0">
                <a:latin typeface="Times New Roman" panose="02020603050405020304" pitchFamily="18" charset="0"/>
                <a:ea typeface="Calibri" panose="020F0502020204030204" pitchFamily="34" charset="0"/>
                <a:cs typeface="Times New Roman" panose="02020603050405020304" pitchFamily="18" charset="0"/>
              </a:rPr>
              <a:t>Personas </a:t>
            </a:r>
            <a:r>
              <a:rPr lang="es-ES" sz="2400" dirty="0">
                <a:latin typeface="Times New Roman" panose="02020603050405020304" pitchFamily="18" charset="0"/>
                <a:ea typeface="Calibri" panose="020F0502020204030204" pitchFamily="34" charset="0"/>
                <a:cs typeface="Times New Roman" panose="02020603050405020304" pitchFamily="18" charset="0"/>
              </a:rPr>
              <a:t>sedientas de poder y notoriedad, prestos a servir a los intereses foráneos de manera incondicional en aras de alcanzar sus propósitos particulares y que se convierten en las caras visibles y publicitadas de estos procesos. Los mueve, por encima de todo, el afán de lucro.</a:t>
            </a:r>
            <a:endParaRPr lang="es-E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32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80112" y="274638"/>
            <a:ext cx="3312368" cy="6034682"/>
          </a:xfrm>
        </p:spPr>
        <p:txBody>
          <a:bodyPr>
            <a:normAutofit/>
          </a:bodyPr>
          <a:lstStyle/>
          <a:p>
            <a:r>
              <a:rPr lang="es-ES" sz="2400" b="1" dirty="0" smtClean="0">
                <a:latin typeface="Times New Roman" panose="02020603050405020304" pitchFamily="18" charset="0"/>
                <a:cs typeface="Times New Roman" panose="02020603050405020304" pitchFamily="18" charset="0"/>
              </a:rPr>
              <a:t>No es por causa de la falta de la libertad, de la alineación al bloque soviético, tampoco por la presencia de Cuba en África, las violaciones a los derechos humanos o el apoyo a Maduro.</a:t>
            </a:r>
            <a:br>
              <a:rPr lang="es-ES" sz="2400" b="1" dirty="0" smtClean="0">
                <a:latin typeface="Times New Roman" panose="02020603050405020304" pitchFamily="18" charset="0"/>
                <a:cs typeface="Times New Roman" panose="02020603050405020304" pitchFamily="18" charset="0"/>
              </a:rPr>
            </a:br>
            <a:r>
              <a:rPr lang="es-ES" sz="2400" b="1" dirty="0" smtClean="0">
                <a:latin typeface="Times New Roman" panose="02020603050405020304" pitchFamily="18" charset="0"/>
                <a:cs typeface="Times New Roman" panose="02020603050405020304" pitchFamily="18" charset="0"/>
              </a:rPr>
              <a:t>De lo que se trata es de que el imperialismo no soporta una Cuba soberana frente a sus costas.</a:t>
            </a:r>
            <a:endParaRPr lang="es-ES" sz="2400" b="1" dirty="0">
              <a:latin typeface="Times New Roman" panose="02020603050405020304" pitchFamily="18" charset="0"/>
              <a:cs typeface="Times New Roman" panose="02020603050405020304" pitchFamily="18" charset="0"/>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12" y="11928"/>
            <a:ext cx="5472608" cy="6846072"/>
          </a:xfrm>
        </p:spPr>
      </p:pic>
    </p:spTree>
    <p:extLst>
      <p:ext uri="{BB962C8B-B14F-4D97-AF65-F5344CB8AC3E}">
        <p14:creationId xmlns:p14="http://schemas.microsoft.com/office/powerpoint/2010/main" val="4018339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936104"/>
          </a:xfrm>
        </p:spPr>
        <p:txBody>
          <a:bodyPr>
            <a:normAutofit/>
          </a:bodyPr>
          <a:lstStyle/>
          <a:p>
            <a:r>
              <a:rPr lang="es-ES" sz="3200" b="1" dirty="0" smtClean="0">
                <a:latin typeface="Times New Roman" panose="02020603050405020304" pitchFamily="18" charset="0"/>
                <a:cs typeface="Times New Roman" panose="02020603050405020304" pitchFamily="18" charset="0"/>
              </a:rPr>
              <a:t>Acciones contra Cuba</a:t>
            </a:r>
            <a:endParaRPr lang="es-ES" sz="3200" b="1" dirty="0">
              <a:latin typeface="Times New Roman" panose="02020603050405020304" pitchFamily="18" charset="0"/>
              <a:cs typeface="Times New Roman" panose="02020603050405020304" pitchFamily="18" charset="0"/>
            </a:endParaRPr>
          </a:p>
        </p:txBody>
      </p:sp>
      <p:sp>
        <p:nvSpPr>
          <p:cNvPr id="4" name="Rectángulo 3"/>
          <p:cNvSpPr/>
          <p:nvPr/>
        </p:nvSpPr>
        <p:spPr>
          <a:xfrm>
            <a:off x="251520" y="2492896"/>
            <a:ext cx="8640960" cy="4016292"/>
          </a:xfrm>
          <a:prstGeom prst="rect">
            <a:avLst/>
          </a:prstGeom>
        </p:spPr>
        <p:txBody>
          <a:bodyPr wrap="square">
            <a:spAutoFit/>
          </a:bodyPr>
          <a:lstStyle/>
          <a:p>
            <a:pPr algn="just">
              <a:lnSpc>
                <a:spcPct val="115000"/>
              </a:lnSpc>
              <a:spcAft>
                <a:spcPts val="1000"/>
              </a:spcAft>
            </a:pPr>
            <a:r>
              <a:rPr lang="es-ES" sz="2400" dirty="0">
                <a:latin typeface="Times New Roman" panose="02020603050405020304" pitchFamily="18" charset="0"/>
                <a:ea typeface="Calibri" panose="020F0502020204030204" pitchFamily="34" charset="0"/>
                <a:cs typeface="Times New Roman" panose="02020603050405020304" pitchFamily="18" charset="0"/>
              </a:rPr>
              <a:t>En el caso de Cuba, desde los primeros años del siglo XXI se han intentado distintos métodos de golpe blando, creando redes de Internet (</a:t>
            </a:r>
            <a:r>
              <a:rPr lang="es-ES" sz="2400" dirty="0" err="1">
                <a:latin typeface="Times New Roman" panose="02020603050405020304" pitchFamily="18" charset="0"/>
                <a:ea typeface="Calibri" panose="020F0502020204030204" pitchFamily="34" charset="0"/>
                <a:cs typeface="Times New Roman" panose="02020603050405020304" pitchFamily="18" charset="0"/>
              </a:rPr>
              <a:t>Zunzuneo</a:t>
            </a:r>
            <a:r>
              <a:rPr lang="es-ES" sz="2400" dirty="0">
                <a:latin typeface="Times New Roman" panose="02020603050405020304" pitchFamily="18" charset="0"/>
                <a:ea typeface="Calibri" panose="020F0502020204030204" pitchFamily="34" charset="0"/>
                <a:cs typeface="Times New Roman" panose="02020603050405020304" pitchFamily="18" charset="0"/>
              </a:rPr>
              <a:t> </a:t>
            </a:r>
            <a:r>
              <a:rPr lang="es-ES" sz="2400" dirty="0" smtClean="0">
                <a:latin typeface="Times New Roman" panose="02020603050405020304" pitchFamily="18" charset="0"/>
                <a:ea typeface="Calibri" panose="020F0502020204030204" pitchFamily="34" charset="0"/>
                <a:cs typeface="Times New Roman" panose="02020603050405020304" pitchFamily="18" charset="0"/>
              </a:rPr>
              <a:t>o </a:t>
            </a:r>
            <a:r>
              <a:rPr lang="es-ES" sz="2400" dirty="0" err="1">
                <a:latin typeface="Times New Roman" panose="02020603050405020304" pitchFamily="18" charset="0"/>
                <a:ea typeface="Calibri" panose="020F0502020204030204" pitchFamily="34" charset="0"/>
                <a:cs typeface="Times New Roman" panose="02020603050405020304" pitchFamily="18" charset="0"/>
              </a:rPr>
              <a:t>Piramideo</a:t>
            </a:r>
            <a:r>
              <a:rPr lang="es-ES" sz="2400" dirty="0">
                <a:latin typeface="Times New Roman" panose="02020603050405020304" pitchFamily="18" charset="0"/>
                <a:ea typeface="Calibri" panose="020F0502020204030204" pitchFamily="34" charset="0"/>
                <a:cs typeface="Times New Roman" panose="02020603050405020304" pitchFamily="18" charset="0"/>
              </a:rPr>
              <a:t>), </a:t>
            </a:r>
            <a:r>
              <a:rPr lang="es-ES" sz="2400" dirty="0" smtClean="0">
                <a:latin typeface="Times New Roman" panose="02020603050405020304" pitchFamily="18" charset="0"/>
                <a:ea typeface="Calibri" panose="020F0502020204030204" pitchFamily="34" charset="0"/>
                <a:cs typeface="Times New Roman" panose="02020603050405020304" pitchFamily="18" charset="0"/>
              </a:rPr>
              <a:t>promoción de acciones como las del 27 de noviembre o el 11 e julio, creación </a:t>
            </a:r>
            <a:r>
              <a:rPr lang="es-ES" sz="2400" dirty="0">
                <a:latin typeface="Times New Roman" panose="02020603050405020304" pitchFamily="18" charset="0"/>
                <a:ea typeface="Calibri" panose="020F0502020204030204" pitchFamily="34" charset="0"/>
                <a:cs typeface="Times New Roman" panose="02020603050405020304" pitchFamily="18" charset="0"/>
              </a:rPr>
              <a:t>de falsos líderes opositores </a:t>
            </a:r>
            <a:r>
              <a:rPr lang="es-ES" sz="2400" dirty="0" smtClean="0">
                <a:latin typeface="Times New Roman" panose="02020603050405020304" pitchFamily="18" charset="0"/>
                <a:ea typeface="Calibri" panose="020F0502020204030204" pitchFamily="34" charset="0"/>
                <a:cs typeface="Times New Roman" panose="02020603050405020304" pitchFamily="18" charset="0"/>
              </a:rPr>
              <a:t>sujetos a </a:t>
            </a:r>
            <a:r>
              <a:rPr lang="es-ES" sz="2400" dirty="0">
                <a:latin typeface="Times New Roman" panose="02020603050405020304" pitchFamily="18" charset="0"/>
                <a:ea typeface="Calibri" panose="020F0502020204030204" pitchFamily="34" charset="0"/>
                <a:cs typeface="Times New Roman" panose="02020603050405020304" pitchFamily="18" charset="0"/>
              </a:rPr>
              <a:t>agendas contrarrevolucionarias fabricadas en el exterior. </a:t>
            </a:r>
            <a:endParaRPr lang="es-E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s-ES" sz="2400" dirty="0" smtClean="0">
                <a:latin typeface="Times New Roman" panose="02020603050405020304" pitchFamily="18" charset="0"/>
                <a:ea typeface="Calibri" panose="020F0502020204030204" pitchFamily="34" charset="0"/>
                <a:cs typeface="Times New Roman" panose="02020603050405020304" pitchFamily="18" charset="0"/>
              </a:rPr>
              <a:t>Desde los medios y las redes de Internet se </a:t>
            </a:r>
            <a:r>
              <a:rPr lang="es-ES" sz="2400" dirty="0">
                <a:latin typeface="Times New Roman" panose="02020603050405020304" pitchFamily="18" charset="0"/>
                <a:ea typeface="Calibri" panose="020F0502020204030204" pitchFamily="34" charset="0"/>
                <a:cs typeface="Times New Roman" panose="02020603050405020304" pitchFamily="18" charset="0"/>
              </a:rPr>
              <a:t>ataca la institucionalidad revolucionaria, a las organizaciones políticas y de masas, a los dirigentes y a los artistas e intelectuales revolucionarios.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5816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44008" y="116632"/>
            <a:ext cx="4320480" cy="6370975"/>
          </a:xfrm>
          <a:prstGeom prst="rect">
            <a:avLst/>
          </a:prstGeom>
        </p:spPr>
        <p:txBody>
          <a:bodyPr wrap="square">
            <a:spAutoFit/>
          </a:bodyPr>
          <a:lstStyle/>
          <a:p>
            <a:pPr marL="144145" indent="-144145" algn="just" hangingPunct="0">
              <a:spcAft>
                <a:spcPts val="0"/>
              </a:spcAft>
            </a:pPr>
            <a:r>
              <a:rPr lang="es-PR" b="1" dirty="0" smtClean="0">
                <a:solidFill>
                  <a:srgbClr val="00000A"/>
                </a:solidFill>
                <a:latin typeface="Times New Roman" panose="02020603050405020304" pitchFamily="18" charset="0"/>
                <a:ea typeface="SimSun" panose="02010600030101010101" pitchFamily="2" charset="-122"/>
              </a:rPr>
              <a:t>“…</a:t>
            </a:r>
            <a:r>
              <a:rPr lang="es-PR" sz="2400" b="1" i="1" dirty="0" smtClean="0">
                <a:solidFill>
                  <a:srgbClr val="00000A"/>
                </a:solidFill>
                <a:latin typeface="Times New Roman" panose="02020603050405020304" pitchFamily="18" charset="0"/>
                <a:ea typeface="SimSun" panose="02010600030101010101" pitchFamily="2" charset="-122"/>
                <a:cs typeface="Times New Roman" panose="02020603050405020304" pitchFamily="18" charset="0"/>
              </a:rPr>
              <a:t>El </a:t>
            </a:r>
            <a:r>
              <a:rPr lang="es-PR" sz="2400" b="1" i="1"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Poder Global debe desempeñarse en la dominación cultural, y ejercerse mediante su hegemonía sobre las comunicaciones globales, las diversiones populares y la cultura de masas…es requisito dominar la mente y los corazones de la </a:t>
            </a:r>
            <a:r>
              <a:rPr lang="es-PR" sz="2400" b="1" i="1" dirty="0" smtClean="0">
                <a:solidFill>
                  <a:srgbClr val="00000A"/>
                </a:solidFill>
                <a:latin typeface="Times New Roman" panose="02020603050405020304" pitchFamily="18" charset="0"/>
                <a:ea typeface="SimSun" panose="02010600030101010101" pitchFamily="2" charset="-122"/>
                <a:cs typeface="Times New Roman" panose="02020603050405020304" pitchFamily="18" charset="0"/>
              </a:rPr>
              <a:t>población…”.</a:t>
            </a:r>
            <a:r>
              <a:rPr lang="es-ES" sz="2400" dirty="0" smtClean="0">
                <a:latin typeface="Times New Roman" panose="02020603050405020304" pitchFamily="18" charset="0"/>
                <a:cs typeface="Times New Roman" panose="02020603050405020304" pitchFamily="18" charset="0"/>
              </a:rPr>
              <a:t> </a:t>
            </a:r>
          </a:p>
          <a:p>
            <a:pPr marL="144145" indent="-144145" algn="just" hangingPunct="0">
              <a:spcAft>
                <a:spcPts val="0"/>
              </a:spcAft>
            </a:pPr>
            <a:endParaRPr lang="es-ES" sz="2400" dirty="0" smtClean="0">
              <a:latin typeface="Times New Roman" panose="02020603050405020304" pitchFamily="18" charset="0"/>
              <a:cs typeface="Times New Roman" panose="02020603050405020304" pitchFamily="18" charset="0"/>
            </a:endParaRPr>
          </a:p>
          <a:p>
            <a:pPr marL="144145" indent="-144145" algn="just" hangingPunct="0">
              <a:spcAft>
                <a:spcPts val="0"/>
              </a:spcAft>
            </a:pPr>
            <a:r>
              <a:rPr lang="en-US" sz="2400" dirty="0" smtClean="0">
                <a:solidFill>
                  <a:srgbClr val="00000A"/>
                </a:solidFill>
                <a:latin typeface="Times New Roman" panose="02020603050405020304" pitchFamily="18" charset="0"/>
                <a:ea typeface="SimSun" panose="02010600030101010101" pitchFamily="2" charset="-122"/>
                <a:cs typeface="Times New Roman" panose="02020603050405020304" pitchFamily="18" charset="0"/>
              </a:rPr>
              <a:t>Brzezinski, Z. </a:t>
            </a:r>
            <a:r>
              <a:rPr lang="en-US" sz="2400"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2004. </a:t>
            </a:r>
            <a:r>
              <a:rPr lang="en-US" sz="2400" i="1" dirty="0" smtClean="0">
                <a:solidFill>
                  <a:srgbClr val="00000A"/>
                </a:solidFill>
                <a:latin typeface="Times New Roman" panose="02020603050405020304" pitchFamily="18" charset="0"/>
                <a:ea typeface="SimSun" panose="02010600030101010101" pitchFamily="2" charset="-122"/>
                <a:cs typeface="Times New Roman" panose="02020603050405020304" pitchFamily="18" charset="0"/>
              </a:rPr>
              <a:t>Between </a:t>
            </a:r>
            <a:r>
              <a:rPr lang="en-US" sz="2400" i="1"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two Ages. </a:t>
            </a:r>
            <a:r>
              <a:rPr lang="en-US" sz="2400" i="1" dirty="0" err="1">
                <a:solidFill>
                  <a:srgbClr val="00000A"/>
                </a:solidFill>
                <a:latin typeface="Times New Roman" panose="02020603050405020304" pitchFamily="18" charset="0"/>
                <a:ea typeface="SimSun" panose="02010600030101010101" pitchFamily="2" charset="-122"/>
                <a:cs typeface="Times New Roman" panose="02020603050405020304" pitchFamily="18" charset="0"/>
              </a:rPr>
              <a:t>Américas</a:t>
            </a:r>
            <a:r>
              <a:rPr lang="en-US" sz="2400" i="1"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 Role in the </a:t>
            </a:r>
            <a:r>
              <a:rPr lang="en-US" sz="2400" i="1" dirty="0" err="1">
                <a:solidFill>
                  <a:srgbClr val="00000A"/>
                </a:solidFill>
                <a:latin typeface="Times New Roman" panose="02020603050405020304" pitchFamily="18" charset="0"/>
                <a:ea typeface="SimSun" panose="02010600030101010101" pitchFamily="2" charset="-122"/>
                <a:cs typeface="Times New Roman" panose="02020603050405020304" pitchFamily="18" charset="0"/>
              </a:rPr>
              <a:t>Technotronic</a:t>
            </a:r>
            <a:r>
              <a:rPr lang="en-US" sz="2400" i="1"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 Era</a:t>
            </a:r>
            <a:r>
              <a:rPr lang="en-US" sz="2400"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 </a:t>
            </a:r>
            <a:r>
              <a:rPr lang="es-PR" sz="2400" b="1" dirty="0" smtClean="0">
                <a:solidFill>
                  <a:srgbClr val="0563C1"/>
                </a:solidFill>
                <a:latin typeface="Times New Roman" panose="02020603050405020304" pitchFamily="18" charset="0"/>
                <a:ea typeface="SimSun" panose="02010600030101010101" pitchFamily="2" charset="-122"/>
                <a:cs typeface="Times New Roman" panose="02020603050405020304" pitchFamily="18" charset="0"/>
                <a:hlinkClick r:id="rId2"/>
              </a:rPr>
              <a:t>http</a:t>
            </a:r>
            <a:r>
              <a:rPr lang="es-PR" sz="2400" b="1" dirty="0">
                <a:solidFill>
                  <a:srgbClr val="0563C1"/>
                </a:solidFill>
                <a:latin typeface="Times New Roman" panose="02020603050405020304" pitchFamily="18" charset="0"/>
                <a:ea typeface="SimSun" panose="02010600030101010101" pitchFamily="2" charset="-122"/>
                <a:cs typeface="Times New Roman" panose="02020603050405020304" pitchFamily="18" charset="0"/>
                <a:hlinkClick r:id="rId2"/>
              </a:rPr>
              <a:t>://www.sensesoverloaded.com/documents/Zbigniew_Brzezinski_Between_Two_Ages</a:t>
            </a:r>
            <a:r>
              <a:rPr lang="es-PR" sz="2400" b="1"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 </a:t>
            </a:r>
            <a:r>
              <a:rPr lang="es-PR" sz="2400"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 </a:t>
            </a:r>
            <a:endParaRPr lang="es-ES" sz="2400" dirty="0">
              <a:solidFill>
                <a:srgbClr val="00000A"/>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7" y="0"/>
            <a:ext cx="4597811" cy="6381328"/>
          </a:xfrm>
          <a:prstGeom prst="rect">
            <a:avLst/>
          </a:prstGeom>
        </p:spPr>
      </p:pic>
    </p:spTree>
    <p:extLst>
      <p:ext uri="{BB962C8B-B14F-4D97-AF65-F5344CB8AC3E}">
        <p14:creationId xmlns:p14="http://schemas.microsoft.com/office/powerpoint/2010/main" val="387010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672"/>
            <a:ext cx="9144000" cy="5976664"/>
          </a:xfrm>
          <a:prstGeom prst="rect">
            <a:avLst/>
          </a:prstGeom>
        </p:spPr>
      </p:pic>
    </p:spTree>
    <p:extLst>
      <p:ext uri="{BB962C8B-B14F-4D97-AF65-F5344CB8AC3E}">
        <p14:creationId xmlns:p14="http://schemas.microsoft.com/office/powerpoint/2010/main" val="746625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4082"/>
          </a:xfrm>
        </p:spPr>
        <p:txBody>
          <a:bodyPr>
            <a:normAutofit/>
          </a:bodyPr>
          <a:lstStyle/>
          <a:p>
            <a:r>
              <a:rPr lang="es-ES" sz="3200" b="1" dirty="0" smtClean="0">
                <a:latin typeface="Times New Roman" panose="02020603050405020304" pitchFamily="18" charset="0"/>
                <a:cs typeface="Times New Roman" panose="02020603050405020304" pitchFamily="18" charset="0"/>
              </a:rPr>
              <a:t>Qué caracteriza al mundo de hoy</a:t>
            </a:r>
            <a:endParaRPr lang="es-ES" sz="3200" b="1" dirty="0">
              <a:latin typeface="Times New Roman" panose="02020603050405020304" pitchFamily="18" charset="0"/>
              <a:cs typeface="Times New Roman" panose="02020603050405020304" pitchFamily="18" charset="0"/>
            </a:endParaRPr>
          </a:p>
        </p:txBody>
      </p:sp>
      <p:sp>
        <p:nvSpPr>
          <p:cNvPr id="4" name="Rectángulo 3"/>
          <p:cNvSpPr/>
          <p:nvPr/>
        </p:nvSpPr>
        <p:spPr>
          <a:xfrm>
            <a:off x="251520" y="1052736"/>
            <a:ext cx="8640960" cy="5632311"/>
          </a:xfrm>
          <a:prstGeom prst="rect">
            <a:avLst/>
          </a:prstGeom>
        </p:spPr>
        <p:txBody>
          <a:bodyPr wrap="square">
            <a:spAutoFit/>
          </a:bodyPr>
          <a:lstStyle/>
          <a:p>
            <a:r>
              <a:rPr lang="es-ES" sz="2400" b="1" dirty="0" smtClean="0">
                <a:latin typeface="Times New Roman" panose="02020603050405020304" pitchFamily="18" charset="0"/>
                <a:cs typeface="Times New Roman" panose="02020603050405020304" pitchFamily="18" charset="0"/>
              </a:rPr>
              <a:t>La </a:t>
            </a:r>
            <a:r>
              <a:rPr lang="es-ES" sz="2400" b="1" dirty="0">
                <a:latin typeface="Times New Roman" panose="02020603050405020304" pitchFamily="18" charset="0"/>
                <a:cs typeface="Times New Roman" panose="02020603050405020304" pitchFamily="18" charset="0"/>
              </a:rPr>
              <a:t>evolución </a:t>
            </a:r>
            <a:r>
              <a:rPr lang="es-ES" sz="2400" b="1" dirty="0" smtClean="0">
                <a:latin typeface="Times New Roman" panose="02020603050405020304" pitchFamily="18" charset="0"/>
                <a:cs typeface="Times New Roman" panose="02020603050405020304" pitchFamily="18" charset="0"/>
              </a:rPr>
              <a:t>y quiebra de EE.UU., </a:t>
            </a:r>
            <a:r>
              <a:rPr lang="es-ES" sz="2400" b="1" dirty="0">
                <a:latin typeface="Times New Roman" panose="02020603050405020304" pitchFamily="18" charset="0"/>
                <a:cs typeface="Times New Roman" panose="02020603050405020304" pitchFamily="18" charset="0"/>
              </a:rPr>
              <a:t>como poder </a:t>
            </a:r>
            <a:r>
              <a:rPr lang="es-ES" sz="2400" b="1" dirty="0" smtClean="0">
                <a:latin typeface="Times New Roman" panose="02020603050405020304" pitchFamily="18" charset="0"/>
                <a:cs typeface="Times New Roman" panose="02020603050405020304" pitchFamily="18" charset="0"/>
              </a:rPr>
              <a:t>hegemónico.</a:t>
            </a:r>
          </a:p>
          <a:p>
            <a:endParaRPr lang="es-ES" sz="2400" b="1" dirty="0">
              <a:latin typeface="Times New Roman" panose="02020603050405020304" pitchFamily="18" charset="0"/>
              <a:cs typeface="Times New Roman" panose="02020603050405020304" pitchFamily="18" charset="0"/>
            </a:endParaRPr>
          </a:p>
          <a:p>
            <a:r>
              <a:rPr lang="es-ES" sz="2400" dirty="0">
                <a:latin typeface="Times New Roman" panose="02020603050405020304" pitchFamily="18" charset="0"/>
                <a:cs typeface="Times New Roman" panose="02020603050405020304" pitchFamily="18" charset="0"/>
              </a:rPr>
              <a:t>Se trata de un nuevo modelo imperialista, muy distinto a los que impusieron las potencias coloniales europeas o Rusia en otras épocas. </a:t>
            </a:r>
            <a:r>
              <a:rPr lang="es-ES" sz="2400" dirty="0" smtClean="0">
                <a:latin typeface="Times New Roman" panose="02020603050405020304" pitchFamily="18" charset="0"/>
                <a:cs typeface="Times New Roman" panose="02020603050405020304" pitchFamily="18" charset="0"/>
              </a:rPr>
              <a:t>El suyo es </a:t>
            </a:r>
            <a:r>
              <a:rPr lang="es-ES" sz="2400" dirty="0">
                <a:latin typeface="Times New Roman" panose="02020603050405020304" pitchFamily="18" charset="0"/>
                <a:cs typeface="Times New Roman" panose="02020603050405020304" pitchFamily="18" charset="0"/>
              </a:rPr>
              <a:t>un orden que partió desde un Estado sin pasado feudal, bioceánico, industrializado y sediento de poder, que sustentó su política expansionista en una serie de doctrinas de enfoque </a:t>
            </a:r>
            <a:r>
              <a:rPr lang="es-ES" sz="2400" dirty="0" smtClean="0">
                <a:latin typeface="Times New Roman" panose="02020603050405020304" pitchFamily="18" charset="0"/>
                <a:cs typeface="Times New Roman" panose="02020603050405020304" pitchFamily="18" charset="0"/>
              </a:rPr>
              <a:t>fundamentalista religioso hasta llegar a convertirse en un hegemón depredador.</a:t>
            </a:r>
          </a:p>
          <a:p>
            <a:endParaRPr lang="es-ES" sz="2400" dirty="0" smtClean="0">
              <a:latin typeface="Times New Roman" panose="02020603050405020304" pitchFamily="18" charset="0"/>
              <a:cs typeface="Times New Roman" panose="02020603050405020304" pitchFamily="18" charset="0"/>
            </a:endParaRPr>
          </a:p>
          <a:p>
            <a:r>
              <a:rPr lang="es-ES" sz="2400" dirty="0" smtClean="0">
                <a:latin typeface="Times New Roman" panose="02020603050405020304" pitchFamily="18" charset="0"/>
                <a:cs typeface="Times New Roman" panose="02020603050405020304" pitchFamily="18" charset="0"/>
              </a:rPr>
              <a:t>Washington ha </a:t>
            </a:r>
            <a:r>
              <a:rPr lang="es-ES" sz="2400" dirty="0">
                <a:latin typeface="Times New Roman" panose="02020603050405020304" pitchFamily="18" charset="0"/>
                <a:cs typeface="Times New Roman" panose="02020603050405020304" pitchFamily="18" charset="0"/>
              </a:rPr>
              <a:t>conseguido subordinar a sus intereses a las principales </a:t>
            </a:r>
            <a:r>
              <a:rPr lang="es-ES" sz="2400" dirty="0" smtClean="0">
                <a:latin typeface="Times New Roman" panose="02020603050405020304" pitchFamily="18" charset="0"/>
                <a:cs typeface="Times New Roman" panose="02020603050405020304" pitchFamily="18" charset="0"/>
              </a:rPr>
              <a:t>potencias, a la UE y al G7, alineándolos </a:t>
            </a:r>
            <a:r>
              <a:rPr lang="es-ES" sz="2400" dirty="0">
                <a:latin typeface="Times New Roman" panose="02020603050405020304" pitchFamily="18" charset="0"/>
                <a:cs typeface="Times New Roman" panose="02020603050405020304" pitchFamily="18" charset="0"/>
              </a:rPr>
              <a:t>en torno al concepto de lo “Occidental</a:t>
            </a:r>
            <a:r>
              <a:rPr lang="es-ES" sz="2400" dirty="0" smtClean="0">
                <a:latin typeface="Times New Roman" panose="02020603050405020304" pitchFamily="18" charset="0"/>
                <a:cs typeface="Times New Roman" panose="02020603050405020304" pitchFamily="18" charset="0"/>
              </a:rPr>
              <a:t>” u “Occidente colectivo”, </a:t>
            </a:r>
            <a:r>
              <a:rPr lang="es-ES" sz="2400" dirty="0">
                <a:latin typeface="Times New Roman" panose="02020603050405020304" pitchFamily="18" charset="0"/>
                <a:cs typeface="Times New Roman" panose="02020603050405020304" pitchFamily="18" charset="0"/>
              </a:rPr>
              <a:t>que se articuló después de la II GM para alcanzar su apoteosis </a:t>
            </a:r>
            <a:r>
              <a:rPr lang="es-ES" sz="2400" dirty="0" smtClean="0">
                <a:latin typeface="Times New Roman" panose="02020603050405020304" pitchFamily="18" charset="0"/>
                <a:cs typeface="Times New Roman" panose="02020603050405020304" pitchFamily="18" charset="0"/>
              </a:rPr>
              <a:t>luego </a:t>
            </a:r>
            <a:r>
              <a:rPr lang="es-ES" sz="2400" dirty="0">
                <a:latin typeface="Times New Roman" panose="02020603050405020304" pitchFamily="18" charset="0"/>
                <a:cs typeface="Times New Roman" panose="02020603050405020304" pitchFamily="18" charset="0"/>
              </a:rPr>
              <a:t>del derrumbe soviético y del socialismo </a:t>
            </a:r>
            <a:r>
              <a:rPr lang="es-ES" sz="2400" dirty="0" smtClean="0">
                <a:latin typeface="Times New Roman" panose="02020603050405020304" pitchFamily="18" charset="0"/>
                <a:cs typeface="Times New Roman" panose="02020603050405020304" pitchFamily="18" charset="0"/>
              </a:rPr>
              <a:t>real.</a:t>
            </a:r>
          </a:p>
        </p:txBody>
      </p:sp>
    </p:spTree>
    <p:extLst>
      <p:ext uri="{BB962C8B-B14F-4D97-AF65-F5344CB8AC3E}">
        <p14:creationId xmlns:p14="http://schemas.microsoft.com/office/powerpoint/2010/main" val="1135427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4082"/>
          </a:xfrm>
        </p:spPr>
        <p:txBody>
          <a:bodyPr>
            <a:normAutofit/>
          </a:bodyPr>
          <a:lstStyle/>
          <a:p>
            <a:r>
              <a:rPr lang="es-ES" sz="3200" b="1" dirty="0" smtClean="0">
                <a:latin typeface="Times New Roman" panose="02020603050405020304" pitchFamily="18" charset="0"/>
                <a:cs typeface="Times New Roman" panose="02020603050405020304" pitchFamily="18" charset="0"/>
              </a:rPr>
              <a:t>Qué caracteriza al mundo de hoy</a:t>
            </a:r>
            <a:endParaRPr lang="es-ES" sz="3200" b="1" dirty="0">
              <a:latin typeface="Times New Roman" panose="02020603050405020304" pitchFamily="18" charset="0"/>
              <a:cs typeface="Times New Roman" panose="02020603050405020304" pitchFamily="18" charset="0"/>
            </a:endParaRPr>
          </a:p>
        </p:txBody>
      </p:sp>
      <p:sp>
        <p:nvSpPr>
          <p:cNvPr id="4" name="Rectángulo 3"/>
          <p:cNvSpPr/>
          <p:nvPr/>
        </p:nvSpPr>
        <p:spPr>
          <a:xfrm>
            <a:off x="251520" y="1052736"/>
            <a:ext cx="8640960" cy="6186309"/>
          </a:xfrm>
          <a:prstGeom prst="rect">
            <a:avLst/>
          </a:prstGeom>
        </p:spPr>
        <p:txBody>
          <a:bodyPr wrap="square">
            <a:spAutoFit/>
          </a:bodyPr>
          <a:lstStyle/>
          <a:p>
            <a:r>
              <a:rPr lang="es-ES" sz="2400" dirty="0" smtClean="0">
                <a:latin typeface="Times New Roman" panose="02020603050405020304" pitchFamily="18" charset="0"/>
                <a:cs typeface="Times New Roman" panose="02020603050405020304" pitchFamily="18" charset="0"/>
              </a:rPr>
              <a:t>Esto </a:t>
            </a:r>
            <a:r>
              <a:rPr lang="es-ES" sz="2400" dirty="0">
                <a:latin typeface="Times New Roman" panose="02020603050405020304" pitchFamily="18" charset="0"/>
                <a:cs typeface="Times New Roman" panose="02020603050405020304" pitchFamily="18" charset="0"/>
              </a:rPr>
              <a:t>fue interpretado, erróneamente, como que la experiencia civilizatoria judeo-cristiana occidental, </a:t>
            </a:r>
            <a:r>
              <a:rPr lang="es-ES" sz="2400" dirty="0" smtClean="0">
                <a:latin typeface="Times New Roman" panose="02020603050405020304" pitchFamily="18" charset="0"/>
                <a:cs typeface="Times New Roman" panose="02020603050405020304" pitchFamily="18" charset="0"/>
              </a:rPr>
              <a:t>tiene un carácter excepcional, que parte de las concepciones estadounidenses sobre el “Excepcionalismo Interminable” de su país.</a:t>
            </a:r>
          </a:p>
          <a:p>
            <a:endParaRPr lang="es-ES" sz="2400" dirty="0" smtClean="0">
              <a:latin typeface="Times New Roman" panose="02020603050405020304" pitchFamily="18" charset="0"/>
              <a:cs typeface="Times New Roman" panose="02020603050405020304" pitchFamily="18" charset="0"/>
            </a:endParaRPr>
          </a:p>
          <a:p>
            <a:r>
              <a:rPr lang="es-ES" sz="2400" dirty="0" smtClean="0">
                <a:latin typeface="Times New Roman" panose="02020603050405020304" pitchFamily="18" charset="0"/>
                <a:cs typeface="Times New Roman" panose="02020603050405020304" pitchFamily="18" charset="0"/>
              </a:rPr>
              <a:t>Sin embargo, me atrevo a asegurar que: </a:t>
            </a:r>
            <a:r>
              <a:rPr lang="es-ES" sz="2400" dirty="0">
                <a:latin typeface="Times New Roman" panose="02020603050405020304" pitchFamily="18" charset="0"/>
                <a:cs typeface="Times New Roman" panose="02020603050405020304" pitchFamily="18" charset="0"/>
              </a:rPr>
              <a:t>“…</a:t>
            </a:r>
            <a:r>
              <a:rPr lang="es-ES" sz="2400" i="1" dirty="0">
                <a:latin typeface="Times New Roman" panose="02020603050405020304" pitchFamily="18" charset="0"/>
                <a:cs typeface="Times New Roman" panose="02020603050405020304" pitchFamily="18" charset="0"/>
              </a:rPr>
              <a:t>El Imperio estadounidense </a:t>
            </a:r>
            <a:r>
              <a:rPr lang="es-ES" sz="2400" i="1" dirty="0" smtClean="0">
                <a:latin typeface="Times New Roman" panose="02020603050405020304" pitchFamily="18" charset="0"/>
                <a:cs typeface="Times New Roman" panose="02020603050405020304" pitchFamily="18" charset="0"/>
              </a:rPr>
              <a:t>de hoy, es </a:t>
            </a:r>
            <a:r>
              <a:rPr lang="es-ES" sz="2400" i="1" dirty="0">
                <a:latin typeface="Times New Roman" panose="02020603050405020304" pitchFamily="18" charset="0"/>
                <a:cs typeface="Times New Roman" panose="02020603050405020304" pitchFamily="18" charset="0"/>
              </a:rPr>
              <a:t>el residuo hipertrofiado de uno de los dos contendientes de la guerra fría. La URSS desapareció, pero EE.UU., sobrevivió al enfrentamiento y se aprovechó de la ausencia de su competidor para monopolizar el poder </a:t>
            </a:r>
            <a:r>
              <a:rPr lang="es-ES" sz="2400" i="1" dirty="0" smtClean="0">
                <a:latin typeface="Times New Roman" panose="02020603050405020304" pitchFamily="18" charset="0"/>
                <a:cs typeface="Times New Roman" panose="02020603050405020304" pitchFamily="18" charset="0"/>
              </a:rPr>
              <a:t>mundial, cosa que ha hecho de manera burda y chapucera, como se puede ver a raíz de los acontecimientos en Ucrania y las provocaciones a China en Taiwán. Todo esto, así como su incapacidad de reproducir al alza su propio modelo son señales de su decadencia política, económica y moral…”</a:t>
            </a:r>
            <a:endParaRPr lang="es-ES" sz="2400" dirty="0">
              <a:latin typeface="Times New Roman" panose="02020603050405020304" pitchFamily="18" charset="0"/>
              <a:cs typeface="Times New Roman" panose="02020603050405020304" pitchFamily="18" charset="0"/>
            </a:endParaRPr>
          </a:p>
          <a:p>
            <a:endParaRPr lang="es-ES" dirty="0"/>
          </a:p>
          <a:p>
            <a:endParaRPr lang="es-ES" dirty="0"/>
          </a:p>
        </p:txBody>
      </p:sp>
    </p:spTree>
    <p:extLst>
      <p:ext uri="{BB962C8B-B14F-4D97-AF65-F5344CB8AC3E}">
        <p14:creationId xmlns:p14="http://schemas.microsoft.com/office/powerpoint/2010/main" val="1296437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0"/>
            <a:ext cx="7175550" cy="6858000"/>
          </a:xfrm>
        </p:spPr>
      </p:pic>
    </p:spTree>
    <p:extLst>
      <p:ext uri="{BB962C8B-B14F-4D97-AF65-F5344CB8AC3E}">
        <p14:creationId xmlns:p14="http://schemas.microsoft.com/office/powerpoint/2010/main" val="13119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48" y="116632"/>
            <a:ext cx="9081529" cy="6264696"/>
          </a:xfrm>
        </p:spPr>
      </p:pic>
    </p:spTree>
    <p:extLst>
      <p:ext uri="{BB962C8B-B14F-4D97-AF65-F5344CB8AC3E}">
        <p14:creationId xmlns:p14="http://schemas.microsoft.com/office/powerpoint/2010/main" val="1000413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5708"/>
            <a:ext cx="9144000" cy="6675660"/>
          </a:xfrm>
        </p:spPr>
      </p:pic>
    </p:spTree>
    <p:extLst>
      <p:ext uri="{BB962C8B-B14F-4D97-AF65-F5344CB8AC3E}">
        <p14:creationId xmlns:p14="http://schemas.microsoft.com/office/powerpoint/2010/main" val="3686216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0"/>
            <a:ext cx="7079357" cy="6866368"/>
          </a:xfrm>
        </p:spPr>
      </p:pic>
    </p:spTree>
    <p:extLst>
      <p:ext uri="{BB962C8B-B14F-4D97-AF65-F5344CB8AC3E}">
        <p14:creationId xmlns:p14="http://schemas.microsoft.com/office/powerpoint/2010/main" val="912786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332656"/>
            <a:ext cx="8712968" cy="6432530"/>
          </a:xfrm>
          <a:prstGeom prst="rect">
            <a:avLst/>
          </a:prstGeom>
        </p:spPr>
        <p:txBody>
          <a:bodyPr wrap="square">
            <a:spAutoFit/>
          </a:bodyPr>
          <a:lstStyle/>
          <a:p>
            <a:pPr algn="ctr"/>
            <a:r>
              <a:rPr lang="es-ES" sz="3200" b="1" dirty="0">
                <a:latin typeface="Times New Roman" panose="02020603050405020304" pitchFamily="18" charset="0"/>
                <a:cs typeface="Times New Roman" panose="02020603050405020304" pitchFamily="18" charset="0"/>
              </a:rPr>
              <a:t>Consideraciones </a:t>
            </a:r>
            <a:r>
              <a:rPr lang="es-ES" sz="3200" b="1" dirty="0" smtClean="0">
                <a:latin typeface="Times New Roman" panose="02020603050405020304" pitchFamily="18" charset="0"/>
                <a:cs typeface="Times New Roman" panose="02020603050405020304" pitchFamily="18" charset="0"/>
              </a:rPr>
              <a:t>Finales</a:t>
            </a:r>
          </a:p>
          <a:p>
            <a:r>
              <a:rPr lang="es-ES" sz="2800" dirty="0"/>
              <a:t> </a:t>
            </a:r>
          </a:p>
          <a:p>
            <a:r>
              <a:rPr lang="es-ES" sz="2200" dirty="0" smtClean="0">
                <a:latin typeface="Times New Roman" panose="02020603050405020304" pitchFamily="18" charset="0"/>
                <a:cs typeface="Times New Roman" panose="02020603050405020304" pitchFamily="18" charset="0"/>
              </a:rPr>
              <a:t>En el segundo semestre del año 2022 </a:t>
            </a:r>
            <a:r>
              <a:rPr lang="es-ES" sz="2200" dirty="0">
                <a:latin typeface="Times New Roman" panose="02020603050405020304" pitchFamily="18" charset="0"/>
                <a:cs typeface="Times New Roman" panose="02020603050405020304" pitchFamily="18" charset="0"/>
              </a:rPr>
              <a:t>es asaz evidente que la Sociedad Mundial es un sistema </a:t>
            </a:r>
            <a:r>
              <a:rPr lang="es-ES" sz="2200" dirty="0" smtClean="0">
                <a:latin typeface="Times New Roman" panose="02020603050405020304" pitchFamily="18" charset="0"/>
                <a:cs typeface="Times New Roman" panose="02020603050405020304" pitchFamily="18" charset="0"/>
              </a:rPr>
              <a:t>caótico cuyo ordenamiento está todavía </a:t>
            </a:r>
            <a:r>
              <a:rPr lang="es-ES" sz="2200" dirty="0">
                <a:latin typeface="Times New Roman" panose="02020603050405020304" pitchFamily="18" charset="0"/>
                <a:cs typeface="Times New Roman" panose="02020603050405020304" pitchFamily="18" charset="0"/>
              </a:rPr>
              <a:t>por </a:t>
            </a:r>
            <a:r>
              <a:rPr lang="es-ES" sz="2200" dirty="0" smtClean="0">
                <a:latin typeface="Times New Roman" panose="02020603050405020304" pitchFamily="18" charset="0"/>
                <a:cs typeface="Times New Roman" panose="02020603050405020304" pitchFamily="18" charset="0"/>
              </a:rPr>
              <a:t>concebir y </a:t>
            </a:r>
            <a:r>
              <a:rPr lang="es-ES" sz="2200" dirty="0">
                <a:latin typeface="Times New Roman" panose="02020603050405020304" pitchFamily="18" charset="0"/>
                <a:cs typeface="Times New Roman" panose="02020603050405020304" pitchFamily="18" charset="0"/>
              </a:rPr>
              <a:t>cuya característica más </a:t>
            </a:r>
            <a:r>
              <a:rPr lang="es-ES" sz="2200" dirty="0" smtClean="0">
                <a:latin typeface="Times New Roman" panose="02020603050405020304" pitchFamily="18" charset="0"/>
                <a:cs typeface="Times New Roman" panose="02020603050405020304" pitchFamily="18" charset="0"/>
              </a:rPr>
              <a:t>distintiva </a:t>
            </a:r>
            <a:r>
              <a:rPr lang="es-ES" sz="2200" dirty="0">
                <a:latin typeface="Times New Roman" panose="02020603050405020304" pitchFamily="18" charset="0"/>
                <a:cs typeface="Times New Roman" panose="02020603050405020304" pitchFamily="18" charset="0"/>
              </a:rPr>
              <a:t>frente a </a:t>
            </a:r>
            <a:r>
              <a:rPr lang="es-ES" sz="2200" dirty="0" smtClean="0">
                <a:latin typeface="Times New Roman" panose="02020603050405020304" pitchFamily="18" charset="0"/>
                <a:cs typeface="Times New Roman" panose="02020603050405020304" pitchFamily="18" charset="0"/>
              </a:rPr>
              <a:t>los </a:t>
            </a:r>
            <a:r>
              <a:rPr lang="es-ES" sz="2200" dirty="0">
                <a:latin typeface="Times New Roman" panose="02020603050405020304" pitchFamily="18" charset="0"/>
                <a:cs typeface="Times New Roman" panose="02020603050405020304" pitchFamily="18" charset="0"/>
              </a:rPr>
              <a:t>anteriores </a:t>
            </a:r>
            <a:r>
              <a:rPr lang="es-ES" sz="2200" dirty="0" smtClean="0">
                <a:latin typeface="Times New Roman" panose="02020603050405020304" pitchFamily="18" charset="0"/>
                <a:cs typeface="Times New Roman" panose="02020603050405020304" pitchFamily="18" charset="0"/>
              </a:rPr>
              <a:t>modelos es </a:t>
            </a:r>
            <a:r>
              <a:rPr lang="es-ES" sz="2200" dirty="0">
                <a:latin typeface="Times New Roman" panose="02020603050405020304" pitchFamily="18" charset="0"/>
                <a:cs typeface="Times New Roman" panose="02020603050405020304" pitchFamily="18" charset="0"/>
              </a:rPr>
              <a:t>su </a:t>
            </a:r>
            <a:r>
              <a:rPr lang="es-ES" sz="2200" dirty="0" err="1">
                <a:latin typeface="Times New Roman" panose="02020603050405020304" pitchFamily="18" charset="0"/>
                <a:cs typeface="Times New Roman" panose="02020603050405020304" pitchFamily="18" charset="0"/>
              </a:rPr>
              <a:t>multi</a:t>
            </a:r>
            <a:r>
              <a:rPr lang="es-ES" sz="2200" dirty="0">
                <a:latin typeface="Times New Roman" panose="02020603050405020304" pitchFamily="18" charset="0"/>
                <a:cs typeface="Times New Roman" panose="02020603050405020304" pitchFamily="18" charset="0"/>
              </a:rPr>
              <a:t> o </a:t>
            </a:r>
            <a:r>
              <a:rPr lang="es-ES" sz="2200" dirty="0" err="1">
                <a:latin typeface="Times New Roman" panose="02020603050405020304" pitchFamily="18" charset="0"/>
                <a:cs typeface="Times New Roman" panose="02020603050405020304" pitchFamily="18" charset="0"/>
              </a:rPr>
              <a:t>pluricentrismo</a:t>
            </a:r>
            <a:r>
              <a:rPr lang="es-ES" sz="2200" dirty="0">
                <a:latin typeface="Times New Roman" panose="02020603050405020304" pitchFamily="18" charset="0"/>
                <a:cs typeface="Times New Roman" panose="02020603050405020304" pitchFamily="18" charset="0"/>
              </a:rPr>
              <a:t>, </a:t>
            </a:r>
            <a:r>
              <a:rPr lang="es-ES" sz="2200" dirty="0" smtClean="0">
                <a:latin typeface="Times New Roman" panose="02020603050405020304" pitchFamily="18" charset="0"/>
                <a:cs typeface="Times New Roman" panose="02020603050405020304" pitchFamily="18" charset="0"/>
              </a:rPr>
              <a:t>una </a:t>
            </a:r>
            <a:r>
              <a:rPr lang="es-ES" sz="2200" dirty="0">
                <a:latin typeface="Times New Roman" panose="02020603050405020304" pitchFamily="18" charset="0"/>
                <a:cs typeface="Times New Roman" panose="02020603050405020304" pitchFamily="18" charset="0"/>
              </a:rPr>
              <a:t>fortaleza nada deleznable porque la difusión del poder es mucho mayor entre todos y las responsabilidades aumentan entre los países y hasta se comparten con otros actores no </a:t>
            </a:r>
            <a:r>
              <a:rPr lang="es-ES" sz="2200" dirty="0" smtClean="0">
                <a:latin typeface="Times New Roman" panose="02020603050405020304" pitchFamily="18" charset="0"/>
                <a:cs typeface="Times New Roman" panose="02020603050405020304" pitchFamily="18" charset="0"/>
              </a:rPr>
              <a:t>estatales.</a:t>
            </a:r>
          </a:p>
          <a:p>
            <a:endParaRPr lang="es-ES" sz="2200" dirty="0">
              <a:latin typeface="Times New Roman" panose="02020603050405020304" pitchFamily="18" charset="0"/>
              <a:cs typeface="Times New Roman" panose="02020603050405020304" pitchFamily="18" charset="0"/>
            </a:endParaRPr>
          </a:p>
          <a:p>
            <a:r>
              <a:rPr lang="es-ES" sz="2200" dirty="0" smtClean="0">
                <a:latin typeface="Times New Roman" panose="02020603050405020304" pitchFamily="18" charset="0"/>
                <a:cs typeface="Times New Roman" panose="02020603050405020304" pitchFamily="18" charset="0"/>
              </a:rPr>
              <a:t>En </a:t>
            </a:r>
            <a:r>
              <a:rPr lang="es-ES" sz="2200" dirty="0">
                <a:latin typeface="Times New Roman" panose="02020603050405020304" pitchFamily="18" charset="0"/>
                <a:cs typeface="Times New Roman" panose="02020603050405020304" pitchFamily="18" charset="0"/>
              </a:rPr>
              <a:t>algunos casos, como es el de Cuba, </a:t>
            </a:r>
            <a:r>
              <a:rPr lang="es-ES" sz="2200" dirty="0" smtClean="0">
                <a:latin typeface="Times New Roman" panose="02020603050405020304" pitchFamily="18" charset="0"/>
                <a:cs typeface="Times New Roman" panose="02020603050405020304" pitchFamily="18" charset="0"/>
              </a:rPr>
              <a:t>estas </a:t>
            </a:r>
            <a:r>
              <a:rPr lang="es-ES" sz="2200" dirty="0">
                <a:latin typeface="Times New Roman" panose="02020603050405020304" pitchFamily="18" charset="0"/>
                <a:cs typeface="Times New Roman" panose="02020603050405020304" pitchFamily="18" charset="0"/>
              </a:rPr>
              <a:t>fortalezas no son vinculantes ni a su poderío económico </a:t>
            </a:r>
            <a:r>
              <a:rPr lang="es-ES" sz="2200" dirty="0" smtClean="0">
                <a:latin typeface="Times New Roman" panose="02020603050405020304" pitchFamily="18" charset="0"/>
                <a:cs typeface="Times New Roman" panose="02020603050405020304" pitchFamily="18" charset="0"/>
              </a:rPr>
              <a:t>o </a:t>
            </a:r>
            <a:r>
              <a:rPr lang="es-ES" sz="2200" dirty="0">
                <a:latin typeface="Times New Roman" panose="02020603050405020304" pitchFamily="18" charset="0"/>
                <a:cs typeface="Times New Roman" panose="02020603050405020304" pitchFamily="18" charset="0"/>
              </a:rPr>
              <a:t>militar, pero si </a:t>
            </a:r>
            <a:r>
              <a:rPr lang="es-ES" sz="2200" dirty="0" smtClean="0">
                <a:latin typeface="Times New Roman" panose="02020603050405020304" pitchFamily="18" charset="0"/>
                <a:cs typeface="Times New Roman" panose="02020603050405020304" pitchFamily="18" charset="0"/>
              </a:rPr>
              <a:t>están </a:t>
            </a:r>
            <a:r>
              <a:rPr lang="es-ES" sz="2200" dirty="0">
                <a:latin typeface="Times New Roman" panose="02020603050405020304" pitchFamily="18" charset="0"/>
                <a:cs typeface="Times New Roman" panose="02020603050405020304" pitchFamily="18" charset="0"/>
              </a:rPr>
              <a:t>muy </a:t>
            </a:r>
            <a:r>
              <a:rPr lang="es-ES" sz="2200" dirty="0" smtClean="0">
                <a:latin typeface="Times New Roman" panose="02020603050405020304" pitchFamily="18" charset="0"/>
                <a:cs typeface="Times New Roman" panose="02020603050405020304" pitchFamily="18" charset="0"/>
              </a:rPr>
              <a:t>relacionadas con lo moral y este es un atributo geopolítico que se acompaña de un tipo de política diferente, la “política de prestigio”.</a:t>
            </a:r>
          </a:p>
          <a:p>
            <a:endParaRPr lang="es-ES" sz="2200" dirty="0">
              <a:latin typeface="Times New Roman" panose="02020603050405020304" pitchFamily="18" charset="0"/>
              <a:cs typeface="Times New Roman" panose="02020603050405020304" pitchFamily="18" charset="0"/>
            </a:endParaRPr>
          </a:p>
          <a:p>
            <a:r>
              <a:rPr lang="es-ES" sz="2200" dirty="0" smtClean="0">
                <a:latin typeface="Times New Roman" panose="02020603050405020304" pitchFamily="18" charset="0"/>
                <a:cs typeface="Times New Roman" panose="02020603050405020304" pitchFamily="18" charset="0"/>
              </a:rPr>
              <a:t>Hoy las </a:t>
            </a:r>
            <a:r>
              <a:rPr lang="es-ES" sz="2200" dirty="0">
                <a:latin typeface="Times New Roman" panose="02020603050405020304" pitchFamily="18" charset="0"/>
                <a:cs typeface="Times New Roman" panose="02020603050405020304" pitchFamily="18" charset="0"/>
              </a:rPr>
              <a:t>cinco empresas más grandes del mundo </a:t>
            </a:r>
            <a:r>
              <a:rPr lang="es-ES" sz="2200" dirty="0" smtClean="0">
                <a:latin typeface="Times New Roman" panose="02020603050405020304" pitchFamily="18" charset="0"/>
                <a:cs typeface="Times New Roman" panose="02020603050405020304" pitchFamily="18" charset="0"/>
              </a:rPr>
              <a:t>procesan </a:t>
            </a:r>
            <a:r>
              <a:rPr lang="es-ES" sz="2200" dirty="0">
                <a:latin typeface="Times New Roman" panose="02020603050405020304" pitchFamily="18" charset="0"/>
                <a:cs typeface="Times New Roman" panose="02020603050405020304" pitchFamily="18" charset="0"/>
              </a:rPr>
              <a:t>datos:</a:t>
            </a:r>
            <a:r>
              <a:rPr lang="es-ES" sz="2200" b="1" dirty="0">
                <a:latin typeface="Times New Roman" panose="02020603050405020304" pitchFamily="18" charset="0"/>
                <a:cs typeface="Times New Roman" panose="02020603050405020304" pitchFamily="18" charset="0"/>
              </a:rPr>
              <a:t> </a:t>
            </a:r>
            <a:r>
              <a:rPr lang="es-ES" sz="2200" dirty="0">
                <a:latin typeface="Times New Roman" panose="02020603050405020304" pitchFamily="18" charset="0"/>
                <a:cs typeface="Times New Roman" panose="02020603050405020304" pitchFamily="18" charset="0"/>
              </a:rPr>
              <a:t>Apple, Amazon, Facebook, Google y Microsoft. </a:t>
            </a:r>
            <a:r>
              <a:rPr lang="es-ES" sz="2200" dirty="0" smtClean="0">
                <a:latin typeface="Times New Roman" panose="02020603050405020304" pitchFamily="18" charset="0"/>
                <a:cs typeface="Times New Roman" panose="02020603050405020304" pitchFamily="18" charset="0"/>
              </a:rPr>
              <a:t>También </a:t>
            </a:r>
            <a:r>
              <a:rPr lang="es-ES" sz="2200" dirty="0">
                <a:latin typeface="Times New Roman" panose="02020603050405020304" pitchFamily="18" charset="0"/>
                <a:cs typeface="Times New Roman" panose="02020603050405020304" pitchFamily="18" charset="0"/>
              </a:rPr>
              <a:t>tienen otros ingresos, pero básicamente estudian patrones de </a:t>
            </a:r>
            <a:r>
              <a:rPr lang="es-ES" sz="2200" dirty="0" smtClean="0">
                <a:latin typeface="Times New Roman" panose="02020603050405020304" pitchFamily="18" charset="0"/>
                <a:cs typeface="Times New Roman" panose="02020603050405020304" pitchFamily="18" charset="0"/>
              </a:rPr>
              <a:t>comportamiento social </a:t>
            </a:r>
            <a:r>
              <a:rPr lang="es-ES" sz="2200" dirty="0">
                <a:latin typeface="Times New Roman" panose="02020603050405020304" pitchFamily="18" charset="0"/>
                <a:cs typeface="Times New Roman" panose="02020603050405020304" pitchFamily="18" charset="0"/>
              </a:rPr>
              <a:t>y lo convierten en valor </a:t>
            </a:r>
            <a:r>
              <a:rPr lang="es-ES" sz="2200" dirty="0" smtClean="0">
                <a:latin typeface="Times New Roman" panose="02020603050405020304" pitchFamily="18" charset="0"/>
                <a:cs typeface="Times New Roman" panose="02020603050405020304" pitchFamily="18" charset="0"/>
              </a:rPr>
              <a:t>económico.</a:t>
            </a:r>
            <a:endParaRPr lang="es-E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6827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229600" cy="634082"/>
          </a:xfrm>
        </p:spPr>
        <p:txBody>
          <a:bodyPr>
            <a:normAutofit/>
          </a:bodyPr>
          <a:lstStyle/>
          <a:p>
            <a:r>
              <a:rPr lang="es-ES" sz="3200" b="1" dirty="0" smtClean="0">
                <a:latin typeface="Times New Roman" panose="02020603050405020304" pitchFamily="18" charset="0"/>
                <a:cs typeface="Times New Roman" panose="02020603050405020304" pitchFamily="18" charset="0"/>
              </a:rPr>
              <a:t>Consideraciones Finales</a:t>
            </a:r>
            <a:endParaRPr lang="es-ES" sz="3200" b="1" dirty="0">
              <a:latin typeface="Times New Roman" panose="02020603050405020304" pitchFamily="18" charset="0"/>
              <a:cs typeface="Times New Roman" panose="02020603050405020304" pitchFamily="18" charset="0"/>
            </a:endParaRPr>
          </a:p>
        </p:txBody>
      </p:sp>
      <p:sp>
        <p:nvSpPr>
          <p:cNvPr id="4" name="Rectángulo 3"/>
          <p:cNvSpPr/>
          <p:nvPr/>
        </p:nvSpPr>
        <p:spPr>
          <a:xfrm>
            <a:off x="144016" y="913938"/>
            <a:ext cx="8892480" cy="5755422"/>
          </a:xfrm>
          <a:prstGeom prst="rect">
            <a:avLst/>
          </a:prstGeom>
        </p:spPr>
        <p:txBody>
          <a:bodyPr wrap="square">
            <a:spAutoFit/>
          </a:bodyPr>
          <a:lstStyle/>
          <a:p>
            <a:r>
              <a:rPr lang="es-ES" sz="2400" dirty="0" smtClean="0">
                <a:latin typeface="Times New Roman" panose="02020603050405020304" pitchFamily="18" charset="0"/>
                <a:cs typeface="Times New Roman" panose="02020603050405020304" pitchFamily="18" charset="0"/>
              </a:rPr>
              <a:t>Sobre el </a:t>
            </a:r>
            <a:r>
              <a:rPr lang="es-ES" sz="2400" dirty="0">
                <a:latin typeface="Times New Roman" panose="02020603050405020304" pitchFamily="18" charset="0"/>
                <a:cs typeface="Times New Roman" panose="02020603050405020304" pitchFamily="18" charset="0"/>
              </a:rPr>
              <a:t>Imperio estadounidense </a:t>
            </a:r>
            <a:r>
              <a:rPr lang="es-ES" sz="2400" dirty="0" smtClean="0">
                <a:latin typeface="Times New Roman" panose="02020603050405020304" pitchFamily="18" charset="0"/>
                <a:cs typeface="Times New Roman" panose="02020603050405020304" pitchFamily="18" charset="0"/>
              </a:rPr>
              <a:t>considero que en verdad, hoy es un </a:t>
            </a:r>
            <a:r>
              <a:rPr lang="es-ES" sz="2400" dirty="0">
                <a:latin typeface="Times New Roman" panose="02020603050405020304" pitchFamily="18" charset="0"/>
                <a:cs typeface="Times New Roman" panose="02020603050405020304" pitchFamily="18" charset="0"/>
              </a:rPr>
              <a:t>residuo hipertrofiado de uno de los dos contendientes de la Guerra Fría, pero como parte indeleble de ese sistema deberá ser superado por la historia,  </a:t>
            </a:r>
            <a:r>
              <a:rPr lang="es-ES" sz="2400" dirty="0" smtClean="0">
                <a:latin typeface="Times New Roman" panose="02020603050405020304" pitchFamily="18" charset="0"/>
                <a:cs typeface="Times New Roman" panose="02020603050405020304" pitchFamily="18" charset="0"/>
              </a:rPr>
              <a:t>y está siendo superado.</a:t>
            </a:r>
            <a:endParaRPr lang="es-ES" sz="1600" dirty="0" smtClean="0">
              <a:latin typeface="Times New Roman" panose="02020603050405020304" pitchFamily="18" charset="0"/>
              <a:cs typeface="Times New Roman" panose="02020603050405020304" pitchFamily="18" charset="0"/>
            </a:endParaRPr>
          </a:p>
          <a:p>
            <a:endParaRPr lang="es-ES" sz="1600" dirty="0" smtClean="0">
              <a:latin typeface="Times New Roman" panose="02020603050405020304" pitchFamily="18" charset="0"/>
              <a:cs typeface="Times New Roman" panose="02020603050405020304" pitchFamily="18" charset="0"/>
            </a:endParaRPr>
          </a:p>
          <a:p>
            <a:r>
              <a:rPr lang="es-ES" sz="2400" dirty="0" smtClean="0">
                <a:latin typeface="Times New Roman" panose="02020603050405020304" pitchFamily="18" charset="0"/>
                <a:cs typeface="Times New Roman" panose="02020603050405020304" pitchFamily="18" charset="0"/>
              </a:rPr>
              <a:t>Urge a la humanidad aplicar </a:t>
            </a:r>
            <a:r>
              <a:rPr lang="es-ES" sz="2400" dirty="0">
                <a:latin typeface="Times New Roman" panose="02020603050405020304" pitchFamily="18" charset="0"/>
                <a:cs typeface="Times New Roman" panose="02020603050405020304" pitchFamily="18" charset="0"/>
              </a:rPr>
              <a:t>una serie de principios de nuevo tipo en las RR.II., en consonancia con los presupuestos del Nuevo </a:t>
            </a:r>
            <a:r>
              <a:rPr lang="es-ES" sz="2400" dirty="0" smtClean="0">
                <a:latin typeface="Times New Roman" panose="02020603050405020304" pitchFamily="18" charset="0"/>
                <a:cs typeface="Times New Roman" panose="02020603050405020304" pitchFamily="18" charset="0"/>
              </a:rPr>
              <a:t>Regionalismo e insuflar la decencia a la política a todos los niveles de su actividad.</a:t>
            </a:r>
            <a:endParaRPr lang="es-ES" sz="1600" dirty="0" smtClean="0">
              <a:latin typeface="Times New Roman" panose="02020603050405020304" pitchFamily="18" charset="0"/>
              <a:cs typeface="Times New Roman" panose="02020603050405020304" pitchFamily="18" charset="0"/>
            </a:endParaRPr>
          </a:p>
          <a:p>
            <a:endParaRPr lang="es-ES" sz="1600" dirty="0">
              <a:latin typeface="Times New Roman" panose="02020603050405020304" pitchFamily="18" charset="0"/>
              <a:cs typeface="Times New Roman" panose="02020603050405020304" pitchFamily="18" charset="0"/>
            </a:endParaRPr>
          </a:p>
          <a:p>
            <a:r>
              <a:rPr lang="es-ES" sz="2400" dirty="0" smtClean="0">
                <a:latin typeface="Times New Roman" panose="02020603050405020304" pitchFamily="18" charset="0"/>
                <a:cs typeface="Times New Roman" panose="02020603050405020304" pitchFamily="18" charset="0"/>
              </a:rPr>
              <a:t>Las soluciones a </a:t>
            </a:r>
            <a:r>
              <a:rPr lang="es-ES" sz="2400" dirty="0">
                <a:latin typeface="Times New Roman" panose="02020603050405020304" pitchFamily="18" charset="0"/>
                <a:cs typeface="Times New Roman" panose="02020603050405020304" pitchFamily="18" charset="0"/>
              </a:rPr>
              <a:t>los problemas </a:t>
            </a:r>
            <a:r>
              <a:rPr lang="es-ES" sz="2400" dirty="0" smtClean="0">
                <a:latin typeface="Times New Roman" panose="02020603050405020304" pitchFamily="18" charset="0"/>
                <a:cs typeface="Times New Roman" panose="02020603050405020304" pitchFamily="18" charset="0"/>
              </a:rPr>
              <a:t>de hoy que </a:t>
            </a:r>
            <a:r>
              <a:rPr lang="es-ES" sz="2400" dirty="0">
                <a:latin typeface="Times New Roman" panose="02020603050405020304" pitchFamily="18" charset="0"/>
                <a:cs typeface="Times New Roman" panose="02020603050405020304" pitchFamily="18" charset="0"/>
              </a:rPr>
              <a:t>deben ser globales y consensuadas, </a:t>
            </a:r>
            <a:r>
              <a:rPr lang="es-ES" sz="2400" dirty="0" smtClean="0">
                <a:latin typeface="Times New Roman" panose="02020603050405020304" pitchFamily="18" charset="0"/>
                <a:cs typeface="Times New Roman" panose="02020603050405020304" pitchFamily="18" charset="0"/>
              </a:rPr>
              <a:t>y </a:t>
            </a:r>
            <a:r>
              <a:rPr lang="es-ES" sz="2400" dirty="0">
                <a:latin typeface="Times New Roman" panose="02020603050405020304" pitchFamily="18" charset="0"/>
                <a:cs typeface="Times New Roman" panose="02020603050405020304" pitchFamily="18" charset="0"/>
              </a:rPr>
              <a:t>tener en cuenta los intereses de </a:t>
            </a:r>
            <a:r>
              <a:rPr lang="es-ES" sz="2400" dirty="0" smtClean="0">
                <a:latin typeface="Times New Roman" panose="02020603050405020304" pitchFamily="18" charset="0"/>
                <a:cs typeface="Times New Roman" panose="02020603050405020304" pitchFamily="18" charset="0"/>
              </a:rPr>
              <a:t>todos y diseñarse </a:t>
            </a:r>
            <a:r>
              <a:rPr lang="es-ES" sz="2400" dirty="0">
                <a:latin typeface="Times New Roman" panose="02020603050405020304" pitchFamily="18" charset="0"/>
                <a:cs typeface="Times New Roman" panose="02020603050405020304" pitchFamily="18" charset="0"/>
              </a:rPr>
              <a:t>sobre la base de la “Responsabilidad”. </a:t>
            </a:r>
            <a:r>
              <a:rPr lang="es-ES" sz="2400" dirty="0" smtClean="0">
                <a:latin typeface="Times New Roman" panose="02020603050405020304" pitchFamily="18" charset="0"/>
                <a:cs typeface="Times New Roman" panose="02020603050405020304" pitchFamily="18" charset="0"/>
              </a:rPr>
              <a:t>Rusia </a:t>
            </a:r>
            <a:r>
              <a:rPr lang="es-ES" sz="2400" dirty="0">
                <a:latin typeface="Times New Roman" panose="02020603050405020304" pitchFamily="18" charset="0"/>
                <a:cs typeface="Times New Roman" panose="02020603050405020304" pitchFamily="18" charset="0"/>
              </a:rPr>
              <a:t>y China, como países contestatarios al orden mundial del “Consenso de Washington”, deberán </a:t>
            </a:r>
            <a:r>
              <a:rPr lang="es-ES" sz="2400" dirty="0" smtClean="0">
                <a:latin typeface="Times New Roman" panose="02020603050405020304" pitchFamily="18" charset="0"/>
                <a:cs typeface="Times New Roman" panose="02020603050405020304" pitchFamily="18" charset="0"/>
              </a:rPr>
              <a:t>actuar </a:t>
            </a:r>
            <a:r>
              <a:rPr lang="es-ES" sz="2400" dirty="0">
                <a:latin typeface="Times New Roman" panose="02020603050405020304" pitchFamily="18" charset="0"/>
                <a:cs typeface="Times New Roman" panose="02020603050405020304" pitchFamily="18" charset="0"/>
              </a:rPr>
              <a:t>como “Hegemónes Benévolos</a:t>
            </a:r>
            <a:r>
              <a:rPr lang="es-ES" sz="2400" dirty="0" smtClean="0">
                <a:latin typeface="Times New Roman" panose="02020603050405020304" pitchFamily="18" charset="0"/>
                <a:cs typeface="Times New Roman" panose="02020603050405020304" pitchFamily="18" charset="0"/>
              </a:rPr>
              <a:t>” </a:t>
            </a:r>
            <a:r>
              <a:rPr lang="es-ES" sz="2400" dirty="0">
                <a:latin typeface="Times New Roman" panose="02020603050405020304" pitchFamily="18" charset="0"/>
                <a:cs typeface="Times New Roman" panose="02020603050405020304" pitchFamily="18" charset="0"/>
              </a:rPr>
              <a:t>para poder liderar ese nuevo orden</a:t>
            </a:r>
            <a:r>
              <a:rPr lang="es-ES" sz="2400" dirty="0" smtClean="0">
                <a:latin typeface="Times New Roman" panose="02020603050405020304" pitchFamily="18" charset="0"/>
                <a:cs typeface="Times New Roman" panose="02020603050405020304" pitchFamily="18" charset="0"/>
              </a:rPr>
              <a:t>.</a:t>
            </a:r>
            <a:endParaRPr lang="es-E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294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80" y="0"/>
            <a:ext cx="9175787" cy="6858000"/>
          </a:xfrm>
        </p:spPr>
      </p:pic>
    </p:spTree>
    <p:extLst>
      <p:ext uri="{BB962C8B-B14F-4D97-AF65-F5344CB8AC3E}">
        <p14:creationId xmlns:p14="http://schemas.microsoft.com/office/powerpoint/2010/main" val="2665915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648072"/>
          </a:xfrm>
        </p:spPr>
        <p:txBody>
          <a:bodyPr>
            <a:normAutofit/>
          </a:bodyPr>
          <a:lstStyle/>
          <a:p>
            <a:r>
              <a:rPr lang="es-ES" sz="3200" b="1" dirty="0" smtClean="0">
                <a:latin typeface="Times New Roman" panose="02020603050405020304" pitchFamily="18" charset="0"/>
                <a:cs typeface="Times New Roman" panose="02020603050405020304" pitchFamily="18" charset="0"/>
              </a:rPr>
              <a:t>Las TIC, la guerra y los nuevos escenarios</a:t>
            </a:r>
            <a:endParaRPr lang="es-ES" sz="3200" b="1" dirty="0">
              <a:latin typeface="Times New Roman" panose="02020603050405020304" pitchFamily="18" charset="0"/>
              <a:cs typeface="Times New Roman" panose="02020603050405020304" pitchFamily="18" charset="0"/>
            </a:endParaRPr>
          </a:p>
        </p:txBody>
      </p:sp>
      <p:sp>
        <p:nvSpPr>
          <p:cNvPr id="4" name="Rectángulo 3"/>
          <p:cNvSpPr/>
          <p:nvPr/>
        </p:nvSpPr>
        <p:spPr>
          <a:xfrm>
            <a:off x="251520" y="1052736"/>
            <a:ext cx="8568952" cy="5632311"/>
          </a:xfrm>
          <a:prstGeom prst="rect">
            <a:avLst/>
          </a:prstGeom>
        </p:spPr>
        <p:txBody>
          <a:bodyPr wrap="square">
            <a:spAutoFit/>
          </a:bodyPr>
          <a:lstStyle/>
          <a:p>
            <a:r>
              <a:rPr lang="es-ES" sz="2400" dirty="0">
                <a:latin typeface="Times New Roman" panose="02020603050405020304" pitchFamily="18" charset="0"/>
                <a:cs typeface="Times New Roman" panose="02020603050405020304" pitchFamily="18" charset="0"/>
              </a:rPr>
              <a:t>El desarrollo y la expansión de las TIC ha signado la configuración de una nueva sociedad </a:t>
            </a:r>
            <a:r>
              <a:rPr lang="es-ES" sz="2400" dirty="0" smtClean="0">
                <a:latin typeface="Times New Roman" panose="02020603050405020304" pitchFamily="18" charset="0"/>
                <a:cs typeface="Times New Roman" panose="02020603050405020304" pitchFamily="18" charset="0"/>
              </a:rPr>
              <a:t>internacional </a:t>
            </a:r>
            <a:r>
              <a:rPr lang="es-ES" sz="2400" dirty="0">
                <a:latin typeface="Times New Roman" panose="02020603050405020304" pitchFamily="18" charset="0"/>
                <a:cs typeface="Times New Roman" panose="02020603050405020304" pitchFamily="18" charset="0"/>
              </a:rPr>
              <a:t>desde los presupuestos de la propia globalización. </a:t>
            </a:r>
            <a:r>
              <a:rPr lang="es-ES" sz="2400" dirty="0" smtClean="0">
                <a:latin typeface="Times New Roman" panose="02020603050405020304" pitchFamily="18" charset="0"/>
                <a:cs typeface="Times New Roman" panose="02020603050405020304" pitchFamily="18" charset="0"/>
              </a:rPr>
              <a:t>La </a:t>
            </a:r>
            <a:r>
              <a:rPr lang="es-ES" sz="2400" dirty="0">
                <a:latin typeface="Times New Roman" panose="02020603050405020304" pitchFamily="18" charset="0"/>
                <a:cs typeface="Times New Roman" panose="02020603050405020304" pitchFamily="18" charset="0"/>
              </a:rPr>
              <a:t>revolución científico-tecnológica provocó cambios sustanciales en la vida de la sociedad, acortó distancias y facilitó la configuración de un nuevo escenario sociocultural para el intercambio entre las </a:t>
            </a:r>
            <a:r>
              <a:rPr lang="es-ES" sz="2400" dirty="0" smtClean="0">
                <a:latin typeface="Times New Roman" panose="02020603050405020304" pitchFamily="18" charset="0"/>
                <a:cs typeface="Times New Roman" panose="02020603050405020304" pitchFamily="18" charset="0"/>
              </a:rPr>
              <a:t>personas y públicos.</a:t>
            </a:r>
          </a:p>
          <a:p>
            <a:endParaRPr lang="es-ES" sz="2400" dirty="0">
              <a:latin typeface="Times New Roman" panose="02020603050405020304" pitchFamily="18" charset="0"/>
              <a:cs typeface="Times New Roman" panose="02020603050405020304" pitchFamily="18" charset="0"/>
            </a:endParaRPr>
          </a:p>
          <a:p>
            <a:r>
              <a:rPr lang="es-ES" sz="2400" dirty="0">
                <a:latin typeface="Times New Roman" panose="02020603050405020304" pitchFamily="18" charset="0"/>
                <a:cs typeface="Times New Roman" panose="02020603050405020304" pitchFamily="18" charset="0"/>
              </a:rPr>
              <a:t>Con ello se ha articulado un nuevo aparato conceptual dentro de los estudios socioculturales y que tienen su eje central en el de la “</a:t>
            </a:r>
            <a:r>
              <a:rPr lang="es-ES" sz="2400" b="1" dirty="0" err="1">
                <a:latin typeface="Times New Roman" panose="02020603050405020304" pitchFamily="18" charset="0"/>
                <a:cs typeface="Times New Roman" panose="02020603050405020304" pitchFamily="18" charset="0"/>
              </a:rPr>
              <a:t>Cíbercultura</a:t>
            </a:r>
            <a:r>
              <a:rPr lang="es-ES" sz="2400" dirty="0">
                <a:latin typeface="Times New Roman" panose="02020603050405020304" pitchFamily="18" charset="0"/>
                <a:cs typeface="Times New Roman" panose="02020603050405020304" pitchFamily="18" charset="0"/>
              </a:rPr>
              <a:t>”. </a:t>
            </a:r>
            <a:r>
              <a:rPr lang="es-ES" sz="2400" dirty="0" smtClean="0">
                <a:latin typeface="Times New Roman" panose="02020603050405020304" pitchFamily="18" charset="0"/>
                <a:cs typeface="Times New Roman" panose="02020603050405020304" pitchFamily="18" charset="0"/>
              </a:rPr>
              <a:t>Este </a:t>
            </a:r>
            <a:r>
              <a:rPr lang="es-ES" sz="2400" dirty="0">
                <a:latin typeface="Times New Roman" panose="02020603050405020304" pitchFamily="18" charset="0"/>
                <a:cs typeface="Times New Roman" panose="02020603050405020304" pitchFamily="18" charset="0"/>
              </a:rPr>
              <a:t>nuevo espacio, </a:t>
            </a:r>
            <a:r>
              <a:rPr lang="es-ES" sz="2400" b="1" dirty="0">
                <a:latin typeface="Times New Roman" panose="02020603050405020304" pitchFamily="18" charset="0"/>
                <a:cs typeface="Times New Roman" panose="02020603050405020304" pitchFamily="18" charset="0"/>
              </a:rPr>
              <a:t>“Tercer Entorno”, </a:t>
            </a:r>
            <a:r>
              <a:rPr lang="es-ES" sz="2400" dirty="0">
                <a:latin typeface="Times New Roman" panose="02020603050405020304" pitchFamily="18" charset="0"/>
                <a:cs typeface="Times New Roman" panose="02020603050405020304" pitchFamily="18" charset="0"/>
              </a:rPr>
              <a:t>por su alcance, magnitud y repercusión, </a:t>
            </a:r>
            <a:r>
              <a:rPr lang="es-ES" sz="2400" dirty="0" smtClean="0">
                <a:latin typeface="Times New Roman" panose="02020603050405020304" pitchFamily="18" charset="0"/>
                <a:cs typeface="Times New Roman" panose="02020603050405020304" pitchFamily="18" charset="0"/>
              </a:rPr>
              <a:t>ha modificado los </a:t>
            </a:r>
            <a:r>
              <a:rPr lang="es-ES" sz="2400" dirty="0">
                <a:latin typeface="Times New Roman" panose="02020603050405020304" pitchFamily="18" charset="0"/>
                <a:cs typeface="Times New Roman" panose="02020603050405020304" pitchFamily="18" charset="0"/>
              </a:rPr>
              <a:t>espacios públicos de socialización en todo el planeta y se ha convertido en </a:t>
            </a:r>
            <a:r>
              <a:rPr lang="es-ES" sz="2400" dirty="0" smtClean="0">
                <a:latin typeface="Times New Roman" panose="02020603050405020304" pitchFamily="18" charset="0"/>
                <a:cs typeface="Times New Roman" panose="02020603050405020304" pitchFamily="18" charset="0"/>
              </a:rPr>
              <a:t>un </a:t>
            </a:r>
            <a:r>
              <a:rPr lang="es-ES" sz="2400" dirty="0">
                <a:latin typeface="Times New Roman" panose="02020603050405020304" pitchFamily="18" charset="0"/>
                <a:cs typeface="Times New Roman" panose="02020603050405020304" pitchFamily="18" charset="0"/>
              </a:rPr>
              <a:t>singular </a:t>
            </a:r>
            <a:r>
              <a:rPr lang="es-ES" sz="2400" dirty="0" smtClean="0">
                <a:latin typeface="Times New Roman" panose="02020603050405020304" pitchFamily="18" charset="0"/>
                <a:cs typeface="Times New Roman" panose="02020603050405020304" pitchFamily="18" charset="0"/>
              </a:rPr>
              <a:t>TOM donde se enfrentan el multiculturalismo y quienes tienen el </a:t>
            </a:r>
            <a:r>
              <a:rPr lang="es-ES" sz="2400" dirty="0">
                <a:latin typeface="Times New Roman" panose="02020603050405020304" pitchFamily="18" charset="0"/>
                <a:cs typeface="Times New Roman" panose="02020603050405020304" pitchFamily="18" charset="0"/>
              </a:rPr>
              <a:t>propósito de imponer al mundo una suerte de pensamiento homogeneizado producido en los centros hegemónicos de poder</a:t>
            </a:r>
            <a:r>
              <a:rPr lang="es-ES" sz="2400" dirty="0" smtClean="0">
                <a:latin typeface="Times New Roman" panose="02020603050405020304" pitchFamily="18" charset="0"/>
                <a:cs typeface="Times New Roman" panose="02020603050405020304" pitchFamily="18" charset="0"/>
              </a:rPr>
              <a:t>.</a:t>
            </a:r>
            <a:endParaRPr lang="es-E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5755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83356" cy="6887517"/>
          </a:xfrm>
        </p:spPr>
      </p:pic>
    </p:spTree>
    <p:extLst>
      <p:ext uri="{BB962C8B-B14F-4D97-AF65-F5344CB8AC3E}">
        <p14:creationId xmlns:p14="http://schemas.microsoft.com/office/powerpoint/2010/main" val="831736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92" y="0"/>
            <a:ext cx="9129508" cy="6858001"/>
          </a:xfrm>
        </p:spPr>
      </p:pic>
    </p:spTree>
    <p:extLst>
      <p:ext uri="{BB962C8B-B14F-4D97-AF65-F5344CB8AC3E}">
        <p14:creationId xmlns:p14="http://schemas.microsoft.com/office/powerpoint/2010/main" val="656513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91195" y="1128265"/>
            <a:ext cx="5476019" cy="5139869"/>
          </a:xfrm>
          <a:prstGeom prst="rect">
            <a:avLst/>
          </a:prstGeom>
          <a:solidFill>
            <a:schemeClr val="bg1"/>
          </a:solidFill>
        </p:spPr>
        <p:txBody>
          <a:bodyPr wrap="square">
            <a:spAutoFit/>
          </a:bodyPr>
          <a:lstStyle/>
          <a:p>
            <a:pPr algn="just"/>
            <a:r>
              <a:rPr lang="es-PR" sz="4400" b="1" i="1" dirty="0">
                <a:latin typeface="Times New Roman" panose="02020603050405020304" pitchFamily="18" charset="0"/>
                <a:cs typeface="Times New Roman" panose="02020603050405020304" pitchFamily="18" charset="0"/>
              </a:rPr>
              <a:t>“…Creo firmemente que la gran batalla se librará en el </a:t>
            </a:r>
            <a:r>
              <a:rPr lang="es-PR" sz="44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campo de las ideas </a:t>
            </a:r>
            <a:r>
              <a:rPr lang="es-PR" sz="4400" b="1" i="1" dirty="0">
                <a:latin typeface="Times New Roman" panose="02020603050405020304" pitchFamily="18" charset="0"/>
                <a:cs typeface="Times New Roman" panose="02020603050405020304" pitchFamily="18" charset="0"/>
              </a:rPr>
              <a:t>y no en el de las </a:t>
            </a:r>
            <a:r>
              <a:rPr lang="es-PR" sz="4400" b="1" i="1" dirty="0" smtClean="0">
                <a:latin typeface="Times New Roman" panose="02020603050405020304" pitchFamily="18" charset="0"/>
                <a:cs typeface="Times New Roman" panose="02020603050405020304" pitchFamily="18" charset="0"/>
              </a:rPr>
              <a:t>armas…”</a:t>
            </a:r>
            <a:r>
              <a:rPr lang="es-PR" sz="4400" b="1" dirty="0" smtClean="0">
                <a:latin typeface="Times New Roman" panose="02020603050405020304" pitchFamily="18" charset="0"/>
                <a:cs typeface="Times New Roman" panose="02020603050405020304" pitchFamily="18" charset="0"/>
              </a:rPr>
              <a:t> </a:t>
            </a:r>
          </a:p>
          <a:p>
            <a:pPr algn="just"/>
            <a:r>
              <a:rPr lang="es-PR" sz="4400" b="1" i="1" dirty="0" smtClean="0">
                <a:latin typeface="Times New Roman" panose="02020603050405020304" pitchFamily="18" charset="0"/>
                <a:cs typeface="Times New Roman" panose="02020603050405020304" pitchFamily="18" charset="0"/>
              </a:rPr>
              <a:t>“…debemos </a:t>
            </a:r>
            <a:r>
              <a:rPr lang="es-PR" sz="4400" b="1" i="1" dirty="0">
                <a:latin typeface="Times New Roman" panose="02020603050405020304" pitchFamily="18" charset="0"/>
                <a:cs typeface="Times New Roman" panose="02020603050405020304" pitchFamily="18" charset="0"/>
              </a:rPr>
              <a:t>luchar y lucharemos! </a:t>
            </a:r>
            <a:r>
              <a:rPr lang="es-PR" sz="4400" b="1" dirty="0" smtClean="0">
                <a:latin typeface="Times New Roman" panose="02020603050405020304" pitchFamily="18" charset="0"/>
                <a:cs typeface="Times New Roman" panose="02020603050405020304" pitchFamily="18" charset="0"/>
              </a:rPr>
              <a:t>  </a:t>
            </a:r>
          </a:p>
          <a:p>
            <a:pPr lvl="0" algn="r"/>
            <a:r>
              <a:rPr lang="es-PR" sz="2000" b="1" dirty="0" smtClean="0">
                <a:latin typeface="Arial" panose="020B0604020202020204" pitchFamily="34" charset="0"/>
                <a:cs typeface="Arial" panose="020B0604020202020204" pitchFamily="34" charset="0"/>
              </a:rPr>
              <a:t> </a:t>
            </a:r>
            <a:r>
              <a:rPr lang="es-PR" sz="2000" b="1" dirty="0">
                <a:latin typeface="Times New Roman" panose="02020603050405020304" pitchFamily="18" charset="0"/>
                <a:cs typeface="Times New Roman" panose="02020603050405020304" pitchFamily="18" charset="0"/>
              </a:rPr>
              <a:t>Fidel Castro Ruz.</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2003</a:t>
            </a:r>
            <a:endParaRPr lang="es-ES" sz="2000" b="1" dirty="0">
              <a:latin typeface="Times New Roman" panose="02020603050405020304" pitchFamily="18" charset="0"/>
              <a:cs typeface="Times New Roman" panose="02020603050405020304" pitchFamily="18" charset="0"/>
            </a:endParaRPr>
          </a:p>
        </p:txBody>
      </p:sp>
      <p:pic>
        <p:nvPicPr>
          <p:cNvPr id="5" name="Picture 3" descr="MR 23nov05 Ricardito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93888"/>
            <a:ext cx="3123376" cy="328990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060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116632"/>
            <a:ext cx="8640960" cy="6586418"/>
          </a:xfrm>
          <a:prstGeom prst="rect">
            <a:avLst/>
          </a:prstGeom>
        </p:spPr>
        <p:txBody>
          <a:bodyPr wrap="square">
            <a:spAutoFit/>
          </a:bodyPr>
          <a:lstStyle/>
          <a:p>
            <a:pPr algn="ctr"/>
            <a:r>
              <a:rPr lang="es-ES" sz="3200" b="1" dirty="0" smtClean="0">
                <a:latin typeface="Times New Roman" panose="02020603050405020304" pitchFamily="18" charset="0"/>
                <a:ea typeface="Calibri" panose="020F0502020204030204" pitchFamily="34" charset="0"/>
              </a:rPr>
              <a:t>Vivimos una buena parte de nuestras vidas en el “3er Entorno”</a:t>
            </a:r>
          </a:p>
          <a:p>
            <a:endParaRPr lang="es-ES" dirty="0">
              <a:latin typeface="Times New Roman" panose="02020603050405020304" pitchFamily="18" charset="0"/>
              <a:ea typeface="Calibri" panose="020F0502020204030204" pitchFamily="34" charset="0"/>
            </a:endParaRPr>
          </a:p>
          <a:p>
            <a:r>
              <a:rPr lang="es-ES" sz="2400" dirty="0" smtClean="0">
                <a:latin typeface="Times New Roman" panose="02020603050405020304" pitchFamily="18" charset="0"/>
                <a:ea typeface="Calibri" panose="020F0502020204030204" pitchFamily="34" charset="0"/>
              </a:rPr>
              <a:t>El </a:t>
            </a:r>
            <a:r>
              <a:rPr lang="es-ES" sz="2400" dirty="0">
                <a:latin typeface="Times New Roman" panose="02020603050405020304" pitchFamily="18" charset="0"/>
                <a:ea typeface="Calibri" panose="020F0502020204030204" pitchFamily="34" charset="0"/>
              </a:rPr>
              <a:t>hombre primitivo vivía en la naturaleza. Las tecnologías nos trasladaron a la segunda forma de vida – la tecnosfera. Este es nuestro segundo hábitat que incluye casi todo lo que vemos a nuestro alrededor. </a:t>
            </a:r>
            <a:endParaRPr lang="es-ES" sz="1400" dirty="0" smtClean="0">
              <a:latin typeface="Times New Roman" panose="02020603050405020304" pitchFamily="18" charset="0"/>
              <a:ea typeface="Calibri" panose="020F0502020204030204" pitchFamily="34" charset="0"/>
            </a:endParaRPr>
          </a:p>
          <a:p>
            <a:endParaRPr lang="es-ES" sz="1400" dirty="0">
              <a:latin typeface="Times New Roman" panose="02020603050405020304" pitchFamily="18" charset="0"/>
              <a:ea typeface="Calibri" panose="020F0502020204030204" pitchFamily="34" charset="0"/>
            </a:endParaRPr>
          </a:p>
          <a:p>
            <a:r>
              <a:rPr lang="es-ES" sz="2400" dirty="0" smtClean="0">
                <a:latin typeface="Times New Roman" panose="02020603050405020304" pitchFamily="18" charset="0"/>
                <a:ea typeface="Calibri" panose="020F0502020204030204" pitchFamily="34" charset="0"/>
              </a:rPr>
              <a:t>Pero </a:t>
            </a:r>
            <a:r>
              <a:rPr lang="es-ES" sz="2400" dirty="0">
                <a:latin typeface="Times New Roman" panose="02020603050405020304" pitchFamily="18" charset="0"/>
                <a:ea typeface="Calibri" panose="020F0502020204030204" pitchFamily="34" charset="0"/>
              </a:rPr>
              <a:t>las redes sociales se han convertido en nuestro tercer entorno de vida: hagamos lo que hagamos, nuestras acciones, si son lo suficientemente efectivas y, en consecuencia, respaldadas por las modernas tecnologías de digitalización, se reflejan en ellas. Y claro que se usan para controlarnos: todo lo que una persona ve, lo usa como el poder. </a:t>
            </a:r>
            <a:endParaRPr lang="es-ES" sz="1400" dirty="0" smtClean="0">
              <a:latin typeface="Times New Roman" panose="02020603050405020304" pitchFamily="18" charset="0"/>
              <a:ea typeface="Calibri" panose="020F0502020204030204" pitchFamily="34" charset="0"/>
            </a:endParaRPr>
          </a:p>
          <a:p>
            <a:endParaRPr lang="es-ES" sz="1400" dirty="0">
              <a:latin typeface="Times New Roman" panose="02020603050405020304" pitchFamily="18" charset="0"/>
              <a:ea typeface="Calibri" panose="020F0502020204030204" pitchFamily="34" charset="0"/>
            </a:endParaRPr>
          </a:p>
          <a:p>
            <a:r>
              <a:rPr lang="es-ES" sz="2400" dirty="0" smtClean="0">
                <a:latin typeface="Times New Roman" panose="02020603050405020304" pitchFamily="18" charset="0"/>
                <a:ea typeface="Calibri" panose="020F0502020204030204" pitchFamily="34" charset="0"/>
              </a:rPr>
              <a:t>La </a:t>
            </a:r>
            <a:r>
              <a:rPr lang="es-ES" sz="2400" dirty="0">
                <a:latin typeface="Times New Roman" panose="02020603050405020304" pitchFamily="18" charset="0"/>
                <a:ea typeface="Calibri" panose="020F0502020204030204" pitchFamily="34" charset="0"/>
              </a:rPr>
              <a:t>interacción con la tecnología de la información hace que una persona sea plástica, mosaica, sugestionable, incapaz de establecer metas a largo plazo y aplicar esfuerzos de manera sistemática. </a:t>
            </a:r>
            <a:endParaRPr lang="es-ES" sz="2400" dirty="0"/>
          </a:p>
        </p:txBody>
      </p:sp>
    </p:spTree>
    <p:extLst>
      <p:ext uri="{BB962C8B-B14F-4D97-AF65-F5344CB8AC3E}">
        <p14:creationId xmlns:p14="http://schemas.microsoft.com/office/powerpoint/2010/main" val="369981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Nueva economía en la Era del Conocimiento"/>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p:spPr>
      </p:pic>
    </p:spTree>
    <p:extLst>
      <p:ext uri="{BB962C8B-B14F-4D97-AF65-F5344CB8AC3E}">
        <p14:creationId xmlns:p14="http://schemas.microsoft.com/office/powerpoint/2010/main" val="3877678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4624"/>
            <a:ext cx="8496944" cy="1143000"/>
          </a:xfrm>
        </p:spPr>
        <p:txBody>
          <a:bodyPr>
            <a:normAutofit fontScale="90000"/>
          </a:bodyPr>
          <a:lstStyle/>
          <a:p>
            <a:r>
              <a:rPr lang="es-PR" sz="3200" b="1" dirty="0">
                <a:latin typeface="Times New Roman" panose="02020603050405020304" pitchFamily="18" charset="0"/>
                <a:cs typeface="Times New Roman" panose="02020603050405020304" pitchFamily="18" charset="0"/>
              </a:rPr>
              <a:t>Las </a:t>
            </a:r>
            <a:r>
              <a:rPr lang="es-PR" sz="3200" b="1" dirty="0" smtClean="0">
                <a:latin typeface="Times New Roman" panose="02020603050405020304" pitchFamily="18" charset="0"/>
                <a:cs typeface="Times New Roman" panose="02020603050405020304" pitchFamily="18" charset="0"/>
              </a:rPr>
              <a:t>áreas </a:t>
            </a:r>
            <a:r>
              <a:rPr lang="es-PR" sz="3200" b="1" dirty="0">
                <a:latin typeface="Times New Roman" panose="02020603050405020304" pitchFamily="18" charset="0"/>
                <a:cs typeface="Times New Roman" panose="02020603050405020304" pitchFamily="18" charset="0"/>
              </a:rPr>
              <a:t>claves de la infraestructura de Internet dominadas por corporaciones de los EE.UU. </a:t>
            </a:r>
            <a:endParaRPr lang="es-ES" sz="3200" b="1" dirty="0">
              <a:latin typeface="Times New Roman" panose="02020603050405020304" pitchFamily="18" charset="0"/>
              <a:cs typeface="Times New Roman" panose="02020603050405020304" pitchFamily="18" charset="0"/>
            </a:endParaRPr>
          </a:p>
        </p:txBody>
      </p:sp>
      <p:sp>
        <p:nvSpPr>
          <p:cNvPr id="4" name="Rectángulo 3"/>
          <p:cNvSpPr/>
          <p:nvPr/>
        </p:nvSpPr>
        <p:spPr>
          <a:xfrm>
            <a:off x="251520" y="1196752"/>
            <a:ext cx="8784976" cy="5509200"/>
          </a:xfrm>
          <a:prstGeom prst="rect">
            <a:avLst/>
          </a:prstGeom>
        </p:spPr>
        <p:txBody>
          <a:bodyPr wrap="square">
            <a:spAutoFit/>
          </a:bodyPr>
          <a:lstStyle/>
          <a:p>
            <a:pPr algn="just" fontAlgn="base" hangingPunct="0">
              <a:spcAft>
                <a:spcPts val="0"/>
              </a:spcAft>
            </a:pPr>
            <a:r>
              <a:rPr lang="es-PR" sz="2200"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1.- L</a:t>
            </a:r>
            <a:r>
              <a:rPr lang="es-PR" sz="2200" b="1"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as grandes empresas de tecnología de la información</a:t>
            </a:r>
            <a:r>
              <a:rPr lang="es-PR" sz="2200"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 (IT), que fabrican ordenadores de alto rendimiento, sistemas operativos, tecnologías de bases de datos, tecnologías de redes de la conmutación y bibliotecas de recursos de la información.</a:t>
            </a:r>
            <a:endParaRPr lang="es-ES" sz="2200" dirty="0">
              <a:latin typeface="Times New Roman" panose="02020603050405020304" pitchFamily="18" charset="0"/>
              <a:ea typeface="SimSun" panose="02010600030101010101" pitchFamily="2" charset="-122"/>
              <a:cs typeface="Times New Roman" panose="02020603050405020304" pitchFamily="18" charset="0"/>
            </a:endParaRPr>
          </a:p>
          <a:p>
            <a:pPr algn="just" fontAlgn="base" hangingPunct="0">
              <a:spcAft>
                <a:spcPts val="0"/>
              </a:spcAft>
            </a:pPr>
            <a:r>
              <a:rPr lang="es-PR" sz="2200"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2.- </a:t>
            </a:r>
            <a:r>
              <a:rPr lang="es-PR" sz="2200" b="1"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La elaboración del hardware y el software</a:t>
            </a:r>
            <a:r>
              <a:rPr lang="es-PR" sz="2200"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 </a:t>
            </a:r>
            <a:r>
              <a:rPr lang="es-PR" sz="2200" dirty="0" smtClean="0">
                <a:solidFill>
                  <a:srgbClr val="00000A"/>
                </a:solidFill>
                <a:latin typeface="Times New Roman" panose="02020603050405020304" pitchFamily="18" charset="0"/>
                <a:ea typeface="SimSun" panose="02010600030101010101" pitchFamily="2" charset="-122"/>
                <a:cs typeface="Times New Roman" panose="02020603050405020304" pitchFamily="18" charset="0"/>
              </a:rPr>
              <a:t>Los </a:t>
            </a:r>
            <a:r>
              <a:rPr lang="es-PR" sz="2200"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ordenadores personales y </a:t>
            </a:r>
            <a:r>
              <a:rPr lang="es-PR" sz="2200" dirty="0" smtClean="0">
                <a:solidFill>
                  <a:srgbClr val="00000A"/>
                </a:solidFill>
                <a:latin typeface="Times New Roman" panose="02020603050405020304" pitchFamily="18" charset="0"/>
                <a:ea typeface="SimSun" panose="02010600030101010101" pitchFamily="2" charset="-122"/>
                <a:cs typeface="Times New Roman" panose="02020603050405020304" pitchFamily="18" charset="0"/>
              </a:rPr>
              <a:t>los </a:t>
            </a:r>
            <a:r>
              <a:rPr lang="es-PR" sz="2200"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superordenadores utilizan chips de Intel, </a:t>
            </a:r>
            <a:r>
              <a:rPr lang="es-PR" sz="2200" dirty="0" smtClean="0">
                <a:solidFill>
                  <a:srgbClr val="00000A"/>
                </a:solidFill>
                <a:latin typeface="Times New Roman" panose="02020603050405020304" pitchFamily="18" charset="0"/>
                <a:ea typeface="SimSun" panose="02010600030101010101" pitchFamily="2" charset="-122"/>
                <a:cs typeface="Times New Roman" panose="02020603050405020304" pitchFamily="18" charset="0"/>
              </a:rPr>
              <a:t>sistemas </a:t>
            </a:r>
            <a:r>
              <a:rPr lang="es-PR" sz="2200"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operativos de Microsoft y </a:t>
            </a:r>
            <a:r>
              <a:rPr lang="es-PR" sz="2200" dirty="0" smtClean="0">
                <a:solidFill>
                  <a:srgbClr val="00000A"/>
                </a:solidFill>
                <a:latin typeface="Times New Roman" panose="02020603050405020304" pitchFamily="18" charset="0"/>
                <a:ea typeface="SimSun" panose="02010600030101010101" pitchFamily="2" charset="-122"/>
                <a:cs typeface="Times New Roman" panose="02020603050405020304" pitchFamily="18" charset="0"/>
              </a:rPr>
              <a:t>de </a:t>
            </a:r>
            <a:r>
              <a:rPr lang="es-PR" sz="2200"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la tecnología básica de los servidores son de IBM y Hewlett-Packard.</a:t>
            </a:r>
            <a:endParaRPr lang="es-ES" sz="2200" dirty="0">
              <a:latin typeface="Times New Roman" panose="02020603050405020304" pitchFamily="18" charset="0"/>
              <a:ea typeface="SimSun" panose="02010600030101010101" pitchFamily="2" charset="-122"/>
              <a:cs typeface="Times New Roman" panose="02020603050405020304" pitchFamily="18" charset="0"/>
            </a:endParaRPr>
          </a:p>
          <a:p>
            <a:pPr algn="just" fontAlgn="base" hangingPunct="0">
              <a:spcAft>
                <a:spcPts val="0"/>
              </a:spcAft>
            </a:pPr>
            <a:r>
              <a:rPr lang="es-PR" sz="2200"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3.- </a:t>
            </a:r>
            <a:r>
              <a:rPr lang="es-PR" sz="2200" b="1"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Producción de las bases de datos</a:t>
            </a:r>
            <a:r>
              <a:rPr lang="es-PR" sz="2200"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 El 89,7% del software de bases de datos lo controla Oracle y Microsoft.  </a:t>
            </a:r>
            <a:endParaRPr lang="es-ES" sz="2200" dirty="0">
              <a:latin typeface="Times New Roman" panose="02020603050405020304" pitchFamily="18" charset="0"/>
              <a:ea typeface="SimSun" panose="02010600030101010101" pitchFamily="2" charset="-122"/>
              <a:cs typeface="Times New Roman" panose="02020603050405020304" pitchFamily="18" charset="0"/>
            </a:endParaRPr>
          </a:p>
          <a:p>
            <a:pPr algn="just"/>
            <a:r>
              <a:rPr lang="es-PR" sz="2200"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4</a:t>
            </a:r>
            <a:r>
              <a:rPr lang="es-PR" sz="2200" b="1"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 Dominio de las redes de conmutación</a:t>
            </a:r>
            <a:r>
              <a:rPr lang="es-PR" sz="2200"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 </a:t>
            </a:r>
            <a:r>
              <a:rPr lang="es-PR" sz="2200" dirty="0" smtClean="0">
                <a:solidFill>
                  <a:srgbClr val="00000A"/>
                </a:solidFill>
                <a:latin typeface="Times New Roman" panose="02020603050405020304" pitchFamily="18" charset="0"/>
                <a:ea typeface="SimSun" panose="02010600030101010101" pitchFamily="2" charset="-122"/>
                <a:cs typeface="Times New Roman" panose="02020603050405020304" pitchFamily="18" charset="0"/>
              </a:rPr>
              <a:t>(93,5</a:t>
            </a:r>
            <a:r>
              <a:rPr lang="es-PR" sz="2200"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 </a:t>
            </a:r>
            <a:r>
              <a:rPr lang="es-PR" sz="2200" dirty="0" smtClean="0">
                <a:solidFill>
                  <a:srgbClr val="00000A"/>
                </a:solidFill>
                <a:latin typeface="Times New Roman" panose="02020603050405020304" pitchFamily="18" charset="0"/>
                <a:ea typeface="SimSun" panose="02010600030101010101" pitchFamily="2" charset="-122"/>
                <a:cs typeface="Times New Roman" panose="02020603050405020304" pitchFamily="18" charset="0"/>
              </a:rPr>
              <a:t>de servidores </a:t>
            </a:r>
            <a:r>
              <a:rPr lang="es-PR" sz="2200"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principales de </a:t>
            </a:r>
            <a:r>
              <a:rPr lang="es-PR" sz="2200" dirty="0" smtClean="0">
                <a:solidFill>
                  <a:srgbClr val="00000A"/>
                </a:solidFill>
                <a:latin typeface="Times New Roman" panose="02020603050405020304" pitchFamily="18" charset="0"/>
                <a:ea typeface="SimSun" panose="02010600030101010101" pitchFamily="2" charset="-122"/>
                <a:cs typeface="Times New Roman" panose="02020603050405020304" pitchFamily="18" charset="0"/>
              </a:rPr>
              <a:t>Internet. </a:t>
            </a:r>
            <a:r>
              <a:rPr lang="es-ES_tradnl" sz="2200" dirty="0" smtClean="0">
                <a:latin typeface="Times New Roman" panose="02020603050405020304" pitchFamily="18" charset="0"/>
                <a:ea typeface="SimSun" panose="02010600030101010101" pitchFamily="2" charset="-122"/>
                <a:cs typeface="Times New Roman" panose="02020603050405020304" pitchFamily="18" charset="0"/>
              </a:rPr>
              <a:t>E</a:t>
            </a:r>
            <a:r>
              <a:rPr lang="es-ES" sz="2200" dirty="0">
                <a:latin typeface="Times New Roman" panose="02020603050405020304" pitchFamily="18" charset="0"/>
                <a:ea typeface="SimSun" panose="02010600030101010101" pitchFamily="2" charset="-122"/>
                <a:cs typeface="Times New Roman" panose="02020603050405020304" pitchFamily="18" charset="0"/>
              </a:rPr>
              <a:t>n el mundo hay 13 servidores terminales (DNS)  para mantener Internet en funcionamiento, de los cuales uno, el principal, y nueve de los doce secundarios se encuentran en suelo </a:t>
            </a:r>
            <a:r>
              <a:rPr lang="es-ES" sz="2200" dirty="0" smtClean="0">
                <a:latin typeface="Times New Roman" panose="02020603050405020304" pitchFamily="18" charset="0"/>
                <a:ea typeface="SimSun" panose="02010600030101010101" pitchFamily="2" charset="-122"/>
                <a:cs typeface="Times New Roman" panose="02020603050405020304" pitchFamily="18" charset="0"/>
              </a:rPr>
              <a:t>estadounidense).</a:t>
            </a:r>
            <a:endParaRPr lang="es-ES" sz="2200" dirty="0">
              <a:latin typeface="Times New Roman" panose="02020603050405020304" pitchFamily="18" charset="0"/>
              <a:ea typeface="SimSun" panose="02010600030101010101" pitchFamily="2" charset="-122"/>
              <a:cs typeface="Times New Roman" panose="02020603050405020304" pitchFamily="18" charset="0"/>
            </a:endParaRPr>
          </a:p>
          <a:p>
            <a:pPr algn="just" fontAlgn="base" hangingPunct="0">
              <a:spcAft>
                <a:spcPts val="0"/>
              </a:spcAft>
            </a:pPr>
            <a:r>
              <a:rPr lang="es-PR" sz="2200"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5.- </a:t>
            </a:r>
            <a:r>
              <a:rPr lang="es-PR" sz="2200" b="1"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Controlar, manipular y supervisar el contenido</a:t>
            </a:r>
            <a:r>
              <a:rPr lang="es-PR" sz="2200"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 de </a:t>
            </a:r>
            <a:r>
              <a:rPr lang="es-PR" sz="2200" b="1" dirty="0">
                <a:solidFill>
                  <a:srgbClr val="00000A"/>
                </a:solidFill>
                <a:latin typeface="Times New Roman" panose="02020603050405020304" pitchFamily="18" charset="0"/>
                <a:ea typeface="SimSun" panose="02010600030101010101" pitchFamily="2" charset="-122"/>
                <a:cs typeface="Times New Roman" panose="02020603050405020304" pitchFamily="18" charset="0"/>
              </a:rPr>
              <a:t>Internet y las redes sociales.</a:t>
            </a:r>
            <a:endParaRPr lang="es-ES" sz="22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54516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3528" y="188640"/>
            <a:ext cx="8640960" cy="5682453"/>
          </a:xfrm>
          <a:prstGeom prst="rect">
            <a:avLst/>
          </a:prstGeom>
        </p:spPr>
        <p:txBody>
          <a:bodyPr wrap="square">
            <a:spAutoFit/>
          </a:bodyPr>
          <a:lstStyle/>
          <a:p>
            <a:pPr algn="ctr"/>
            <a:r>
              <a:rPr lang="es-ES" sz="3200" b="1" dirty="0" smtClean="0">
                <a:latin typeface="Times New Roman" panose="02020603050405020304" pitchFamily="18" charset="0"/>
                <a:cs typeface="Times New Roman" panose="02020603050405020304" pitchFamily="18" charset="0"/>
              </a:rPr>
              <a:t>Concepto de Guerra Cognitiva</a:t>
            </a:r>
          </a:p>
          <a:p>
            <a:endParaRPr lang="es-ES" sz="2400" dirty="0">
              <a:latin typeface="Times New Roman" panose="02020603050405020304" pitchFamily="18" charset="0"/>
              <a:cs typeface="Times New Roman" panose="02020603050405020304" pitchFamily="18" charset="0"/>
            </a:endParaRPr>
          </a:p>
          <a:p>
            <a:r>
              <a:rPr lang="es-ES" sz="2400" dirty="0" smtClean="0">
                <a:latin typeface="Times New Roman" panose="02020603050405020304" pitchFamily="18" charset="0"/>
                <a:cs typeface="Times New Roman" panose="02020603050405020304" pitchFamily="18" charset="0"/>
              </a:rPr>
              <a:t>La </a:t>
            </a:r>
            <a:r>
              <a:rPr lang="es-ES" sz="2400" dirty="0">
                <a:latin typeface="Times New Roman" panose="02020603050405020304" pitchFamily="18" charset="0"/>
                <a:cs typeface="Times New Roman" panose="02020603050405020304" pitchFamily="18" charset="0"/>
              </a:rPr>
              <a:t>guerra cognitiva es un tipo de guerra de significados. Son formaciones más profundas que solo ocasionalmente se manifiestan en la superficie, pero son las que predeterminan nuestra mentalidad y nuestro comportamiento. En algunos casos, los significados reciben una implementación específica, por ejemplo, en la educación y la ciencia, cuando se avanzan ciertos métodos de análisis y en el marco de ellos comienza a analizarse y, en consecuencia, a entenderse de una manera específica. </a:t>
            </a:r>
            <a:endParaRPr lang="es-ES" sz="2400" dirty="0" smtClean="0">
              <a:latin typeface="Times New Roman" panose="02020603050405020304" pitchFamily="18" charset="0"/>
              <a:cs typeface="Times New Roman" panose="02020603050405020304" pitchFamily="18" charset="0"/>
            </a:endParaRPr>
          </a:p>
          <a:p>
            <a:endParaRPr lang="es-ES" sz="2400" dirty="0">
              <a:latin typeface="Times New Roman" panose="02020603050405020304" pitchFamily="18" charset="0"/>
              <a:cs typeface="Times New Roman" panose="02020603050405020304" pitchFamily="18" charset="0"/>
            </a:endParaRPr>
          </a:p>
          <a:p>
            <a:r>
              <a:rPr lang="es-ES" sz="2400" dirty="0">
                <a:latin typeface="Times New Roman" panose="02020603050405020304" pitchFamily="18" charset="0"/>
                <a:cs typeface="Times New Roman" panose="02020603050405020304" pitchFamily="18" charset="0"/>
              </a:rPr>
              <a:t>La guerra cognitiva va encaminada a controlar la forma de pensar de los individuos ante determinados acontecimientos. Es decir, se orienta a ¿cómo se piensa? dejando atrás el ¿qué se piensa?</a:t>
            </a:r>
          </a:p>
          <a:p>
            <a:pPr algn="just">
              <a:lnSpc>
                <a:spcPct val="107000"/>
              </a:lnSpc>
              <a:spcAft>
                <a:spcPts val="800"/>
              </a:spcAft>
            </a:pPr>
            <a:r>
              <a:rPr lang="ru-RU" b="1" i="1" dirty="0" smtClean="0">
                <a:solidFill>
                  <a:srgbClr val="0F0F0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5129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3528" y="404664"/>
            <a:ext cx="8568952" cy="4893647"/>
          </a:xfrm>
          <a:prstGeom prst="rect">
            <a:avLst/>
          </a:prstGeom>
        </p:spPr>
        <p:txBody>
          <a:bodyPr wrap="square">
            <a:spAutoFit/>
          </a:bodyPr>
          <a:lstStyle/>
          <a:p>
            <a:r>
              <a:rPr lang="es-ES" sz="2400" dirty="0">
                <a:latin typeface="Times New Roman" panose="02020603050405020304" pitchFamily="18" charset="0"/>
                <a:ea typeface="Times New Roman" panose="02020603050405020304" pitchFamily="18" charset="0"/>
                <a:cs typeface="Times New Roman" panose="02020603050405020304" pitchFamily="18" charset="0"/>
              </a:rPr>
              <a:t>“Es crucial comprender que se trata de un juego sobre nuestra cognición, sobre la forma en que nuestro cerebro procesa la información y la convierte en </a:t>
            </a:r>
            <a:r>
              <a:rPr lang="es-ES" sz="2400" dirty="0" smtClean="0">
                <a:latin typeface="Times New Roman" panose="02020603050405020304" pitchFamily="18" charset="0"/>
                <a:ea typeface="Times New Roman" panose="02020603050405020304" pitchFamily="18" charset="0"/>
                <a:cs typeface="Times New Roman" panose="02020603050405020304" pitchFamily="18" charset="0"/>
              </a:rPr>
              <a:t>conocimiento y en acciones concretas. </a:t>
            </a:r>
          </a:p>
          <a:p>
            <a:endParaRPr lang="es-E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s-ES" sz="2400" dirty="0" smtClean="0">
                <a:latin typeface="Times New Roman" panose="02020603050405020304" pitchFamily="18" charset="0"/>
                <a:ea typeface="Times New Roman" panose="02020603050405020304" pitchFamily="18" charset="0"/>
                <a:cs typeface="Times New Roman" panose="02020603050405020304" pitchFamily="18" charset="0"/>
              </a:rPr>
              <a:t>No </a:t>
            </a:r>
            <a:r>
              <a:rPr lang="es-ES" sz="2400" dirty="0">
                <a:latin typeface="Times New Roman" panose="02020603050405020304" pitchFamily="18" charset="0"/>
                <a:ea typeface="Times New Roman" panose="02020603050405020304" pitchFamily="18" charset="0"/>
                <a:cs typeface="Times New Roman" panose="02020603050405020304" pitchFamily="18" charset="0"/>
              </a:rPr>
              <a:t>es solo una acción contra lo que pensamos, sino también una acción </a:t>
            </a:r>
            <a:r>
              <a:rPr lang="es-ES" sz="2400" b="1" u="sng" dirty="0">
                <a:latin typeface="Times New Roman" panose="02020603050405020304" pitchFamily="18" charset="0"/>
                <a:ea typeface="Times New Roman" panose="02020603050405020304" pitchFamily="18" charset="0"/>
                <a:cs typeface="Times New Roman" panose="02020603050405020304" pitchFamily="18" charset="0"/>
              </a:rPr>
              <a:t>contra la forma en que pensamos</a:t>
            </a:r>
            <a:r>
              <a:rPr lang="es-ES" sz="2400" dirty="0">
                <a:latin typeface="Times New Roman" panose="02020603050405020304" pitchFamily="18" charset="0"/>
                <a:ea typeface="Times New Roman" panose="02020603050405020304" pitchFamily="18" charset="0"/>
                <a:cs typeface="Times New Roman" panose="02020603050405020304" pitchFamily="18" charset="0"/>
              </a:rPr>
              <a:t>, la forma en que procesamos la información y la convertimos en conocimiento. </a:t>
            </a:r>
            <a:endParaRPr lang="es-E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endParaRPr lang="es-E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s-ES" sz="2400" dirty="0" smtClean="0">
                <a:latin typeface="Times New Roman" panose="02020603050405020304" pitchFamily="18" charset="0"/>
                <a:ea typeface="Times New Roman" panose="02020603050405020304" pitchFamily="18" charset="0"/>
                <a:cs typeface="Times New Roman" panose="02020603050405020304" pitchFamily="18" charset="0"/>
              </a:rPr>
              <a:t>En </a:t>
            </a:r>
            <a:r>
              <a:rPr lang="es-ES" sz="2400" dirty="0">
                <a:latin typeface="Times New Roman" panose="02020603050405020304" pitchFamily="18" charset="0"/>
                <a:ea typeface="Times New Roman" panose="02020603050405020304" pitchFamily="18" charset="0"/>
                <a:cs typeface="Times New Roman" panose="02020603050405020304" pitchFamily="18" charset="0"/>
              </a:rPr>
              <a:t>otras palabras, la guerra cognitiva no es una palabra más, </a:t>
            </a:r>
            <a:r>
              <a:rPr lang="es-ES" sz="2400" dirty="0" smtClean="0">
                <a:latin typeface="Times New Roman" panose="02020603050405020304" pitchFamily="18" charset="0"/>
                <a:ea typeface="Times New Roman" panose="02020603050405020304" pitchFamily="18" charset="0"/>
                <a:cs typeface="Times New Roman" panose="02020603050405020304" pitchFamily="18" charset="0"/>
              </a:rPr>
              <a:t>no es otro </a:t>
            </a:r>
            <a:r>
              <a:rPr lang="es-ES" sz="2400" dirty="0">
                <a:latin typeface="Times New Roman" panose="02020603050405020304" pitchFamily="18" charset="0"/>
                <a:ea typeface="Times New Roman" panose="02020603050405020304" pitchFamily="18" charset="0"/>
                <a:cs typeface="Times New Roman" panose="02020603050405020304" pitchFamily="18" charset="0"/>
              </a:rPr>
              <a:t>nombre para la guerra de información. </a:t>
            </a:r>
            <a:endParaRPr lang="es-E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endParaRPr lang="es-E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s-ES" sz="2400" dirty="0">
                <a:latin typeface="Times New Roman" panose="02020603050405020304" pitchFamily="18" charset="0"/>
                <a:ea typeface="Times New Roman" panose="02020603050405020304" pitchFamily="18" charset="0"/>
                <a:cs typeface="Times New Roman" panose="02020603050405020304" pitchFamily="18" charset="0"/>
              </a:rPr>
              <a:t>L</a:t>
            </a:r>
            <a:r>
              <a:rPr lang="es-ES" sz="2400" dirty="0" smtClean="0">
                <a:latin typeface="Times New Roman" panose="02020603050405020304" pitchFamily="18" charset="0"/>
                <a:ea typeface="Times New Roman" panose="02020603050405020304" pitchFamily="18" charset="0"/>
                <a:cs typeface="Times New Roman" panose="02020603050405020304" pitchFamily="18" charset="0"/>
              </a:rPr>
              <a:t>a Guerra Cognitiva es </a:t>
            </a:r>
            <a:r>
              <a:rPr lang="es-ES" sz="2400" dirty="0">
                <a:latin typeface="Times New Roman" panose="02020603050405020304" pitchFamily="18" charset="0"/>
                <a:ea typeface="Times New Roman" panose="02020603050405020304" pitchFamily="18" charset="0"/>
                <a:cs typeface="Times New Roman" panose="02020603050405020304" pitchFamily="18" charset="0"/>
              </a:rPr>
              <a:t>una guerra contra nuestro procesador individual, nuestro cerebro”</a:t>
            </a:r>
            <a:endParaRPr lang="es-E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3106609"/>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2837</Words>
  <Application>Microsoft Office PowerPoint</Application>
  <PresentationFormat>Presentación en pantalla (4:3)</PresentationFormat>
  <Paragraphs>174</Paragraphs>
  <Slides>42</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42</vt:i4>
      </vt:variant>
    </vt:vector>
  </HeadingPairs>
  <TitlesOfParts>
    <vt:vector size="50" baseType="lpstr">
      <vt:lpstr>宋体</vt:lpstr>
      <vt:lpstr>宋体</vt:lpstr>
      <vt:lpstr>Arial</vt:lpstr>
      <vt:lpstr>Calibri</vt:lpstr>
      <vt:lpstr>Droid Sans Fallback</vt:lpstr>
      <vt:lpstr>Symbol</vt:lpstr>
      <vt:lpstr>Times New Roman</vt:lpstr>
      <vt:lpstr>Tema de Office</vt:lpstr>
      <vt:lpstr>Presentación de PowerPoint</vt:lpstr>
      <vt:lpstr>El “Uso Malicioso” de las TIC en las guerras de la información </vt:lpstr>
      <vt:lpstr>Presentación de PowerPoint</vt:lpstr>
      <vt:lpstr>Las TIC, la guerra y los nuevos escenarios</vt:lpstr>
      <vt:lpstr>Presentación de PowerPoint</vt:lpstr>
      <vt:lpstr>Presentación de PowerPoint</vt:lpstr>
      <vt:lpstr>Las áreas claves de la infraestructura de Internet dominadas por corporaciones de los EE.UU. </vt:lpstr>
      <vt:lpstr>Presentación de PowerPoint</vt:lpstr>
      <vt:lpstr>Presentación de PowerPoint</vt:lpstr>
      <vt:lpstr>Objeto contra el cual se orientan las guerras cognitivas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Desplome de la principal herramienta de dominación global estadounidense</vt:lpstr>
      <vt:lpstr>Golpe Blando</vt:lpstr>
      <vt:lpstr>Presentación de PowerPoint</vt:lpstr>
      <vt:lpstr>Presentación de PowerPoint</vt:lpstr>
      <vt:lpstr>No es por causa de la falta de la libertad, de la alineación al bloque soviético, tampoco por la presencia de Cuba en África, las violaciones a los derechos humanos o el apoyo a Maduro. De lo que se trata es de que el imperialismo no soporta una Cuba soberana frente a sus costas.</vt:lpstr>
      <vt:lpstr>Acciones contra Cuba</vt:lpstr>
      <vt:lpstr>Presentación de PowerPoint</vt:lpstr>
      <vt:lpstr>Qué caracteriza al mundo de hoy</vt:lpstr>
      <vt:lpstr>Qué caracteriza al mundo de hoy</vt:lpstr>
      <vt:lpstr>Presentación de PowerPoint</vt:lpstr>
      <vt:lpstr>Presentación de PowerPoint</vt:lpstr>
      <vt:lpstr>Presentación de PowerPoint</vt:lpstr>
      <vt:lpstr>Presentación de PowerPoint</vt:lpstr>
      <vt:lpstr>Presentación de PowerPoint</vt:lpstr>
      <vt:lpstr>Consideraciones Finales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Villar Barroso</dc:creator>
  <cp:lastModifiedBy>Villar Barroso</cp:lastModifiedBy>
  <cp:revision>34</cp:revision>
  <dcterms:created xsi:type="dcterms:W3CDTF">2022-08-29T17:08:09Z</dcterms:created>
  <dcterms:modified xsi:type="dcterms:W3CDTF">2022-08-30T00:17:42Z</dcterms:modified>
</cp:coreProperties>
</file>