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314" r:id="rId3"/>
    <p:sldId id="317" r:id="rId4"/>
    <p:sldId id="315" r:id="rId5"/>
    <p:sldId id="316" r:id="rId6"/>
    <p:sldId id="257" r:id="rId7"/>
    <p:sldId id="259" r:id="rId8"/>
    <p:sldId id="283" r:id="rId9"/>
    <p:sldId id="261" r:id="rId10"/>
    <p:sldId id="284" r:id="rId11"/>
    <p:sldId id="285" r:id="rId12"/>
    <p:sldId id="286" r:id="rId13"/>
    <p:sldId id="287" r:id="rId14"/>
    <p:sldId id="288" r:id="rId15"/>
    <p:sldId id="289" r:id="rId16"/>
    <p:sldId id="290" r:id="rId17"/>
    <p:sldId id="291" r:id="rId18"/>
    <p:sldId id="263" r:id="rId19"/>
    <p:sldId id="292" r:id="rId20"/>
    <p:sldId id="293" r:id="rId21"/>
    <p:sldId id="294" r:id="rId22"/>
    <p:sldId id="296" r:id="rId23"/>
    <p:sldId id="297" r:id="rId24"/>
    <p:sldId id="298" r:id="rId25"/>
    <p:sldId id="299" r:id="rId26"/>
    <p:sldId id="300" r:id="rId27"/>
    <p:sldId id="265" r:id="rId28"/>
    <p:sldId id="302" r:id="rId29"/>
    <p:sldId id="301" r:id="rId30"/>
    <p:sldId id="303" r:id="rId31"/>
    <p:sldId id="304" r:id="rId32"/>
    <p:sldId id="305" r:id="rId33"/>
    <p:sldId id="308" r:id="rId34"/>
    <p:sldId id="309" r:id="rId35"/>
    <p:sldId id="310" r:id="rId36"/>
    <p:sldId id="311" r:id="rId37"/>
    <p:sldId id="273" r:id="rId38"/>
    <p:sldId id="275" r:id="rId39"/>
  </p:sldIdLst>
  <p:sldSz cx="9144000" cy="6858000" type="screen4x3"/>
  <p:notesSz cx="6950075" cy="92360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B3FF"/>
    <a:srgbClr val="FF66FF"/>
    <a:srgbClr val="F84AAD"/>
    <a:srgbClr val="FDCBE8"/>
    <a:srgbClr val="FFFF00"/>
    <a:srgbClr val="9BD9FF"/>
    <a:srgbClr val="09B9B5"/>
    <a:srgbClr val="BEF8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s-ES" dirty="0"/>
          </a:p>
        </p:txBody>
      </p:sp>
      <p:sp>
        <p:nvSpPr>
          <p:cNvPr id="3" name="2 Marcador de fecha"/>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7C7FD4CB-F3CF-4956-B5C0-CBA81D556741}" type="datetimeFigureOut">
              <a:rPr lang="es-ES" smtClean="0"/>
              <a:pPr/>
              <a:t>10/01/2020</a:t>
            </a:fld>
            <a:endParaRPr lang="es-ES" dirty="0"/>
          </a:p>
        </p:txBody>
      </p:sp>
      <p:sp>
        <p:nvSpPr>
          <p:cNvPr id="4" name="3 Marcador de imagen de diapositiva"/>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s-ES" dirty="0"/>
          </a:p>
        </p:txBody>
      </p:sp>
      <p:sp>
        <p:nvSpPr>
          <p:cNvPr id="5" name="4 Marcador de notas"/>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E96856E1-CC7D-4925-9E39-CECC2AA37AA3}" type="slidenum">
              <a:rPr lang="es-ES" smtClean="0"/>
              <a:pPr/>
              <a:t>‹Nº›</a:t>
            </a:fld>
            <a:endParaRPr lang="es-ES" dirty="0"/>
          </a:p>
        </p:txBody>
      </p:sp>
    </p:spTree>
    <p:extLst>
      <p:ext uri="{BB962C8B-B14F-4D97-AF65-F5344CB8AC3E}">
        <p14:creationId xmlns:p14="http://schemas.microsoft.com/office/powerpoint/2010/main" val="2505281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2</a:t>
            </a:fld>
            <a:endParaRPr lang="es-ES" dirty="0"/>
          </a:p>
        </p:txBody>
      </p:sp>
    </p:spTree>
    <p:extLst>
      <p:ext uri="{BB962C8B-B14F-4D97-AF65-F5344CB8AC3E}">
        <p14:creationId xmlns:p14="http://schemas.microsoft.com/office/powerpoint/2010/main" val="1564226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13</a:t>
            </a:fld>
            <a:endParaRPr lang="es-ES" dirty="0"/>
          </a:p>
        </p:txBody>
      </p:sp>
    </p:spTree>
    <p:extLst>
      <p:ext uri="{BB962C8B-B14F-4D97-AF65-F5344CB8AC3E}">
        <p14:creationId xmlns:p14="http://schemas.microsoft.com/office/powerpoint/2010/main" val="883204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14</a:t>
            </a:fld>
            <a:endParaRPr lang="es-ES" dirty="0"/>
          </a:p>
        </p:txBody>
      </p:sp>
    </p:spTree>
    <p:extLst>
      <p:ext uri="{BB962C8B-B14F-4D97-AF65-F5344CB8AC3E}">
        <p14:creationId xmlns:p14="http://schemas.microsoft.com/office/powerpoint/2010/main" val="21190730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15</a:t>
            </a:fld>
            <a:endParaRPr lang="es-ES" dirty="0"/>
          </a:p>
        </p:txBody>
      </p:sp>
    </p:spTree>
    <p:extLst>
      <p:ext uri="{BB962C8B-B14F-4D97-AF65-F5344CB8AC3E}">
        <p14:creationId xmlns:p14="http://schemas.microsoft.com/office/powerpoint/2010/main" val="2469081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16</a:t>
            </a:fld>
            <a:endParaRPr lang="es-ES" dirty="0"/>
          </a:p>
        </p:txBody>
      </p:sp>
    </p:spTree>
    <p:extLst>
      <p:ext uri="{BB962C8B-B14F-4D97-AF65-F5344CB8AC3E}">
        <p14:creationId xmlns:p14="http://schemas.microsoft.com/office/powerpoint/2010/main" val="1191358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17</a:t>
            </a:fld>
            <a:endParaRPr lang="es-ES" dirty="0"/>
          </a:p>
        </p:txBody>
      </p:sp>
    </p:spTree>
    <p:extLst>
      <p:ext uri="{BB962C8B-B14F-4D97-AF65-F5344CB8AC3E}">
        <p14:creationId xmlns:p14="http://schemas.microsoft.com/office/powerpoint/2010/main" val="30219655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20</a:t>
            </a:fld>
            <a:endParaRPr lang="es-ES" dirty="0"/>
          </a:p>
        </p:txBody>
      </p:sp>
    </p:spTree>
    <p:extLst>
      <p:ext uri="{BB962C8B-B14F-4D97-AF65-F5344CB8AC3E}">
        <p14:creationId xmlns:p14="http://schemas.microsoft.com/office/powerpoint/2010/main" val="21424184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30</a:t>
            </a:fld>
            <a:endParaRPr lang="es-ES" dirty="0"/>
          </a:p>
        </p:txBody>
      </p:sp>
    </p:spTree>
    <p:extLst>
      <p:ext uri="{BB962C8B-B14F-4D97-AF65-F5344CB8AC3E}">
        <p14:creationId xmlns:p14="http://schemas.microsoft.com/office/powerpoint/2010/main" val="4657063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31</a:t>
            </a:fld>
            <a:endParaRPr lang="es-ES" dirty="0"/>
          </a:p>
        </p:txBody>
      </p:sp>
    </p:spTree>
    <p:extLst>
      <p:ext uri="{BB962C8B-B14F-4D97-AF65-F5344CB8AC3E}">
        <p14:creationId xmlns:p14="http://schemas.microsoft.com/office/powerpoint/2010/main" val="6147308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32</a:t>
            </a:fld>
            <a:endParaRPr lang="es-ES" dirty="0"/>
          </a:p>
        </p:txBody>
      </p:sp>
    </p:spTree>
    <p:extLst>
      <p:ext uri="{BB962C8B-B14F-4D97-AF65-F5344CB8AC3E}">
        <p14:creationId xmlns:p14="http://schemas.microsoft.com/office/powerpoint/2010/main" val="33194745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33</a:t>
            </a:fld>
            <a:endParaRPr lang="es-ES" dirty="0"/>
          </a:p>
        </p:txBody>
      </p:sp>
    </p:spTree>
    <p:extLst>
      <p:ext uri="{BB962C8B-B14F-4D97-AF65-F5344CB8AC3E}">
        <p14:creationId xmlns:p14="http://schemas.microsoft.com/office/powerpoint/2010/main" val="347001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3</a:t>
            </a:fld>
            <a:endParaRPr lang="es-ES" dirty="0"/>
          </a:p>
        </p:txBody>
      </p:sp>
    </p:spTree>
    <p:extLst>
      <p:ext uri="{BB962C8B-B14F-4D97-AF65-F5344CB8AC3E}">
        <p14:creationId xmlns:p14="http://schemas.microsoft.com/office/powerpoint/2010/main" val="30592879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34</a:t>
            </a:fld>
            <a:endParaRPr lang="es-ES" dirty="0"/>
          </a:p>
        </p:txBody>
      </p:sp>
    </p:spTree>
    <p:extLst>
      <p:ext uri="{BB962C8B-B14F-4D97-AF65-F5344CB8AC3E}">
        <p14:creationId xmlns:p14="http://schemas.microsoft.com/office/powerpoint/2010/main" val="4089687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4</a:t>
            </a:fld>
            <a:endParaRPr lang="es-ES" dirty="0"/>
          </a:p>
        </p:txBody>
      </p:sp>
    </p:spTree>
    <p:extLst>
      <p:ext uri="{BB962C8B-B14F-4D97-AF65-F5344CB8AC3E}">
        <p14:creationId xmlns:p14="http://schemas.microsoft.com/office/powerpoint/2010/main" val="2455134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5</a:t>
            </a:fld>
            <a:endParaRPr lang="es-ES" dirty="0"/>
          </a:p>
        </p:txBody>
      </p:sp>
    </p:spTree>
    <p:extLst>
      <p:ext uri="{BB962C8B-B14F-4D97-AF65-F5344CB8AC3E}">
        <p14:creationId xmlns:p14="http://schemas.microsoft.com/office/powerpoint/2010/main" val="1364542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E96856E1-CC7D-4925-9E39-CECC2AA37AA3}" type="slidenum">
              <a:rPr lang="es-ES" smtClean="0"/>
              <a:pPr/>
              <a:t>7</a:t>
            </a:fld>
            <a:endParaRPr lang="es-ES" dirty="0"/>
          </a:p>
        </p:txBody>
      </p:sp>
    </p:spTree>
    <p:extLst>
      <p:ext uri="{BB962C8B-B14F-4D97-AF65-F5344CB8AC3E}">
        <p14:creationId xmlns:p14="http://schemas.microsoft.com/office/powerpoint/2010/main" val="664357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9</a:t>
            </a:fld>
            <a:endParaRPr lang="es-ES" dirty="0"/>
          </a:p>
        </p:txBody>
      </p:sp>
    </p:spTree>
    <p:extLst>
      <p:ext uri="{BB962C8B-B14F-4D97-AF65-F5344CB8AC3E}">
        <p14:creationId xmlns:p14="http://schemas.microsoft.com/office/powerpoint/2010/main" val="4175083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10</a:t>
            </a:fld>
            <a:endParaRPr lang="es-ES" dirty="0"/>
          </a:p>
        </p:txBody>
      </p:sp>
    </p:spTree>
    <p:extLst>
      <p:ext uri="{BB962C8B-B14F-4D97-AF65-F5344CB8AC3E}">
        <p14:creationId xmlns:p14="http://schemas.microsoft.com/office/powerpoint/2010/main" val="3830080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11</a:t>
            </a:fld>
            <a:endParaRPr lang="es-ES" dirty="0"/>
          </a:p>
        </p:txBody>
      </p:sp>
    </p:spTree>
    <p:extLst>
      <p:ext uri="{BB962C8B-B14F-4D97-AF65-F5344CB8AC3E}">
        <p14:creationId xmlns:p14="http://schemas.microsoft.com/office/powerpoint/2010/main" val="561231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96856E1-CC7D-4925-9E39-CECC2AA37AA3}" type="slidenum">
              <a:rPr lang="es-ES" smtClean="0"/>
              <a:pPr/>
              <a:t>12</a:t>
            </a:fld>
            <a:endParaRPr lang="es-ES" dirty="0"/>
          </a:p>
        </p:txBody>
      </p:sp>
    </p:spTree>
    <p:extLst>
      <p:ext uri="{BB962C8B-B14F-4D97-AF65-F5344CB8AC3E}">
        <p14:creationId xmlns:p14="http://schemas.microsoft.com/office/powerpoint/2010/main" val="1249440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10/01/2020</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10/01/2020</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2">
            <a:lum bright="54000" contrast="54000"/>
          </a:blip>
          <a:srcRect/>
          <a:stretch>
            <a:fillRect/>
          </a:stretch>
        </p:blipFill>
        <p:spPr bwMode="auto">
          <a:xfrm>
            <a:off x="0" y="-44624"/>
            <a:ext cx="9144000" cy="6858000"/>
          </a:xfrm>
          <a:prstGeom prst="rect">
            <a:avLst/>
          </a:prstGeom>
          <a:noFill/>
          <a:ln w="9525">
            <a:round/>
            <a:headEnd/>
            <a:tailEnd/>
          </a:ln>
        </p:spPr>
      </p:pic>
      <p:sp>
        <p:nvSpPr>
          <p:cNvPr id="9" name="8 CuadroTexto"/>
          <p:cNvSpPr txBox="1"/>
          <p:nvPr/>
        </p:nvSpPr>
        <p:spPr>
          <a:xfrm>
            <a:off x="755576" y="1196752"/>
            <a:ext cx="7992888" cy="4093428"/>
          </a:xfrm>
          <a:prstGeom prst="rect">
            <a:avLst/>
          </a:prstGeom>
          <a:noFill/>
        </p:spPr>
        <p:txBody>
          <a:bodyPr wrap="square" rtlCol="0">
            <a:spAutoFit/>
          </a:bodyPr>
          <a:lstStyle/>
          <a:p>
            <a:pPr algn="ctr"/>
            <a:endParaRPr lang="es-ES" sz="3600" dirty="0" smtClean="0">
              <a:latin typeface="Arial" pitchFamily="34" charset="0"/>
              <a:cs typeface="Arial" pitchFamily="34" charset="0"/>
            </a:endParaRPr>
          </a:p>
          <a:p>
            <a:pPr algn="ctr"/>
            <a:r>
              <a:rPr lang="es-ES" sz="3200" b="1" dirty="0" smtClean="0"/>
              <a:t>-</a:t>
            </a:r>
          </a:p>
          <a:p>
            <a:pPr algn="ctr"/>
            <a:r>
              <a:rPr lang="es-ES" sz="3200" b="1" dirty="0" smtClean="0"/>
              <a:t>SOBRE EL EMPLEO DE LA LEY </a:t>
            </a:r>
            <a:r>
              <a:rPr lang="es-ES" sz="3200" b="1" dirty="0"/>
              <a:t>NO. 128 </a:t>
            </a:r>
            <a:r>
              <a:rPr lang="es-ES" sz="3200" b="1" dirty="0" smtClean="0"/>
              <a:t> </a:t>
            </a:r>
            <a:r>
              <a:rPr lang="es-ES" sz="3200" b="1" dirty="0"/>
              <a:t>DE LOS SÍMBOLOS NACIONALES DE LA REPÚBLICA DE CUBA.</a:t>
            </a:r>
            <a:endParaRPr lang="es-ES" sz="3200" dirty="0"/>
          </a:p>
          <a:p>
            <a:endParaRPr lang="es-ES" sz="3200" dirty="0" smtClean="0"/>
          </a:p>
          <a:p>
            <a:endParaRPr lang="es-ES" sz="3200" dirty="0"/>
          </a:p>
          <a:p>
            <a:pPr algn="ctr"/>
            <a:r>
              <a:rPr lang="es-ES" sz="3200" dirty="0" smtClean="0"/>
              <a:t> </a:t>
            </a:r>
            <a:r>
              <a:rPr lang="es-ES" sz="3200" dirty="0"/>
              <a:t>Gaceta Oficial 19 de septiembre de 2019 </a:t>
            </a:r>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dirty="0"/>
          </a:p>
        </p:txBody>
      </p:sp>
    </p:spTree>
    <p:extLst>
      <p:ext uri="{BB962C8B-B14F-4D97-AF65-F5344CB8AC3E}">
        <p14:creationId xmlns:p14="http://schemas.microsoft.com/office/powerpoint/2010/main" val="3191637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500034" y="1357298"/>
            <a:ext cx="8358246" cy="4524315"/>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16. Cuando en una misma asta haya que ondear la Bandera Nacional con otras que no representen naciones, lo hace siempre en el extremo superior y las otras debajo.</a:t>
            </a:r>
          </a:p>
          <a:p>
            <a:pPr algn="just"/>
            <a:r>
              <a:rPr lang="es-ES" sz="2400" dirty="0">
                <a:latin typeface="Arial" panose="020B0604020202020204" pitchFamily="34" charset="0"/>
                <a:cs typeface="Arial" panose="020B0604020202020204" pitchFamily="34" charset="0"/>
              </a:rPr>
              <a:t>En el caso de que esta composición de banderas se distribuya en astas adyacentes, la Bandera Nacional se iza primero y se arría de última, debiendo siempre colocarse a mayor altura y en lugar preeminente y de máximo honor</a:t>
            </a:r>
            <a:r>
              <a:rPr lang="es-ES" sz="2400" dirty="0" smtClean="0">
                <a:latin typeface="Arial" panose="020B0604020202020204" pitchFamily="34" charset="0"/>
                <a:cs typeface="Arial" panose="020B0604020202020204" pitchFamily="34" charset="0"/>
              </a:rPr>
              <a:t>.</a:t>
            </a:r>
          </a:p>
          <a:p>
            <a:pPr algn="just"/>
            <a:endParaRPr lang="es-ES" sz="2400" dirty="0">
              <a:latin typeface="Arial" panose="020B0604020202020204" pitchFamily="34" charset="0"/>
              <a:cs typeface="Arial" panose="020B0604020202020204" pitchFamily="34" charset="0"/>
            </a:endParaRPr>
          </a:p>
          <a:p>
            <a:pPr algn="just"/>
            <a:r>
              <a:rPr lang="es-ES" sz="2400" dirty="0">
                <a:latin typeface="Arial" panose="020B0604020202020204" pitchFamily="34" charset="0"/>
                <a:cs typeface="Arial" panose="020B0604020202020204" pitchFamily="34" charset="0"/>
              </a:rPr>
              <a:t>Artículo 17. Cuando junto a la Bandera Nacional se utilizan otras banderas, esta ocupa lugar preeminente y de máximo honor y las restantes no pueden tener mayor tamaño que ella</a:t>
            </a:r>
            <a:r>
              <a:rPr lang="es-ES" sz="2400" dirty="0" smtClean="0">
                <a:latin typeface="Arial" panose="020B0604020202020204" pitchFamily="34" charset="0"/>
                <a:cs typeface="Arial" panose="020B0604020202020204" pitchFamily="34" charset="0"/>
              </a:rPr>
              <a:t>.</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94926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251520" y="1340768"/>
            <a:ext cx="8712967" cy="4154984"/>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18. A los efectos de esta Ley se entiende como lugar preeminente y de máximo honor:</a:t>
            </a:r>
          </a:p>
          <a:p>
            <a:pPr algn="just"/>
            <a:r>
              <a:rPr lang="es-ES" sz="2400" dirty="0">
                <a:latin typeface="Arial" panose="020B0604020202020204" pitchFamily="34" charset="0"/>
                <a:cs typeface="Arial" panose="020B0604020202020204" pitchFamily="34" charset="0"/>
              </a:rPr>
              <a:t>1. Cuando el número de banderas que ondeen juntas sea impar, la posición central;</a:t>
            </a:r>
          </a:p>
          <a:p>
            <a:pPr algn="just"/>
            <a:r>
              <a:rPr lang="es-ES" sz="2400" dirty="0">
                <a:latin typeface="Arial" panose="020B0604020202020204" pitchFamily="34" charset="0"/>
                <a:cs typeface="Arial" panose="020B0604020202020204" pitchFamily="34" charset="0"/>
              </a:rPr>
              <a:t>2. Si el número de banderas que ondeen juntas es par, de las dos posiciones que ocupan el centro, la primera a la derecha de la presidencia y del podio, según el caso, o a la izquierda del observador.</a:t>
            </a:r>
          </a:p>
          <a:p>
            <a:pPr algn="just"/>
            <a:r>
              <a:rPr lang="es-ES" sz="2400" dirty="0">
                <a:latin typeface="Arial" panose="020B0604020202020204" pitchFamily="34" charset="0"/>
                <a:cs typeface="Arial" panose="020B0604020202020204" pitchFamily="34" charset="0"/>
              </a:rPr>
              <a:t>Artículo 19. Cuando se cruce la Bandera Nacional con una enseña distinta, su asta se sitúa a la izquierda del observador y delante del asta de la otra bandera. </a:t>
            </a:r>
          </a:p>
        </p:txBody>
      </p:sp>
    </p:spTree>
    <p:extLst>
      <p:ext uri="{BB962C8B-B14F-4D97-AF65-F5344CB8AC3E}">
        <p14:creationId xmlns:p14="http://schemas.microsoft.com/office/powerpoint/2010/main" val="2924774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251520" y="1340768"/>
            <a:ext cx="8712967" cy="4893647"/>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23. La Bandera Nacional, cuando se ubique en espacios públicos, se suspende verticalmente con la base del triángulo hacia arriba.</a:t>
            </a:r>
          </a:p>
          <a:p>
            <a:pPr algn="just"/>
            <a:r>
              <a:rPr lang="es-ES" sz="2400" dirty="0">
                <a:latin typeface="Arial" panose="020B0604020202020204" pitchFamily="34" charset="0"/>
                <a:cs typeface="Arial" panose="020B0604020202020204" pitchFamily="34" charset="0"/>
              </a:rPr>
              <a:t>En ocasión de un desfile o marcha, en que se ubica de manera horizontal a la calle, la base del triángulo se sitúa en el sentido del recorrido, sosteniéndola fuertemente para que en ningún momento toque el suelo</a:t>
            </a:r>
            <a:r>
              <a:rPr lang="es-ES" sz="2400" dirty="0" smtClean="0">
                <a:latin typeface="Arial" panose="020B0604020202020204" pitchFamily="34" charset="0"/>
                <a:cs typeface="Arial" panose="020B0604020202020204" pitchFamily="34" charset="0"/>
              </a:rPr>
              <a:t>.</a:t>
            </a:r>
          </a:p>
          <a:p>
            <a:pPr algn="just"/>
            <a:endParaRPr lang="es-ES" sz="2400" dirty="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Artículo </a:t>
            </a:r>
            <a:r>
              <a:rPr lang="es-ES" sz="2400" dirty="0">
                <a:latin typeface="Arial" panose="020B0604020202020204" pitchFamily="34" charset="0"/>
                <a:cs typeface="Arial" panose="020B0604020202020204" pitchFamily="34" charset="0"/>
              </a:rPr>
              <a:t>25. La Bandera Nacional se iza siempre vigorosamente hasta el extremo superior del asta. </a:t>
            </a:r>
          </a:p>
          <a:p>
            <a:pPr algn="just"/>
            <a:r>
              <a:rPr lang="es-ES" sz="2400" dirty="0">
                <a:latin typeface="Arial" panose="020B0604020202020204" pitchFamily="34" charset="0"/>
                <a:cs typeface="Arial" panose="020B0604020202020204" pitchFamily="34" charset="0"/>
              </a:rPr>
              <a:t>Se arría lenta y solemnemente, cuidando siempre de que no toque el suelo, agua o cualquier objeto situado bajo ella, se recoge y dobla</a:t>
            </a:r>
            <a:r>
              <a:rPr lang="es-ES" sz="2400" dirty="0" smtClean="0">
                <a:latin typeface="Arial" panose="020B0604020202020204" pitchFamily="34" charset="0"/>
                <a:cs typeface="Arial" panose="020B0604020202020204" pitchFamily="34" charset="0"/>
              </a:rPr>
              <a:t>.</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07638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1331639" y="1340768"/>
            <a:ext cx="6912769" cy="3785652"/>
          </a:xfrm>
          <a:prstGeom prst="rect">
            <a:avLst/>
          </a:prstGeom>
          <a:noFill/>
          <a:ln w="76200">
            <a:solidFill>
              <a:srgbClr val="00B050"/>
            </a:solidFill>
          </a:ln>
        </p:spPr>
        <p:txBody>
          <a:bodyPr wrap="square" rtlCol="0">
            <a:spAutoFit/>
          </a:bodyPr>
          <a:lstStyle/>
          <a:p>
            <a:pPr algn="just"/>
            <a:r>
              <a:rPr lang="es-ES" sz="2400" dirty="0" smtClean="0">
                <a:latin typeface="Arial" panose="020B0604020202020204" pitchFamily="34" charset="0"/>
                <a:cs typeface="Arial" panose="020B0604020202020204" pitchFamily="34" charset="0"/>
              </a:rPr>
              <a:t>El </a:t>
            </a:r>
            <a:r>
              <a:rPr lang="es-ES" sz="2400" dirty="0">
                <a:latin typeface="Arial" panose="020B0604020202020204" pitchFamily="34" charset="0"/>
                <a:cs typeface="Arial" panose="020B0604020202020204" pitchFamily="34" charset="0"/>
              </a:rPr>
              <a:t>doblaje de la Bandera Nacional lo realizan preferentemente, dos personas, cada una de ellas la toma por un extremo en sentido longitudinal, y ambas la doblan a mitad de su ancho, la doblan de nuevo a la mitad en la misma posición, debiendo quedar hacia abajo la parte visible de la estrella, y a continuación se dobla en forma de triángulo por el lado de las franjas, de modo que al completar los dobleces quede en forma de triángulo.</a:t>
            </a:r>
          </a:p>
        </p:txBody>
      </p:sp>
    </p:spTree>
    <p:extLst>
      <p:ext uri="{BB962C8B-B14F-4D97-AF65-F5344CB8AC3E}">
        <p14:creationId xmlns:p14="http://schemas.microsoft.com/office/powerpoint/2010/main" val="15955291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251520" y="1340768"/>
            <a:ext cx="8568951" cy="4893647"/>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26. En los días decretados de duelo nacional u oficial:</a:t>
            </a:r>
          </a:p>
          <a:p>
            <a:pPr algn="just"/>
            <a:r>
              <a:rPr lang="es-ES" sz="2400" dirty="0">
                <a:latin typeface="Arial" panose="020B0604020202020204" pitchFamily="34" charset="0"/>
                <a:cs typeface="Arial" panose="020B0604020202020204" pitchFamily="34" charset="0"/>
              </a:rPr>
              <a:t>1. La Bandera Nacional se iza a media asta.</a:t>
            </a:r>
          </a:p>
          <a:p>
            <a:pPr algn="just"/>
            <a:r>
              <a:rPr lang="es-ES" sz="2400" dirty="0">
                <a:latin typeface="Arial" panose="020B0604020202020204" pitchFamily="34" charset="0"/>
                <a:cs typeface="Arial" panose="020B0604020202020204" pitchFamily="34" charset="0"/>
              </a:rPr>
              <a:t>1.1. El </a:t>
            </a:r>
            <a:r>
              <a:rPr lang="es-ES" sz="2400" dirty="0" err="1">
                <a:latin typeface="Arial" panose="020B0604020202020204" pitchFamily="34" charset="0"/>
                <a:cs typeface="Arial" panose="020B0604020202020204" pitchFamily="34" charset="0"/>
              </a:rPr>
              <a:t>izaje</a:t>
            </a:r>
            <a:r>
              <a:rPr lang="es-ES" sz="2400" dirty="0">
                <a:latin typeface="Arial" panose="020B0604020202020204" pitchFamily="34" charset="0"/>
                <a:cs typeface="Arial" panose="020B0604020202020204" pitchFamily="34" charset="0"/>
              </a:rPr>
              <a:t> al que se refiere este artículo se realiza de forma vigorosa hasta el extremo superior del asta y de inmediato se baja lentamente hasta la posición de media asta.</a:t>
            </a:r>
          </a:p>
          <a:p>
            <a:pPr algn="just"/>
            <a:r>
              <a:rPr lang="es-ES" sz="2400" dirty="0">
                <a:latin typeface="Arial" panose="020B0604020202020204" pitchFamily="34" charset="0"/>
                <a:cs typeface="Arial" panose="020B0604020202020204" pitchFamily="34" charset="0"/>
              </a:rPr>
              <a:t>1.2. Se considera media asta el punto situado a una distancia del extremo superior igual al ancho de la Bandera Nacional</a:t>
            </a:r>
            <a:r>
              <a:rPr lang="es-ES" sz="2400" dirty="0" smtClean="0">
                <a:latin typeface="Arial" panose="020B0604020202020204" pitchFamily="34" charset="0"/>
                <a:cs typeface="Arial" panose="020B0604020202020204" pitchFamily="34" charset="0"/>
              </a:rPr>
              <a:t>.</a:t>
            </a:r>
          </a:p>
          <a:p>
            <a:pPr algn="just"/>
            <a:endParaRPr lang="es-ES" sz="2400" dirty="0">
              <a:latin typeface="Arial" panose="020B0604020202020204" pitchFamily="34" charset="0"/>
              <a:cs typeface="Arial" panose="020B0604020202020204" pitchFamily="34" charset="0"/>
            </a:endParaRPr>
          </a:p>
          <a:p>
            <a:pPr algn="just"/>
            <a:r>
              <a:rPr lang="es-ES" sz="2400" dirty="0">
                <a:latin typeface="Arial" panose="020B0604020202020204" pitchFamily="34" charset="0"/>
                <a:cs typeface="Arial" panose="020B0604020202020204" pitchFamily="34" charset="0"/>
              </a:rPr>
              <a:t>2. Para arriar la Bandera Nacional situada a media asta, se iza hasta el tope por un instante y se arría conforme a lo dispuesto en el artículo precedente.</a:t>
            </a:r>
          </a:p>
          <a:p>
            <a:pPr algn="just"/>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91439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571472" y="1340768"/>
            <a:ext cx="8249000" cy="6001643"/>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27. La Bandera Nacional se iza los días laborables, en las fechas de conmemoración nacional reguladas por ley, y cuando así se disponga por los respectivos jefes de las sedes siguientes:</a:t>
            </a:r>
          </a:p>
          <a:p>
            <a:pPr algn="just"/>
            <a:r>
              <a:rPr lang="es-ES" sz="2400" dirty="0">
                <a:latin typeface="Arial" panose="020B0604020202020204" pitchFamily="34" charset="0"/>
                <a:cs typeface="Arial" panose="020B0604020202020204" pitchFamily="34" charset="0"/>
              </a:rPr>
              <a:t>a) La Asamblea Nacional del Poder Popular y el Consejo de Estado;</a:t>
            </a:r>
          </a:p>
          <a:p>
            <a:pPr algn="just"/>
            <a:r>
              <a:rPr lang="es-ES" sz="2400" dirty="0">
                <a:latin typeface="Arial" panose="020B0604020202020204" pitchFamily="34" charset="0"/>
                <a:cs typeface="Arial" panose="020B0604020202020204" pitchFamily="34" charset="0"/>
              </a:rPr>
              <a:t>b) la Presidencia de la República;</a:t>
            </a:r>
          </a:p>
          <a:p>
            <a:pPr algn="just"/>
            <a:r>
              <a:rPr lang="es-ES" sz="2400" dirty="0">
                <a:latin typeface="Arial" panose="020B0604020202020204" pitchFamily="34" charset="0"/>
                <a:cs typeface="Arial" panose="020B0604020202020204" pitchFamily="34" charset="0"/>
              </a:rPr>
              <a:t>c) el Consejo de Ministros;</a:t>
            </a:r>
          </a:p>
          <a:p>
            <a:pPr algn="just"/>
            <a:r>
              <a:rPr lang="es-ES" sz="2400" dirty="0">
                <a:latin typeface="Arial" panose="020B0604020202020204" pitchFamily="34" charset="0"/>
                <a:cs typeface="Arial" panose="020B0604020202020204" pitchFamily="34" charset="0"/>
              </a:rPr>
              <a:t>d) el Tribunal Supremo Popular;</a:t>
            </a:r>
          </a:p>
          <a:p>
            <a:pPr algn="just"/>
            <a:r>
              <a:rPr lang="es-ES" sz="2400" dirty="0">
                <a:latin typeface="Arial" panose="020B0604020202020204" pitchFamily="34" charset="0"/>
                <a:cs typeface="Arial" panose="020B0604020202020204" pitchFamily="34" charset="0"/>
              </a:rPr>
              <a:t>e) la Fiscalía General de la República; </a:t>
            </a:r>
            <a:endParaRPr lang="es-ES" sz="2400" dirty="0" smtClean="0">
              <a:latin typeface="Arial" panose="020B0604020202020204" pitchFamily="34" charset="0"/>
              <a:cs typeface="Arial" panose="020B0604020202020204" pitchFamily="34" charset="0"/>
            </a:endParaRPr>
          </a:p>
          <a:p>
            <a:r>
              <a:rPr lang="es-ES" sz="2400" dirty="0"/>
              <a:t>f) </a:t>
            </a:r>
            <a:r>
              <a:rPr lang="es-ES" sz="2400" dirty="0">
                <a:latin typeface="Arial" panose="020B0604020202020204" pitchFamily="34" charset="0"/>
                <a:cs typeface="Arial" panose="020B0604020202020204" pitchFamily="34" charset="0"/>
              </a:rPr>
              <a:t>la Contraloría General de la República; </a:t>
            </a:r>
          </a:p>
          <a:p>
            <a:r>
              <a:rPr lang="es-ES" sz="2400" dirty="0">
                <a:latin typeface="Arial" panose="020B0604020202020204" pitchFamily="34" charset="0"/>
                <a:cs typeface="Arial" panose="020B0604020202020204" pitchFamily="34" charset="0"/>
              </a:rPr>
              <a:t>g) el Consejo Electoral Nacional;</a:t>
            </a:r>
          </a:p>
          <a:p>
            <a:r>
              <a:rPr lang="es-ES" sz="2400" dirty="0">
                <a:latin typeface="Arial" panose="020B0604020202020204" pitchFamily="34" charset="0"/>
                <a:cs typeface="Arial" panose="020B0604020202020204" pitchFamily="34" charset="0"/>
              </a:rPr>
              <a:t>h) los organismos de la Administración Central del Estado;</a:t>
            </a:r>
          </a:p>
          <a:p>
            <a:r>
              <a:rPr lang="es-ES" sz="2400" dirty="0">
                <a:latin typeface="Arial" panose="020B0604020202020204" pitchFamily="34" charset="0"/>
                <a:cs typeface="Arial" panose="020B0604020202020204" pitchFamily="34" charset="0"/>
              </a:rPr>
              <a:t>i) los órganos locales del Poder Popular;</a:t>
            </a:r>
          </a:p>
          <a:p>
            <a:r>
              <a:rPr lang="es-ES" sz="2400" dirty="0">
                <a:latin typeface="Arial" panose="020B0604020202020204" pitchFamily="34" charset="0"/>
                <a:cs typeface="Arial" panose="020B0604020202020204" pitchFamily="34" charset="0"/>
              </a:rPr>
              <a:t>j) las organizaciones políticas, sociales y de </a:t>
            </a:r>
            <a:r>
              <a:rPr lang="es-ES" sz="2400" dirty="0" smtClean="0">
                <a:latin typeface="Arial" panose="020B0604020202020204" pitchFamily="34" charset="0"/>
                <a:cs typeface="Arial" panose="020B0604020202020204" pitchFamily="34" charset="0"/>
              </a:rPr>
              <a:t>masas.</a:t>
            </a:r>
            <a:endParaRPr lang="es-ES" sz="2400" dirty="0">
              <a:latin typeface="Arial" panose="020B0604020202020204" pitchFamily="34" charset="0"/>
              <a:cs typeface="Arial" panose="020B0604020202020204" pitchFamily="34" charset="0"/>
            </a:endParaRPr>
          </a:p>
          <a:p>
            <a:pPr algn="just"/>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63445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251520" y="1340768"/>
            <a:ext cx="8568951" cy="4893647"/>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29. La Bandera Nacional puede izarse, así como desplegarse para engalanar espacios públicos y viviendas, en las fechas de conmemoración nacional establecidas por ley, en los días de recibimiento a visitantes extranjeros y cuando así lo disponga el Jefe de estado</a:t>
            </a:r>
            <a:r>
              <a:rPr lang="es-ES" sz="2400" dirty="0" smtClean="0">
                <a:latin typeface="Arial" panose="020B0604020202020204" pitchFamily="34" charset="0"/>
                <a:cs typeface="Arial" panose="020B0604020202020204" pitchFamily="34" charset="0"/>
              </a:rPr>
              <a:t>.</a:t>
            </a:r>
          </a:p>
          <a:p>
            <a:pPr algn="just"/>
            <a:r>
              <a:rPr lang="es-ES" sz="2400" dirty="0" smtClean="0">
                <a:latin typeface="Arial" panose="020B0604020202020204" pitchFamily="34" charset="0"/>
                <a:cs typeface="Arial" panose="020B0604020202020204" pitchFamily="34" charset="0"/>
              </a:rPr>
              <a:t> </a:t>
            </a:r>
          </a:p>
          <a:p>
            <a:pPr algn="just"/>
            <a:r>
              <a:rPr lang="es-ES" sz="2400" dirty="0">
                <a:latin typeface="Arial" panose="020B0604020202020204" pitchFamily="34" charset="0"/>
                <a:cs typeface="Arial" panose="020B0604020202020204" pitchFamily="34" charset="0"/>
              </a:rPr>
              <a:t>Artículo 31. La Bandera Nacional ondea de manera permanente en las sedes diplomáticas y demás oficinas de la República de Cuba en el extranjero que disfruten de privilegios e inmunidades.</a:t>
            </a:r>
          </a:p>
          <a:p>
            <a:pPr algn="just"/>
            <a:r>
              <a:rPr lang="es-ES" sz="2400" dirty="0">
                <a:latin typeface="Arial" panose="020B0604020202020204" pitchFamily="34" charset="0"/>
                <a:cs typeface="Arial" panose="020B0604020202020204" pitchFamily="34" charset="0"/>
              </a:rPr>
              <a:t>De igual modo la portan en asta los vehículos que utilizan los jefes de misiones diplomáticas.</a:t>
            </a:r>
          </a:p>
          <a:p>
            <a:pPr algn="just"/>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44880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251520" y="1340768"/>
            <a:ext cx="8568951" cy="5262979"/>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34. La Bandera Nacional se iza al inicio de los actos y eventos públicos y se arría una vez culminados estos. </a:t>
            </a:r>
          </a:p>
          <a:p>
            <a:pPr algn="just"/>
            <a:r>
              <a:rPr lang="es-ES" sz="2400" dirty="0" smtClean="0">
                <a:latin typeface="Arial" panose="020B0604020202020204" pitchFamily="34" charset="0"/>
                <a:cs typeface="Arial" panose="020B0604020202020204" pitchFamily="34" charset="0"/>
              </a:rPr>
              <a:t>Artículo </a:t>
            </a:r>
            <a:r>
              <a:rPr lang="es-ES" sz="2400" dirty="0">
                <a:latin typeface="Arial" panose="020B0604020202020204" pitchFamily="34" charset="0"/>
                <a:cs typeface="Arial" panose="020B0604020202020204" pitchFamily="34" charset="0"/>
              </a:rPr>
              <a:t>36. La Bandera Nacional no se iza cuando las condiciones atmosféricas o el peligro de desastres naturales así lo aconsejen y, en caso de estar izada, se arría.  </a:t>
            </a:r>
          </a:p>
          <a:p>
            <a:pPr algn="just"/>
            <a:r>
              <a:rPr lang="es-ES" sz="2400" dirty="0">
                <a:latin typeface="Arial" panose="020B0604020202020204" pitchFamily="34" charset="0"/>
                <a:cs typeface="Arial" panose="020B0604020202020204" pitchFamily="34" charset="0"/>
              </a:rPr>
              <a:t>Se exceptúa de lo dispuesto en el párrafo anterior a las instituciones armadas, los órganos superiores y locales del Poder Popular, las organizaciones políticas y los monumentos nacionales, donde, ante estas circunstancias, se sitúa la Bandera Nacional de tempestad. </a:t>
            </a:r>
          </a:p>
          <a:p>
            <a:pPr algn="just"/>
            <a:r>
              <a:rPr lang="es-ES" sz="2400" dirty="0">
                <a:latin typeface="Arial" panose="020B0604020202020204" pitchFamily="34" charset="0"/>
                <a:cs typeface="Arial" panose="020B0604020202020204" pitchFamily="34" charset="0"/>
              </a:rPr>
              <a:t>Artículo 37. En el caso de las premiaciones en las competencias deportivas internacionales, el uso de la Bandera Nacional se rige por la práctica universal en esas actividades.</a:t>
            </a:r>
          </a:p>
        </p:txBody>
      </p:sp>
    </p:spTree>
    <p:extLst>
      <p:ext uri="{BB962C8B-B14F-4D97-AF65-F5344CB8AC3E}">
        <p14:creationId xmlns:p14="http://schemas.microsoft.com/office/powerpoint/2010/main" val="16616342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4282" y="642918"/>
            <a:ext cx="8643998" cy="1200329"/>
          </a:xfrm>
          <a:prstGeom prst="rect">
            <a:avLst/>
          </a:prstGeom>
          <a:noFill/>
        </p:spPr>
        <p:txBody>
          <a:bodyPr wrap="square" rtlCol="0">
            <a:spAutoFit/>
          </a:bodyPr>
          <a:lstStyle/>
          <a:p>
            <a:pPr algn="ctr"/>
            <a:r>
              <a:rPr lang="es-ES" sz="2400" b="1" dirty="0" smtClean="0">
                <a:latin typeface="Arial" pitchFamily="34" charset="0"/>
                <a:cs typeface="Arial" pitchFamily="34" charset="0"/>
              </a:rPr>
              <a:t>PROHIBICIONES</a:t>
            </a:r>
          </a:p>
          <a:p>
            <a:pPr algn="ctr"/>
            <a:r>
              <a:rPr lang="es-ES" sz="2400" b="1" dirty="0" smtClean="0">
                <a:latin typeface="Arial" pitchFamily="34" charset="0"/>
                <a:cs typeface="Arial" pitchFamily="34" charset="0"/>
              </a:rPr>
              <a:t> </a:t>
            </a:r>
            <a:r>
              <a:rPr lang="es-ES" sz="2000" b="1" dirty="0" smtClean="0">
                <a:latin typeface="Arial" pitchFamily="34" charset="0"/>
                <a:cs typeface="Arial" pitchFamily="34" charset="0"/>
              </a:rPr>
              <a:t>EN EL USO DE LA BANDERA DE LA ESTRELLA SOLITARIA</a:t>
            </a:r>
          </a:p>
          <a:p>
            <a:endParaRPr lang="es-ES" sz="2400" dirty="0">
              <a:latin typeface="Arial" pitchFamily="34" charset="0"/>
              <a:cs typeface="Arial" pitchFamily="34" charset="0"/>
            </a:endParaRPr>
          </a:p>
        </p:txBody>
      </p:sp>
      <p:sp>
        <p:nvSpPr>
          <p:cNvPr id="3" name="2 CuadroTexto"/>
          <p:cNvSpPr txBox="1"/>
          <p:nvPr/>
        </p:nvSpPr>
        <p:spPr>
          <a:xfrm>
            <a:off x="500034" y="2143116"/>
            <a:ext cx="8358246" cy="4154984"/>
          </a:xfrm>
          <a:prstGeom prst="rect">
            <a:avLst/>
          </a:prstGeom>
          <a:noFill/>
          <a:ln w="76200">
            <a:solidFill>
              <a:srgbClr val="FFFF0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 Cruzada junto a otra bandera nacional;</a:t>
            </a:r>
          </a:p>
          <a:p>
            <a:pPr algn="just"/>
            <a:r>
              <a:rPr lang="es-ES" sz="2400" dirty="0">
                <a:latin typeface="Arial" panose="020B0604020202020204" pitchFamily="34" charset="0"/>
                <a:cs typeface="Arial" panose="020B0604020202020204" pitchFamily="34" charset="0"/>
              </a:rPr>
              <a:t>b) en forma de cubierta, lienzo, tapete o de cualquier otro modo que impida que se pueda desplegar libremente, excepto en el caso de que se use para cubrir féretros o urnas;</a:t>
            </a:r>
          </a:p>
          <a:p>
            <a:pPr algn="just"/>
            <a:r>
              <a:rPr lang="es-ES" sz="2400" dirty="0">
                <a:latin typeface="Arial" panose="020B0604020202020204" pitchFamily="34" charset="0"/>
                <a:cs typeface="Arial" panose="020B0604020202020204" pitchFamily="34" charset="0"/>
              </a:rPr>
              <a:t>c) para cubrir tribunas, mesas para presidir actos o frente de plataformas; </a:t>
            </a:r>
          </a:p>
          <a:p>
            <a:pPr algn="just"/>
            <a:r>
              <a:rPr lang="es-ES" sz="2400" dirty="0">
                <a:latin typeface="Arial" panose="020B0604020202020204" pitchFamily="34" charset="0"/>
                <a:cs typeface="Arial" panose="020B0604020202020204" pitchFamily="34" charset="0"/>
              </a:rPr>
              <a:t>d) en productos comunicativos con fines publicitarios y comerciales; y </a:t>
            </a:r>
          </a:p>
          <a:p>
            <a:pPr algn="just"/>
            <a:r>
              <a:rPr lang="es-ES" sz="2400" dirty="0">
                <a:latin typeface="Arial" panose="020B0604020202020204" pitchFamily="34" charset="0"/>
                <a:cs typeface="Arial" panose="020B0604020202020204" pitchFamily="34" charset="0"/>
              </a:rPr>
              <a:t>e) cuando se encuentre rota, deteriorada o haya perdido sus colores originales.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500034" y="2132856"/>
            <a:ext cx="8358246" cy="3416320"/>
          </a:xfrm>
          <a:prstGeom prst="rect">
            <a:avLst/>
          </a:prstGeom>
          <a:noFill/>
          <a:ln w="76200">
            <a:solidFill>
              <a:srgbClr val="FFFF0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45. La Bandera Nacional, cuando no se está usando, se conserva en lugar cerrado que reúna condiciones de seguridad, con el respeto y cuidado que merece</a:t>
            </a:r>
            <a:r>
              <a:rPr lang="es-ES" sz="2400" dirty="0" smtClean="0">
                <a:latin typeface="Arial" panose="020B0604020202020204" pitchFamily="34" charset="0"/>
                <a:cs typeface="Arial" panose="020B0604020202020204" pitchFamily="34" charset="0"/>
              </a:rPr>
              <a:t>.</a:t>
            </a:r>
          </a:p>
          <a:p>
            <a:pPr algn="just"/>
            <a:endParaRPr lang="es-ES" sz="2400" dirty="0">
              <a:latin typeface="Arial" panose="020B0604020202020204" pitchFamily="34" charset="0"/>
              <a:cs typeface="Arial" panose="020B0604020202020204" pitchFamily="34" charset="0"/>
            </a:endParaRPr>
          </a:p>
          <a:p>
            <a:pPr algn="just"/>
            <a:r>
              <a:rPr lang="es-ES" sz="2400" dirty="0">
                <a:latin typeface="Arial" panose="020B0604020202020204" pitchFamily="34" charset="0"/>
                <a:cs typeface="Arial" panose="020B0604020202020204" pitchFamily="34" charset="0"/>
              </a:rPr>
              <a:t>Artículo 46. Cuando la Bandera Nacional se rompa, deteriore o pierda sus colores originales, si no ha de ser conservada como objeto histórico, se incinera con el respeto debido. </a:t>
            </a:r>
          </a:p>
        </p:txBody>
      </p:sp>
    </p:spTree>
    <p:extLst>
      <p:ext uri="{BB962C8B-B14F-4D97-AF65-F5344CB8AC3E}">
        <p14:creationId xmlns:p14="http://schemas.microsoft.com/office/powerpoint/2010/main" val="3007031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99592" y="2420888"/>
            <a:ext cx="7200800" cy="3785652"/>
          </a:xfrm>
          <a:prstGeom prst="rect">
            <a:avLst/>
          </a:prstGeom>
          <a:noFill/>
        </p:spPr>
        <p:txBody>
          <a:bodyPr wrap="square" rtlCol="0">
            <a:spAutoFit/>
          </a:bodyPr>
          <a:lstStyle/>
          <a:p>
            <a:r>
              <a:rPr lang="es-ES" sz="2400" b="1" dirty="0">
                <a:solidFill>
                  <a:srgbClr val="FF0000"/>
                </a:solidFill>
                <a:latin typeface="Arial" panose="020B0604020202020204" pitchFamily="34" charset="0"/>
                <a:cs typeface="Arial" panose="020B0604020202020204" pitchFamily="34" charset="0"/>
              </a:rPr>
              <a:t>L</a:t>
            </a:r>
            <a:r>
              <a:rPr lang="es-ES" sz="2400" b="1" dirty="0" smtClean="0">
                <a:solidFill>
                  <a:srgbClr val="FF0000"/>
                </a:solidFill>
                <a:latin typeface="Arial" panose="020B0604020202020204" pitchFamily="34" charset="0"/>
                <a:cs typeface="Arial" panose="020B0604020202020204" pitchFamily="34" charset="0"/>
              </a:rPr>
              <a:t>a Ley No 128 consta:</a:t>
            </a:r>
          </a:p>
          <a:p>
            <a:r>
              <a:rPr lang="es-ES" sz="2400" dirty="0" smtClean="0">
                <a:latin typeface="Arial" panose="020B0604020202020204" pitchFamily="34" charset="0"/>
                <a:cs typeface="Arial" panose="020B0604020202020204" pitchFamily="34" charset="0"/>
              </a:rPr>
              <a:t>Seis Títulos:</a:t>
            </a:r>
          </a:p>
          <a:p>
            <a:pPr marL="342900" indent="-342900">
              <a:buFont typeface="Wingdings" panose="05000000000000000000" pitchFamily="2" charset="2"/>
              <a:buChar char="Ø"/>
            </a:pPr>
            <a:r>
              <a:rPr lang="es-ES" sz="2400" dirty="0" smtClean="0">
                <a:latin typeface="Arial" panose="020B0604020202020204" pitchFamily="34" charset="0"/>
                <a:cs typeface="Arial" panose="020B0604020202020204" pitchFamily="34" charset="0"/>
              </a:rPr>
              <a:t>Disposiciones </a:t>
            </a:r>
            <a:r>
              <a:rPr lang="es-ES" sz="2400" dirty="0" smtClean="0">
                <a:latin typeface="Arial" panose="020B0604020202020204" pitchFamily="34" charset="0"/>
                <a:cs typeface="Arial" panose="020B0604020202020204" pitchFamily="34" charset="0"/>
              </a:rPr>
              <a:t>preliminares</a:t>
            </a:r>
          </a:p>
          <a:p>
            <a:pPr marL="342900" indent="-342900">
              <a:buFont typeface="Wingdings" panose="05000000000000000000" pitchFamily="2" charset="2"/>
              <a:buChar char="Ø"/>
            </a:pPr>
            <a:r>
              <a:rPr lang="es-ES" sz="2400" dirty="0" smtClean="0">
                <a:latin typeface="Arial" panose="020B0604020202020204" pitchFamily="34" charset="0"/>
                <a:cs typeface="Arial" panose="020B0604020202020204" pitchFamily="34" charset="0"/>
              </a:rPr>
              <a:t>La </a:t>
            </a:r>
            <a:r>
              <a:rPr lang="es-ES" sz="2400" dirty="0" smtClean="0">
                <a:latin typeface="Arial" panose="020B0604020202020204" pitchFamily="34" charset="0"/>
                <a:cs typeface="Arial" panose="020B0604020202020204" pitchFamily="34" charset="0"/>
              </a:rPr>
              <a:t>bandera de la estrella </a:t>
            </a:r>
            <a:r>
              <a:rPr lang="es-ES" sz="2400" dirty="0" smtClean="0">
                <a:latin typeface="Arial" panose="020B0604020202020204" pitchFamily="34" charset="0"/>
                <a:cs typeface="Arial" panose="020B0604020202020204" pitchFamily="34" charset="0"/>
              </a:rPr>
              <a:t>solitaria</a:t>
            </a:r>
          </a:p>
          <a:p>
            <a:pPr marL="342900" indent="-342900">
              <a:buFont typeface="Wingdings" panose="05000000000000000000" pitchFamily="2" charset="2"/>
              <a:buChar char="Ø"/>
            </a:pPr>
            <a:r>
              <a:rPr lang="es-ES" sz="2400" dirty="0" smtClean="0">
                <a:latin typeface="Arial" panose="020B0604020202020204" pitchFamily="34" charset="0"/>
                <a:cs typeface="Arial" panose="020B0604020202020204" pitchFamily="34" charset="0"/>
              </a:rPr>
              <a:t>Himno </a:t>
            </a:r>
            <a:r>
              <a:rPr lang="es-ES" sz="2400" dirty="0">
                <a:latin typeface="Arial" panose="020B0604020202020204" pitchFamily="34" charset="0"/>
                <a:cs typeface="Arial" panose="020B0604020202020204" pitchFamily="34" charset="0"/>
              </a:rPr>
              <a:t>de Bayamo</a:t>
            </a:r>
          </a:p>
          <a:p>
            <a:pPr marL="342900" indent="-342900">
              <a:buFont typeface="Wingdings" panose="05000000000000000000" pitchFamily="2" charset="2"/>
              <a:buChar char="Ø"/>
            </a:pPr>
            <a:r>
              <a:rPr lang="es-ES" sz="2400" dirty="0" smtClean="0">
                <a:latin typeface="Arial" panose="020B0604020202020204" pitchFamily="34" charset="0"/>
                <a:cs typeface="Arial" panose="020B0604020202020204" pitchFamily="34" charset="0"/>
              </a:rPr>
              <a:t>El </a:t>
            </a:r>
            <a:r>
              <a:rPr lang="es-ES" sz="2400" dirty="0">
                <a:latin typeface="Arial" panose="020B0604020202020204" pitchFamily="34" charset="0"/>
                <a:cs typeface="Arial" panose="020B0604020202020204" pitchFamily="34" charset="0"/>
              </a:rPr>
              <a:t>escudo de la palma </a:t>
            </a:r>
            <a:r>
              <a:rPr lang="es-ES" sz="2400" dirty="0" smtClean="0">
                <a:latin typeface="Arial" panose="020B0604020202020204" pitchFamily="34" charset="0"/>
                <a:cs typeface="Arial" panose="020B0604020202020204" pitchFamily="34" charset="0"/>
              </a:rPr>
              <a:t>real</a:t>
            </a:r>
          </a:p>
          <a:p>
            <a:pPr marL="342900" indent="-342900">
              <a:buFont typeface="Wingdings" panose="05000000000000000000" pitchFamily="2" charset="2"/>
              <a:buChar char="Ø"/>
            </a:pPr>
            <a:r>
              <a:rPr lang="es-ES" sz="2400" dirty="0" smtClean="0">
                <a:latin typeface="Arial" panose="020B0604020202020204" pitchFamily="34" charset="0"/>
                <a:cs typeface="Arial" panose="020B0604020202020204" pitchFamily="34" charset="0"/>
              </a:rPr>
              <a:t>La </a:t>
            </a:r>
            <a:r>
              <a:rPr lang="es-ES" sz="2400" dirty="0">
                <a:latin typeface="Arial" panose="020B0604020202020204" pitchFamily="34" charset="0"/>
                <a:cs typeface="Arial" panose="020B0604020202020204" pitchFamily="34" charset="0"/>
              </a:rPr>
              <a:t>responsabilidad del Estado y las </a:t>
            </a:r>
            <a:r>
              <a:rPr lang="es-ES" sz="2400" dirty="0" smtClean="0">
                <a:latin typeface="Arial" panose="020B0604020202020204" pitchFamily="34" charset="0"/>
                <a:cs typeface="Arial" panose="020B0604020202020204" pitchFamily="34" charset="0"/>
              </a:rPr>
              <a:t>familias</a:t>
            </a:r>
          </a:p>
          <a:p>
            <a:pPr marL="342900" indent="-342900">
              <a:buFont typeface="Wingdings" panose="05000000000000000000" pitchFamily="2" charset="2"/>
              <a:buChar char="Ø"/>
            </a:pPr>
            <a:r>
              <a:rPr lang="es-ES" sz="2400" dirty="0">
                <a:latin typeface="Arial" panose="020B0604020202020204" pitchFamily="34" charset="0"/>
                <a:cs typeface="Arial" panose="020B0604020202020204" pitchFamily="34" charset="0"/>
              </a:rPr>
              <a:t>Título VI Sobre el uso de los símbolos nacionales en instituciones educacionales y otros </a:t>
            </a:r>
            <a:r>
              <a:rPr lang="es-ES" sz="2400" dirty="0" smtClean="0">
                <a:latin typeface="Arial" panose="020B0604020202020204" pitchFamily="34" charset="0"/>
                <a:cs typeface="Arial" panose="020B0604020202020204" pitchFamily="34" charset="0"/>
              </a:rPr>
              <a:t>usos.</a:t>
            </a:r>
            <a:endParaRPr lang="es-ES" sz="2400" dirty="0">
              <a:latin typeface="Arial" panose="020B0604020202020204" pitchFamily="34" charset="0"/>
              <a:cs typeface="Arial" panose="020B0604020202020204" pitchFamily="34" charset="0"/>
            </a:endParaRPr>
          </a:p>
        </p:txBody>
      </p:sp>
      <p:pic>
        <p:nvPicPr>
          <p:cNvPr id="4" name="Picture 1"/>
          <p:cNvPicPr>
            <a:picLocks noChangeAspect="1" noChangeArrowheads="1"/>
          </p:cNvPicPr>
          <p:nvPr/>
        </p:nvPicPr>
        <p:blipFill>
          <a:blip r:embed="rId3"/>
          <a:srcRect/>
          <a:stretch>
            <a:fillRect/>
          </a:stretch>
        </p:blipFill>
        <p:spPr bwMode="auto">
          <a:xfrm>
            <a:off x="0" y="0"/>
            <a:ext cx="9144000" cy="1772816"/>
          </a:xfrm>
          <a:prstGeom prst="rect">
            <a:avLst/>
          </a:prstGeom>
          <a:noFill/>
          <a:ln w="9525">
            <a:round/>
            <a:headEnd/>
            <a:tailEnd/>
          </a:ln>
        </p:spPr>
      </p:pic>
    </p:spTree>
    <p:extLst>
      <p:ext uri="{BB962C8B-B14F-4D97-AF65-F5344CB8AC3E}">
        <p14:creationId xmlns:p14="http://schemas.microsoft.com/office/powerpoint/2010/main" val="30037014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830997"/>
          </a:xfrm>
          <a:prstGeom prst="rect">
            <a:avLst/>
          </a:prstGeom>
          <a:noFill/>
        </p:spPr>
        <p:txBody>
          <a:bodyPr wrap="square" rtlCol="0">
            <a:spAutoFit/>
          </a:bodyPr>
          <a:lstStyle/>
          <a:p>
            <a:pPr algn="ctr"/>
            <a:r>
              <a:rPr lang="es-ES" sz="2400" b="1" dirty="0" smtClean="0">
                <a:latin typeface="Arial" pitchFamily="34" charset="0"/>
                <a:cs typeface="Arial" pitchFamily="34" charset="0"/>
              </a:rPr>
              <a:t>HONORES A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251520" y="1340768"/>
            <a:ext cx="8568951" cy="4893647"/>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47. La Bandera Nacional recibe honores al izarse o arriarse del asta en que se sostiene, al desfilar o incorporarse en festividades y ceremonias oficiales.</a:t>
            </a:r>
          </a:p>
          <a:p>
            <a:pPr algn="just"/>
            <a:r>
              <a:rPr lang="es-ES" sz="2400" dirty="0">
                <a:latin typeface="Arial" panose="020B0604020202020204" pitchFamily="34" charset="0"/>
                <a:cs typeface="Arial" panose="020B0604020202020204" pitchFamily="34" charset="0"/>
              </a:rPr>
              <a:t>El saludo de honor se hace en posición de atención; siempre descubiertos. </a:t>
            </a:r>
          </a:p>
          <a:p>
            <a:pPr algn="just"/>
            <a:r>
              <a:rPr lang="es-ES" sz="2400" dirty="0">
                <a:latin typeface="Arial" panose="020B0604020202020204" pitchFamily="34" charset="0"/>
                <a:cs typeface="Arial" panose="020B0604020202020204" pitchFamily="34" charset="0"/>
              </a:rPr>
              <a:t>Si alguna persona está caminando se detiene y si se encuentra sentado se pone de pie, de frente hacia la bandera.</a:t>
            </a:r>
          </a:p>
          <a:p>
            <a:pPr algn="just"/>
            <a:r>
              <a:rPr lang="es-ES" sz="2400" dirty="0">
                <a:latin typeface="Arial" panose="020B0604020202020204" pitchFamily="34" charset="0"/>
                <a:cs typeface="Arial" panose="020B0604020202020204" pitchFamily="34" charset="0"/>
              </a:rPr>
              <a:t>Se exceptúan de descubrirse los miembros de las instituciones armadas nacionales, quienes, en posición de firme, la saludan militarmente.</a:t>
            </a:r>
          </a:p>
          <a:p>
            <a:pPr algn="just"/>
            <a:r>
              <a:rPr lang="es-ES" sz="2400" dirty="0">
                <a:latin typeface="Arial" panose="020B0604020202020204" pitchFamily="34" charset="0"/>
                <a:cs typeface="Arial" panose="020B0604020202020204" pitchFamily="34" charset="0"/>
              </a:rPr>
              <a:t>Los pioneros uniformados la saludan conforme a lo establecido en el reglamento de su organización. </a:t>
            </a:r>
          </a:p>
        </p:txBody>
      </p:sp>
    </p:spTree>
    <p:extLst>
      <p:ext uri="{BB962C8B-B14F-4D97-AF65-F5344CB8AC3E}">
        <p14:creationId xmlns:p14="http://schemas.microsoft.com/office/powerpoint/2010/main" val="9816268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71868" y="357166"/>
            <a:ext cx="3214710" cy="461665"/>
          </a:xfrm>
          <a:prstGeom prst="rect">
            <a:avLst/>
          </a:prstGeom>
          <a:noFill/>
        </p:spPr>
        <p:txBody>
          <a:bodyPr wrap="square" rtlCol="0">
            <a:spAutoFit/>
          </a:bodyPr>
          <a:lstStyle/>
          <a:p>
            <a:r>
              <a:rPr lang="es-ES" sz="2400" b="1" dirty="0" smtClean="0">
                <a:latin typeface="Arial" pitchFamily="34" charset="0"/>
                <a:cs typeface="Arial" pitchFamily="34" charset="0"/>
              </a:rPr>
              <a:t>HIMNO DE BAYAMO</a:t>
            </a:r>
            <a:endParaRPr lang="es-ES" sz="2400" b="1" dirty="0">
              <a:latin typeface="Arial" pitchFamily="34" charset="0"/>
              <a:cs typeface="Arial" pitchFamily="34" charset="0"/>
            </a:endParaRPr>
          </a:p>
        </p:txBody>
      </p:sp>
      <p:sp>
        <p:nvSpPr>
          <p:cNvPr id="4" name="3 Rectángulo"/>
          <p:cNvSpPr/>
          <p:nvPr/>
        </p:nvSpPr>
        <p:spPr>
          <a:xfrm>
            <a:off x="3571868" y="1071546"/>
            <a:ext cx="5286412" cy="4893647"/>
          </a:xfrm>
          <a:prstGeom prst="rect">
            <a:avLst/>
          </a:prstGeom>
        </p:spPr>
        <p:txBody>
          <a:bodyPr wrap="square">
            <a:spAutoFit/>
          </a:bodyPr>
          <a:lstStyle/>
          <a:p>
            <a:pPr algn="just"/>
            <a:r>
              <a:rPr lang="es-ES" sz="2400" dirty="0">
                <a:latin typeface="Arial" panose="020B0604020202020204" pitchFamily="34" charset="0"/>
                <a:cs typeface="Arial" panose="020B0604020202020204" pitchFamily="34" charset="0"/>
              </a:rPr>
              <a:t>Artículo 49. El Himno Nacional, símbolo de la nación, es el compuesto por las dos primeras estrofas del Himno de Bayamo cuya letra y melodía, escritas por Pedro Figueredo Cisneros fue orquestada por Manuel Muñoz Cedeño y lleva por nombre La Bayamesa, cantada por el pueblo de Bayamo en representación de todos los cubanos el 20 de octubre de 1868, al ser tomada esa ciudad por nuestros patriotas.</a:t>
            </a:r>
          </a:p>
        </p:txBody>
      </p:sp>
      <p:pic>
        <p:nvPicPr>
          <p:cNvPr id="26626" name="Picture 2" descr="himno"/>
          <p:cNvPicPr>
            <a:picLocks noChangeAspect="1" noChangeArrowheads="1"/>
          </p:cNvPicPr>
          <p:nvPr/>
        </p:nvPicPr>
        <p:blipFill>
          <a:blip r:embed="rId2"/>
          <a:srcRect/>
          <a:stretch>
            <a:fillRect/>
          </a:stretch>
        </p:blipFill>
        <p:spPr bwMode="auto">
          <a:xfrm>
            <a:off x="251520" y="357166"/>
            <a:ext cx="3096344" cy="5880146"/>
          </a:xfrm>
          <a:prstGeom prst="rect">
            <a:avLst/>
          </a:prstGeom>
          <a:noFill/>
          <a:ln w="9525">
            <a:noFill/>
            <a:miter lim="800000"/>
            <a:headEnd/>
            <a:tailEnd/>
          </a:ln>
        </p:spPr>
      </p:pic>
    </p:spTree>
    <p:extLst>
      <p:ext uri="{BB962C8B-B14F-4D97-AF65-F5344CB8AC3E}">
        <p14:creationId xmlns:p14="http://schemas.microsoft.com/office/powerpoint/2010/main" val="8551297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71868" y="357166"/>
            <a:ext cx="3214710" cy="461665"/>
          </a:xfrm>
          <a:prstGeom prst="rect">
            <a:avLst/>
          </a:prstGeom>
          <a:noFill/>
        </p:spPr>
        <p:txBody>
          <a:bodyPr wrap="square" rtlCol="0">
            <a:spAutoFit/>
          </a:bodyPr>
          <a:lstStyle/>
          <a:p>
            <a:r>
              <a:rPr lang="es-ES" sz="2400" b="1" dirty="0" smtClean="0">
                <a:latin typeface="Arial" pitchFamily="34" charset="0"/>
                <a:cs typeface="Arial" pitchFamily="34" charset="0"/>
              </a:rPr>
              <a:t>HIMNO DE BAYAMO</a:t>
            </a:r>
            <a:endParaRPr lang="es-ES" sz="2400" b="1" dirty="0">
              <a:latin typeface="Arial" pitchFamily="34" charset="0"/>
              <a:cs typeface="Arial" pitchFamily="34" charset="0"/>
            </a:endParaRPr>
          </a:p>
        </p:txBody>
      </p:sp>
      <p:sp>
        <p:nvSpPr>
          <p:cNvPr id="4" name="3 Rectángulo"/>
          <p:cNvSpPr/>
          <p:nvPr/>
        </p:nvSpPr>
        <p:spPr>
          <a:xfrm>
            <a:off x="3571868" y="1071546"/>
            <a:ext cx="5286412" cy="4524315"/>
          </a:xfrm>
          <a:prstGeom prst="rect">
            <a:avLst/>
          </a:prstGeom>
        </p:spPr>
        <p:txBody>
          <a:bodyPr wrap="square">
            <a:spAutoFit/>
          </a:bodyPr>
          <a:lstStyle/>
          <a:p>
            <a:pPr algn="just"/>
            <a:r>
              <a:rPr lang="es-ES" sz="2400" dirty="0">
                <a:latin typeface="Arial" panose="020B0604020202020204" pitchFamily="34" charset="0"/>
                <a:cs typeface="Arial" panose="020B0604020202020204" pitchFamily="34" charset="0"/>
              </a:rPr>
              <a:t>Es un himno de combate, surgido en el fragor de la lucha por nuestra independencia que llama a defender la Patria y ofrendar la propia vida en busca de la ansiada libertad</a:t>
            </a:r>
            <a:r>
              <a:rPr lang="es-ES" sz="2400" dirty="0" smtClean="0">
                <a:latin typeface="Arial" panose="020B0604020202020204" pitchFamily="34" charset="0"/>
                <a:cs typeface="Arial" panose="020B0604020202020204" pitchFamily="34" charset="0"/>
              </a:rPr>
              <a:t>.</a:t>
            </a:r>
          </a:p>
          <a:p>
            <a:pPr algn="just"/>
            <a:endParaRPr lang="es-ES" sz="2400" dirty="0">
              <a:latin typeface="Arial" panose="020B0604020202020204" pitchFamily="34" charset="0"/>
              <a:cs typeface="Arial" panose="020B0604020202020204" pitchFamily="34" charset="0"/>
            </a:endParaRPr>
          </a:p>
          <a:p>
            <a:pPr algn="just"/>
            <a:r>
              <a:rPr lang="es-ES" sz="2400" dirty="0">
                <a:latin typeface="Arial" panose="020B0604020202020204" pitchFamily="34" charset="0"/>
                <a:cs typeface="Arial" panose="020B0604020202020204" pitchFamily="34" charset="0"/>
              </a:rPr>
              <a:t>Sus notas presidieron todos los actos del movimiento independentista, revolucionario y han llegado hasta hoy como expresión del carácter patriótico de nuestro pueblo.</a:t>
            </a:r>
          </a:p>
          <a:p>
            <a:pPr algn="just"/>
            <a:endParaRPr lang="es-ES" sz="2400" dirty="0">
              <a:latin typeface="Arial" panose="020B0604020202020204" pitchFamily="34" charset="0"/>
              <a:cs typeface="Arial" panose="020B0604020202020204" pitchFamily="34" charset="0"/>
            </a:endParaRPr>
          </a:p>
        </p:txBody>
      </p:sp>
      <p:pic>
        <p:nvPicPr>
          <p:cNvPr id="26626" name="Picture 2" descr="himno"/>
          <p:cNvPicPr>
            <a:picLocks noChangeAspect="1" noChangeArrowheads="1"/>
          </p:cNvPicPr>
          <p:nvPr/>
        </p:nvPicPr>
        <p:blipFill>
          <a:blip r:embed="rId2"/>
          <a:srcRect/>
          <a:stretch>
            <a:fillRect/>
          </a:stretch>
        </p:blipFill>
        <p:spPr bwMode="auto">
          <a:xfrm>
            <a:off x="251520" y="357166"/>
            <a:ext cx="3096344" cy="5880146"/>
          </a:xfrm>
          <a:prstGeom prst="rect">
            <a:avLst/>
          </a:prstGeom>
          <a:noFill/>
          <a:ln w="9525">
            <a:noFill/>
            <a:miter lim="800000"/>
            <a:headEnd/>
            <a:tailEnd/>
          </a:ln>
        </p:spPr>
      </p:pic>
    </p:spTree>
    <p:extLst>
      <p:ext uri="{BB962C8B-B14F-4D97-AF65-F5344CB8AC3E}">
        <p14:creationId xmlns:p14="http://schemas.microsoft.com/office/powerpoint/2010/main" val="32340730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71868" y="357166"/>
            <a:ext cx="3214710" cy="461665"/>
          </a:xfrm>
          <a:prstGeom prst="rect">
            <a:avLst/>
          </a:prstGeom>
          <a:noFill/>
        </p:spPr>
        <p:txBody>
          <a:bodyPr wrap="square" rtlCol="0">
            <a:spAutoFit/>
          </a:bodyPr>
          <a:lstStyle/>
          <a:p>
            <a:r>
              <a:rPr lang="es-ES" sz="2400" b="1" dirty="0" smtClean="0">
                <a:latin typeface="Arial" pitchFamily="34" charset="0"/>
                <a:cs typeface="Arial" pitchFamily="34" charset="0"/>
              </a:rPr>
              <a:t>HIMNO DE BAYAMO</a:t>
            </a:r>
            <a:endParaRPr lang="es-ES" sz="2400" b="1" dirty="0">
              <a:latin typeface="Arial" pitchFamily="34" charset="0"/>
              <a:cs typeface="Arial" pitchFamily="34" charset="0"/>
            </a:endParaRPr>
          </a:p>
        </p:txBody>
      </p:sp>
      <p:sp>
        <p:nvSpPr>
          <p:cNvPr id="4" name="3 Rectángulo"/>
          <p:cNvSpPr/>
          <p:nvPr/>
        </p:nvSpPr>
        <p:spPr>
          <a:xfrm>
            <a:off x="3571868" y="1071546"/>
            <a:ext cx="5286412" cy="5632311"/>
          </a:xfrm>
          <a:prstGeom prst="rect">
            <a:avLst/>
          </a:prstGeom>
        </p:spPr>
        <p:txBody>
          <a:bodyPr wrap="square">
            <a:spAutoFit/>
          </a:bodyPr>
          <a:lstStyle/>
          <a:p>
            <a:pPr algn="just"/>
            <a:r>
              <a:rPr lang="es-ES" sz="2400" dirty="0">
                <a:latin typeface="Arial" panose="020B0604020202020204" pitchFamily="34" charset="0"/>
                <a:cs typeface="Arial" panose="020B0604020202020204" pitchFamily="34" charset="0"/>
              </a:rPr>
              <a:t>Artículo 51. El Himno Nacional se puede ejecutar de forma instrumental, en aria o coral, con instrumentación o no. En todos los casos se entona y observa la letra y música establecidas en esta Ley.</a:t>
            </a:r>
          </a:p>
          <a:p>
            <a:pPr algn="just"/>
            <a:r>
              <a:rPr lang="es-ES" sz="2400" dirty="0">
                <a:latin typeface="Arial" panose="020B0604020202020204" pitchFamily="34" charset="0"/>
                <a:cs typeface="Arial" panose="020B0604020202020204" pitchFamily="34" charset="0"/>
              </a:rPr>
              <a:t>Artículo 52. En las premiaciones de las competencias deportivas internacionales, el uso del Himno Nacional se rige por la práctica establecida para esas actividades.</a:t>
            </a:r>
          </a:p>
          <a:p>
            <a:pPr algn="just"/>
            <a:r>
              <a:rPr lang="es-ES" sz="2400" dirty="0">
                <a:latin typeface="Arial" panose="020B0604020202020204" pitchFamily="34" charset="0"/>
                <a:cs typeface="Arial" panose="020B0604020202020204" pitchFamily="34" charset="0"/>
              </a:rPr>
              <a:t>Artículo 53. El Himno Nacional se ejecuta siempre en primer lugar en los actos en que se interpreten varios himnos. </a:t>
            </a:r>
          </a:p>
        </p:txBody>
      </p:sp>
      <p:pic>
        <p:nvPicPr>
          <p:cNvPr id="26626" name="Picture 2" descr="himno"/>
          <p:cNvPicPr>
            <a:picLocks noChangeAspect="1" noChangeArrowheads="1"/>
          </p:cNvPicPr>
          <p:nvPr/>
        </p:nvPicPr>
        <p:blipFill>
          <a:blip r:embed="rId2"/>
          <a:srcRect/>
          <a:stretch>
            <a:fillRect/>
          </a:stretch>
        </p:blipFill>
        <p:spPr bwMode="auto">
          <a:xfrm>
            <a:off x="251520" y="357166"/>
            <a:ext cx="3096344" cy="5880146"/>
          </a:xfrm>
          <a:prstGeom prst="rect">
            <a:avLst/>
          </a:prstGeom>
          <a:noFill/>
          <a:ln w="9525">
            <a:noFill/>
            <a:miter lim="800000"/>
            <a:headEnd/>
            <a:tailEnd/>
          </a:ln>
        </p:spPr>
      </p:pic>
    </p:spTree>
    <p:extLst>
      <p:ext uri="{BB962C8B-B14F-4D97-AF65-F5344CB8AC3E}">
        <p14:creationId xmlns:p14="http://schemas.microsoft.com/office/powerpoint/2010/main" val="40249082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71868" y="357166"/>
            <a:ext cx="3214710" cy="461665"/>
          </a:xfrm>
          <a:prstGeom prst="rect">
            <a:avLst/>
          </a:prstGeom>
          <a:noFill/>
        </p:spPr>
        <p:txBody>
          <a:bodyPr wrap="square" rtlCol="0">
            <a:spAutoFit/>
          </a:bodyPr>
          <a:lstStyle/>
          <a:p>
            <a:r>
              <a:rPr lang="es-ES" sz="2400" b="1" dirty="0" smtClean="0">
                <a:latin typeface="Arial" pitchFamily="34" charset="0"/>
                <a:cs typeface="Arial" pitchFamily="34" charset="0"/>
              </a:rPr>
              <a:t>HIMNO DE BAYAMO</a:t>
            </a:r>
            <a:endParaRPr lang="es-ES" sz="2400" b="1" dirty="0">
              <a:latin typeface="Arial" pitchFamily="34" charset="0"/>
              <a:cs typeface="Arial" pitchFamily="34" charset="0"/>
            </a:endParaRPr>
          </a:p>
        </p:txBody>
      </p:sp>
      <p:sp>
        <p:nvSpPr>
          <p:cNvPr id="4" name="3 Rectángulo"/>
          <p:cNvSpPr/>
          <p:nvPr/>
        </p:nvSpPr>
        <p:spPr>
          <a:xfrm>
            <a:off x="3571868" y="1071546"/>
            <a:ext cx="5286412" cy="830997"/>
          </a:xfrm>
          <a:prstGeom prst="rect">
            <a:avLst/>
          </a:prstGeom>
        </p:spPr>
        <p:txBody>
          <a:bodyPr wrap="square">
            <a:spAutoFit/>
          </a:bodyPr>
          <a:lstStyle/>
          <a:p>
            <a:pPr algn="just"/>
            <a:r>
              <a:rPr lang="es-ES" sz="2400" dirty="0">
                <a:latin typeface="Arial" panose="020B0604020202020204" pitchFamily="34" charset="0"/>
                <a:cs typeface="Arial" panose="020B0604020202020204" pitchFamily="34" charset="0"/>
              </a:rPr>
              <a:t>Artículo 55. Se prohíbe usar el Himno Nacional con fines publicitarios. </a:t>
            </a:r>
          </a:p>
        </p:txBody>
      </p:sp>
      <p:pic>
        <p:nvPicPr>
          <p:cNvPr id="26626" name="Picture 2" descr="himno"/>
          <p:cNvPicPr>
            <a:picLocks noChangeAspect="1" noChangeArrowheads="1"/>
          </p:cNvPicPr>
          <p:nvPr/>
        </p:nvPicPr>
        <p:blipFill>
          <a:blip r:embed="rId2"/>
          <a:srcRect/>
          <a:stretch>
            <a:fillRect/>
          </a:stretch>
        </p:blipFill>
        <p:spPr bwMode="auto">
          <a:xfrm>
            <a:off x="251520" y="357166"/>
            <a:ext cx="3096344" cy="5880146"/>
          </a:xfrm>
          <a:prstGeom prst="rect">
            <a:avLst/>
          </a:prstGeom>
          <a:noFill/>
          <a:ln w="9525">
            <a:noFill/>
            <a:miter lim="800000"/>
            <a:headEnd/>
            <a:tailEnd/>
          </a:ln>
        </p:spPr>
      </p:pic>
    </p:spTree>
    <p:extLst>
      <p:ext uri="{BB962C8B-B14F-4D97-AF65-F5344CB8AC3E}">
        <p14:creationId xmlns:p14="http://schemas.microsoft.com/office/powerpoint/2010/main" val="10809621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71868" y="357166"/>
            <a:ext cx="5032580" cy="830997"/>
          </a:xfrm>
          <a:prstGeom prst="rect">
            <a:avLst/>
          </a:prstGeom>
          <a:noFill/>
        </p:spPr>
        <p:txBody>
          <a:bodyPr wrap="square" rtlCol="0">
            <a:spAutoFit/>
          </a:bodyPr>
          <a:lstStyle/>
          <a:p>
            <a:r>
              <a:rPr lang="es-ES" sz="2400" b="1" dirty="0" smtClean="0">
                <a:latin typeface="Arial" pitchFamily="34" charset="0"/>
                <a:cs typeface="Arial" pitchFamily="34" charset="0"/>
              </a:rPr>
              <a:t>HONORES AL HIMNO DE BAYAMO</a:t>
            </a:r>
            <a:endParaRPr lang="es-ES" sz="2400" b="1" dirty="0">
              <a:latin typeface="Arial" pitchFamily="34" charset="0"/>
              <a:cs typeface="Arial" pitchFamily="34" charset="0"/>
            </a:endParaRPr>
          </a:p>
        </p:txBody>
      </p:sp>
      <p:sp>
        <p:nvSpPr>
          <p:cNvPr id="4" name="3 Rectángulo"/>
          <p:cNvSpPr/>
          <p:nvPr/>
        </p:nvSpPr>
        <p:spPr>
          <a:xfrm>
            <a:off x="3571868" y="1071546"/>
            <a:ext cx="5286412" cy="5632311"/>
          </a:xfrm>
          <a:prstGeom prst="rect">
            <a:avLst/>
          </a:prstGeom>
        </p:spPr>
        <p:txBody>
          <a:bodyPr wrap="square">
            <a:spAutoFit/>
          </a:bodyPr>
          <a:lstStyle/>
          <a:p>
            <a:endParaRPr lang="es-ES" sz="2400" dirty="0" smtClean="0"/>
          </a:p>
          <a:p>
            <a:pPr algn="just"/>
            <a:r>
              <a:rPr lang="es-ES" sz="2400" dirty="0" smtClean="0">
                <a:latin typeface="Arial" panose="020B0604020202020204" pitchFamily="34" charset="0"/>
                <a:cs typeface="Arial" panose="020B0604020202020204" pitchFamily="34" charset="0"/>
              </a:rPr>
              <a:t>Artículo </a:t>
            </a:r>
            <a:r>
              <a:rPr lang="es-ES" sz="2400" dirty="0">
                <a:latin typeface="Arial" panose="020B0604020202020204" pitchFamily="34" charset="0"/>
                <a:cs typeface="Arial" panose="020B0604020202020204" pitchFamily="34" charset="0"/>
              </a:rPr>
              <a:t>57. El Himno Nacional se entona siempre con el vigor de un himno de combate, una vez izada la Bandera Nacional. </a:t>
            </a:r>
          </a:p>
          <a:p>
            <a:pPr algn="just"/>
            <a:r>
              <a:rPr lang="es-ES" sz="2400" dirty="0">
                <a:latin typeface="Arial" panose="020B0604020202020204" pitchFamily="34" charset="0"/>
                <a:cs typeface="Arial" panose="020B0604020202020204" pitchFamily="34" charset="0"/>
              </a:rPr>
              <a:t>Artículo 58. Cuando se ejecute el Himno Nacional, la persona se pone de pie o se de-tiene según el caso, se descubre, adopta la posición de atención y lo entona.</a:t>
            </a:r>
          </a:p>
          <a:p>
            <a:pPr algn="just"/>
            <a:r>
              <a:rPr lang="es-ES" sz="2400" dirty="0">
                <a:latin typeface="Arial" panose="020B0604020202020204" pitchFamily="34" charset="0"/>
                <a:cs typeface="Arial" panose="020B0604020202020204" pitchFamily="34" charset="0"/>
              </a:rPr>
              <a:t>Se exceptúan de descubrirse los miembros de las instituciones armadas nacionales, quienes, en posición de firme, saludan militarmente</a:t>
            </a:r>
            <a:r>
              <a:rPr lang="es-ES" sz="2400" dirty="0" smtClean="0">
                <a:latin typeface="Arial" panose="020B0604020202020204" pitchFamily="34" charset="0"/>
                <a:cs typeface="Arial" panose="020B0604020202020204" pitchFamily="34" charset="0"/>
              </a:rPr>
              <a:t>.</a:t>
            </a:r>
            <a:endParaRPr lang="es-ES" sz="2400" dirty="0">
              <a:latin typeface="Arial" panose="020B0604020202020204" pitchFamily="34" charset="0"/>
              <a:cs typeface="Arial" panose="020B0604020202020204" pitchFamily="34" charset="0"/>
            </a:endParaRPr>
          </a:p>
        </p:txBody>
      </p:sp>
      <p:pic>
        <p:nvPicPr>
          <p:cNvPr id="26626" name="Picture 2" descr="himno"/>
          <p:cNvPicPr>
            <a:picLocks noChangeAspect="1" noChangeArrowheads="1"/>
          </p:cNvPicPr>
          <p:nvPr/>
        </p:nvPicPr>
        <p:blipFill>
          <a:blip r:embed="rId2"/>
          <a:srcRect/>
          <a:stretch>
            <a:fillRect/>
          </a:stretch>
        </p:blipFill>
        <p:spPr bwMode="auto">
          <a:xfrm>
            <a:off x="251520" y="357166"/>
            <a:ext cx="3096344" cy="5880146"/>
          </a:xfrm>
          <a:prstGeom prst="rect">
            <a:avLst/>
          </a:prstGeom>
          <a:noFill/>
          <a:ln w="9525">
            <a:noFill/>
            <a:miter lim="800000"/>
            <a:headEnd/>
            <a:tailEnd/>
          </a:ln>
        </p:spPr>
      </p:pic>
    </p:spTree>
    <p:extLst>
      <p:ext uri="{BB962C8B-B14F-4D97-AF65-F5344CB8AC3E}">
        <p14:creationId xmlns:p14="http://schemas.microsoft.com/office/powerpoint/2010/main" val="4260628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00100" y="500042"/>
            <a:ext cx="5357850" cy="461665"/>
          </a:xfrm>
          <a:prstGeom prst="rect">
            <a:avLst/>
          </a:prstGeom>
          <a:noFill/>
        </p:spPr>
        <p:txBody>
          <a:bodyPr wrap="square" rtlCol="0">
            <a:spAutoFit/>
          </a:bodyPr>
          <a:lstStyle/>
          <a:p>
            <a:r>
              <a:rPr lang="es-ES" sz="2400" b="1" dirty="0" smtClean="0">
                <a:latin typeface="Arial" pitchFamily="34" charset="0"/>
                <a:cs typeface="Arial" pitchFamily="34" charset="0"/>
              </a:rPr>
              <a:t>EL ESCUDO DE LA PALMA REAL</a:t>
            </a:r>
            <a:endParaRPr lang="es-ES" sz="2400" b="1" dirty="0">
              <a:latin typeface="Arial" pitchFamily="34" charset="0"/>
              <a:cs typeface="Arial" pitchFamily="34" charset="0"/>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dirty="0"/>
          </a:p>
        </p:txBody>
      </p:sp>
      <p:pic>
        <p:nvPicPr>
          <p:cNvPr id="1027" name="Picture 3" descr="200px-Coat_of_Arms_of_Cuba"/>
          <p:cNvPicPr>
            <a:picLocks noChangeAspect="1" noChangeArrowheads="1"/>
          </p:cNvPicPr>
          <p:nvPr/>
        </p:nvPicPr>
        <p:blipFill>
          <a:blip r:embed="rId2">
            <a:lum bright="8000" contrast="8000"/>
          </a:blip>
          <a:srcRect/>
          <a:stretch>
            <a:fillRect/>
          </a:stretch>
        </p:blipFill>
        <p:spPr bwMode="auto">
          <a:xfrm>
            <a:off x="5940152" y="1142984"/>
            <a:ext cx="2989534" cy="3582160"/>
          </a:xfrm>
          <a:prstGeom prst="rect">
            <a:avLst/>
          </a:prstGeom>
          <a:noFill/>
          <a:ln w="9525">
            <a:noFill/>
            <a:miter lim="800000"/>
            <a:headEnd/>
            <a:tailEnd/>
          </a:ln>
        </p:spPr>
      </p:pic>
      <p:sp>
        <p:nvSpPr>
          <p:cNvPr id="6" name="5 CuadroTexto"/>
          <p:cNvSpPr txBox="1"/>
          <p:nvPr/>
        </p:nvSpPr>
        <p:spPr>
          <a:xfrm>
            <a:off x="755576" y="1214423"/>
            <a:ext cx="4896544" cy="3847207"/>
          </a:xfrm>
          <a:prstGeom prst="rect">
            <a:avLst/>
          </a:prstGeom>
          <a:noFill/>
        </p:spPr>
        <p:txBody>
          <a:bodyPr wrap="square" rtlCol="0">
            <a:spAutoFit/>
          </a:bodyPr>
          <a:lstStyle/>
          <a:p>
            <a:pPr algn="just"/>
            <a:r>
              <a:rPr lang="es-ES" sz="2400" dirty="0">
                <a:latin typeface="Arial" panose="020B0604020202020204" pitchFamily="34" charset="0"/>
                <a:cs typeface="Arial" panose="020B0604020202020204" pitchFamily="34" charset="0"/>
              </a:rPr>
              <a:t>Artículo 59. El escudo de la palma real es el Escudo Nacional y constituye un símbolo de la nación. </a:t>
            </a:r>
          </a:p>
          <a:p>
            <a:pPr algn="just"/>
            <a:r>
              <a:rPr lang="es-ES" sz="2400" dirty="0" smtClean="0">
                <a:latin typeface="Arial" panose="020B0604020202020204" pitchFamily="34" charset="0"/>
                <a:cs typeface="Arial" panose="020B0604020202020204" pitchFamily="34" charset="0"/>
              </a:rPr>
              <a:t>Su </a:t>
            </a:r>
            <a:r>
              <a:rPr lang="es-ES" sz="2400" dirty="0">
                <a:latin typeface="Arial" panose="020B0604020202020204" pitchFamily="34" charset="0"/>
                <a:cs typeface="Arial" panose="020B0604020202020204" pitchFamily="34" charset="0"/>
              </a:rPr>
              <a:t>forma fue adoptada por los patriotas cubanos en 1869 al establecerse la República de Cuba en Armas. </a:t>
            </a:r>
          </a:p>
          <a:p>
            <a:endParaRPr lang="es-ES" sz="1400" dirty="0" smtClean="0">
              <a:latin typeface="Arial" pitchFamily="34" charset="0"/>
              <a:cs typeface="Arial" pitchFamily="34" charset="0"/>
            </a:endParaRPr>
          </a:p>
          <a:p>
            <a:endParaRPr lang="es-ES" sz="2000" dirty="0" smtClean="0">
              <a:latin typeface="Arial" pitchFamily="34" charset="0"/>
              <a:cs typeface="Arial" pitchFamily="34" charset="0"/>
            </a:endParaRPr>
          </a:p>
          <a:p>
            <a:endParaRPr lang="es-ES" dirty="0"/>
          </a:p>
        </p:txBody>
      </p:sp>
    </p:spTree>
    <p:extLst>
      <p:ext uri="{BB962C8B-B14F-4D97-AF65-F5344CB8AC3E}">
        <p14:creationId xmlns:p14="http://schemas.microsoft.com/office/powerpoint/2010/main" val="31250637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000232" y="214290"/>
            <a:ext cx="557216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lang="es-ES" sz="2000" b="1" dirty="0" smtClean="0">
                <a:latin typeface="Arial" pitchFamily="34" charset="0"/>
                <a:ea typeface="Times New Roman" pitchFamily="18" charset="0"/>
                <a:cs typeface="Arial" pitchFamily="34" charset="0"/>
              </a:rPr>
              <a:t>REGLAS</a:t>
            </a:r>
            <a:r>
              <a:rPr kumimoji="0" lang="es-E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E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PARA</a:t>
            </a:r>
            <a:r>
              <a:rPr kumimoji="0" lang="es-E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es-ES" sz="2000" b="1" dirty="0" smtClean="0">
                <a:latin typeface="Arial" pitchFamily="34" charset="0"/>
                <a:ea typeface="Times New Roman" pitchFamily="18" charset="0"/>
                <a:cs typeface="Arial" pitchFamily="34" charset="0"/>
              </a:rPr>
              <a:t>SU  EMPLEO</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78" name="Rectangle 2"/>
          <p:cNvSpPr>
            <a:spLocks noChangeArrowheads="1"/>
          </p:cNvSpPr>
          <p:nvPr/>
        </p:nvSpPr>
        <p:spPr bwMode="auto">
          <a:xfrm>
            <a:off x="357158" y="1271856"/>
            <a:ext cx="8679338" cy="4939814"/>
          </a:xfrm>
          <a:prstGeom prst="rect">
            <a:avLst/>
          </a:prstGeom>
          <a:noFill/>
          <a:ln w="38100">
            <a:solidFill>
              <a:srgbClr val="FFC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PUEDE EMPLEARSE EN: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algn="just"/>
            <a:r>
              <a:rPr lang="es-ES" sz="2400" dirty="0">
                <a:latin typeface="Arial" panose="020B0604020202020204" pitchFamily="34" charset="0"/>
                <a:cs typeface="Arial" panose="020B0604020202020204" pitchFamily="34" charset="0"/>
              </a:rPr>
              <a:t>a) La fachada principal de los edificios de los órganos y organismos del Estado, otras instituciones oficiales y los de sus representaciones;</a:t>
            </a:r>
          </a:p>
          <a:p>
            <a:pPr algn="just"/>
            <a:r>
              <a:rPr lang="es-ES" sz="2400" dirty="0">
                <a:latin typeface="Arial" panose="020B0604020202020204" pitchFamily="34" charset="0"/>
                <a:cs typeface="Arial" panose="020B0604020202020204" pitchFamily="34" charset="0"/>
              </a:rPr>
              <a:t>b) los edificios de las sedes diplomáticas y consulares y demás oficinas de la República de Cuba en el extranjero, de acuerdo con los privilegios e inmunidades diplomáticas, en cuyo caso tiene la frase “República de Cuba”, </a:t>
            </a:r>
            <a:r>
              <a:rPr lang="es-ES" sz="2400" dirty="0" err="1">
                <a:latin typeface="Arial" panose="020B0604020202020204" pitchFamily="34" charset="0"/>
                <a:cs typeface="Arial" panose="020B0604020202020204" pitchFamily="34" charset="0"/>
              </a:rPr>
              <a:t>orlando</a:t>
            </a:r>
            <a:r>
              <a:rPr lang="es-ES" sz="2400" dirty="0">
                <a:latin typeface="Arial" panose="020B0604020202020204" pitchFamily="34" charset="0"/>
                <a:cs typeface="Arial" panose="020B0604020202020204" pitchFamily="34" charset="0"/>
              </a:rPr>
              <a:t> la parte superior y en la parte inferior del escudo, las expresiones que la identifiquen;</a:t>
            </a:r>
          </a:p>
          <a:p>
            <a:pPr algn="just"/>
            <a:r>
              <a:rPr lang="es-ES" sz="2400" dirty="0">
                <a:latin typeface="Arial" panose="020B0604020202020204" pitchFamily="34" charset="0"/>
                <a:cs typeface="Arial" panose="020B0604020202020204" pitchFamily="34" charset="0"/>
              </a:rPr>
              <a:t>c) los monumentos, obeliscos y sitios de significación histórica;</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000232" y="214290"/>
            <a:ext cx="557216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s-ES" sz="2000" b="1" dirty="0" smtClean="0">
                <a:latin typeface="Arial" pitchFamily="34" charset="0"/>
                <a:ea typeface="Times New Roman" pitchFamily="18" charset="0"/>
                <a:cs typeface="Arial" pitchFamily="34" charset="0"/>
              </a:rPr>
              <a:t>REGLAS</a:t>
            </a:r>
            <a:r>
              <a:rPr kumimoji="0" lang="es-E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E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PARA</a:t>
            </a:r>
            <a:r>
              <a:rPr kumimoji="0" lang="es-E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es-ES" sz="2000" b="1" dirty="0" smtClean="0">
                <a:latin typeface="Arial" pitchFamily="34" charset="0"/>
                <a:ea typeface="Times New Roman" pitchFamily="18" charset="0"/>
                <a:cs typeface="Arial" pitchFamily="34" charset="0"/>
              </a:rPr>
              <a:t>SU  EMPLEO</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78" name="Rectangle 2"/>
          <p:cNvSpPr>
            <a:spLocks noChangeArrowheads="1"/>
          </p:cNvSpPr>
          <p:nvPr/>
        </p:nvSpPr>
        <p:spPr bwMode="auto">
          <a:xfrm>
            <a:off x="357158" y="2056686"/>
            <a:ext cx="8679338" cy="3370153"/>
          </a:xfrm>
          <a:prstGeom prst="rect">
            <a:avLst/>
          </a:prstGeom>
          <a:noFill/>
          <a:ln w="38100">
            <a:solidFill>
              <a:srgbClr val="FFC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PUEDE EMPLEARSE EN: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algn="just"/>
            <a:r>
              <a:rPr lang="es-ES" sz="2400" dirty="0">
                <a:latin typeface="Arial" panose="020B0604020202020204" pitchFamily="34" charset="0"/>
                <a:cs typeface="Arial" panose="020B0604020202020204" pitchFamily="34" charset="0"/>
              </a:rPr>
              <a:t>d) la parte posterior de la presidencia o en lugar prominente, cuando se utilice en la celebración de actos de justicia, actividades estatales y oficiales;</a:t>
            </a:r>
          </a:p>
          <a:p>
            <a:pPr algn="just"/>
            <a:r>
              <a:rPr lang="es-ES" sz="2400" dirty="0">
                <a:latin typeface="Arial" panose="020B0604020202020204" pitchFamily="34" charset="0"/>
                <a:cs typeface="Arial" panose="020B0604020202020204" pitchFamily="34" charset="0"/>
              </a:rPr>
              <a:t>e) documentos o ediciones oficiales, impreso o estampado;</a:t>
            </a:r>
          </a:p>
          <a:p>
            <a:pPr algn="just"/>
            <a:r>
              <a:rPr lang="es-ES" sz="2400" dirty="0">
                <a:latin typeface="Arial" panose="020B0604020202020204" pitchFamily="34" charset="0"/>
                <a:cs typeface="Arial" panose="020B0604020202020204" pitchFamily="34" charset="0"/>
              </a:rPr>
              <a:t>f)  monedas de curso legal, impreso o grabado;</a:t>
            </a:r>
          </a:p>
          <a:p>
            <a:pPr algn="just"/>
            <a:r>
              <a:rPr lang="es-ES" sz="2400" dirty="0">
                <a:latin typeface="Arial" panose="020B0604020202020204" pitchFamily="34" charset="0"/>
                <a:cs typeface="Arial" panose="020B0604020202020204" pitchFamily="34" charset="0"/>
              </a:rPr>
              <a:t>g) emisiones de sellos del correo nacional; y</a:t>
            </a:r>
          </a:p>
          <a:p>
            <a:pPr algn="just"/>
            <a:r>
              <a:rPr lang="es-ES" sz="2400" dirty="0">
                <a:latin typeface="Arial" panose="020B0604020202020204" pitchFamily="34" charset="0"/>
                <a:cs typeface="Arial" panose="020B0604020202020204" pitchFamily="34" charset="0"/>
              </a:rPr>
              <a:t>h) los uniformes y vehículos de las instituciones armadas.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738056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000232" y="214290"/>
            <a:ext cx="557216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lang="es-ES" sz="2000" b="1" dirty="0" smtClean="0">
                <a:latin typeface="Arial" pitchFamily="34" charset="0"/>
                <a:ea typeface="Times New Roman" pitchFamily="18" charset="0"/>
                <a:cs typeface="Arial" pitchFamily="34" charset="0"/>
              </a:rPr>
              <a:t>REGLAS</a:t>
            </a:r>
            <a:r>
              <a:rPr kumimoji="0" lang="es-E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E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PARA</a:t>
            </a:r>
            <a:r>
              <a:rPr kumimoji="0" lang="es-E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es-ES" sz="2000" b="1" dirty="0" smtClean="0">
                <a:latin typeface="Arial" pitchFamily="34" charset="0"/>
                <a:ea typeface="Times New Roman" pitchFamily="18" charset="0"/>
                <a:cs typeface="Arial" pitchFamily="34" charset="0"/>
              </a:rPr>
              <a:t>SU  EMPLEO</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79" name="Rectangle 3"/>
          <p:cNvSpPr>
            <a:spLocks noChangeArrowheads="1"/>
          </p:cNvSpPr>
          <p:nvPr/>
        </p:nvSpPr>
        <p:spPr bwMode="auto">
          <a:xfrm>
            <a:off x="179512" y="815373"/>
            <a:ext cx="8535892" cy="5924699"/>
          </a:xfrm>
          <a:prstGeom prst="rect">
            <a:avLst/>
          </a:prstGeom>
          <a:noFill/>
          <a:ln w="57150">
            <a:solidFill>
              <a:srgbClr val="92D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 PUEDE EMPLEARSE COMO:</a:t>
            </a:r>
          </a:p>
          <a:p>
            <a:pPr algn="just"/>
            <a:r>
              <a:rPr lang="es-ES" sz="2400" dirty="0">
                <a:latin typeface="Arial" panose="020B0604020202020204" pitchFamily="34" charset="0"/>
                <a:cs typeface="Arial" panose="020B0604020202020204" pitchFamily="34" charset="0"/>
              </a:rPr>
              <a:t>a) En productos comunicativos con fines publicitarios y comerciales;</a:t>
            </a:r>
          </a:p>
          <a:p>
            <a:pPr algn="just"/>
            <a:r>
              <a:rPr lang="es-ES" sz="2400" dirty="0">
                <a:latin typeface="Arial" panose="020B0604020202020204" pitchFamily="34" charset="0"/>
                <a:cs typeface="Arial" panose="020B0604020202020204" pitchFamily="34" charset="0"/>
              </a:rPr>
              <a:t>b) reproducido en artículos de uso no oficial;</a:t>
            </a:r>
          </a:p>
          <a:p>
            <a:pPr algn="just"/>
            <a:r>
              <a:rPr lang="es-ES" sz="2400" dirty="0">
                <a:latin typeface="Arial" panose="020B0604020202020204" pitchFamily="34" charset="0"/>
                <a:cs typeface="Arial" panose="020B0604020202020204" pitchFamily="34" charset="0"/>
              </a:rPr>
              <a:t>c) utilizado en parte o como parte de otras figuras;</a:t>
            </a:r>
          </a:p>
          <a:p>
            <a:pPr algn="just"/>
            <a:r>
              <a:rPr lang="es-ES" sz="2400" dirty="0">
                <a:latin typeface="Arial" panose="020B0604020202020204" pitchFamily="34" charset="0"/>
                <a:cs typeface="Arial" panose="020B0604020202020204" pitchFamily="34" charset="0"/>
              </a:rPr>
              <a:t>d) en edificios particulares;</a:t>
            </a:r>
          </a:p>
          <a:p>
            <a:pPr algn="just"/>
            <a:r>
              <a:rPr lang="es-ES" sz="2400" dirty="0">
                <a:latin typeface="Arial" panose="020B0604020202020204" pitchFamily="34" charset="0"/>
                <a:cs typeface="Arial" panose="020B0604020202020204" pitchFamily="34" charset="0"/>
              </a:rPr>
              <a:t>e) en documentos no oficiales; y</a:t>
            </a:r>
          </a:p>
          <a:p>
            <a:pPr marL="457200" indent="-457200" algn="just">
              <a:buAutoNum type="alphaLcParenR" startAt="6"/>
            </a:pPr>
            <a:r>
              <a:rPr lang="es-ES" sz="2400" dirty="0" smtClean="0">
                <a:latin typeface="Arial" panose="020B0604020202020204" pitchFamily="34" charset="0"/>
                <a:cs typeface="Arial" panose="020B0604020202020204" pitchFamily="34" charset="0"/>
              </a:rPr>
              <a:t>pintado</a:t>
            </a:r>
            <a:r>
              <a:rPr lang="es-ES" sz="2400" dirty="0">
                <a:latin typeface="Arial" panose="020B0604020202020204" pitchFamily="34" charset="0"/>
                <a:cs typeface="Arial" panose="020B0604020202020204" pitchFamily="34" charset="0"/>
              </a:rPr>
              <a:t>, grabado o dibujado en vehículos, con excepción de lo dispuesto en el inciso h) del artículo que antecede</a:t>
            </a:r>
            <a:r>
              <a:rPr lang="es-ES" sz="2400" dirty="0" smtClean="0">
                <a:latin typeface="Arial" panose="020B0604020202020204" pitchFamily="34" charset="0"/>
                <a:cs typeface="Arial" panose="020B0604020202020204" pitchFamily="34" charset="0"/>
              </a:rPr>
              <a:t>.</a:t>
            </a:r>
          </a:p>
          <a:p>
            <a:pPr algn="just"/>
            <a:endParaRPr lang="es-ES" sz="2400" dirty="0" smtClean="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Artículo </a:t>
            </a:r>
            <a:r>
              <a:rPr lang="es-ES" sz="2400" dirty="0">
                <a:latin typeface="Arial" panose="020B0604020202020204" pitchFamily="34" charset="0"/>
                <a:cs typeface="Arial" panose="020B0604020202020204" pitchFamily="34" charset="0"/>
              </a:rPr>
              <a:t>63. El Escudo Nacional se destruye completamente, por los medios adecuados, con el debido respeto, cuando se deteriore o rompa, si no se decide conservarlo como objeto histórico.</a:t>
            </a:r>
          </a:p>
          <a:p>
            <a:pPr algn="just"/>
            <a:endParaRPr lang="es-ES" sz="2400" dirty="0">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_tradnl"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592076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99592" y="2420888"/>
            <a:ext cx="7200800" cy="4031873"/>
          </a:xfrm>
          <a:prstGeom prst="rect">
            <a:avLst/>
          </a:prstGeom>
          <a:noFill/>
        </p:spPr>
        <p:txBody>
          <a:bodyPr wrap="square" rtlCol="0">
            <a:spAutoFit/>
          </a:bodyPr>
          <a:lstStyle/>
          <a:p>
            <a:endParaRPr lang="es-ES" sz="2400" b="1" dirty="0" smtClean="0">
              <a:solidFill>
                <a:srgbClr val="FF0000"/>
              </a:solidFill>
              <a:latin typeface="Arial" panose="020B0604020202020204" pitchFamily="34" charset="0"/>
              <a:cs typeface="Arial" panose="020B0604020202020204" pitchFamily="34" charset="0"/>
            </a:endParaRPr>
          </a:p>
          <a:p>
            <a:r>
              <a:rPr lang="es-ES" sz="2400" dirty="0" smtClean="0">
                <a:latin typeface="Arial" panose="020B0604020202020204" pitchFamily="34" charset="0"/>
                <a:cs typeface="Arial" panose="020B0604020202020204" pitchFamily="34" charset="0"/>
              </a:rPr>
              <a:t>              Once Capítulos</a:t>
            </a:r>
            <a:endParaRPr lang="es-ES"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Características </a:t>
            </a:r>
            <a:r>
              <a:rPr lang="es-ES" sz="2400" dirty="0" smtClean="0">
                <a:latin typeface="Arial" panose="020B0604020202020204" pitchFamily="34" charset="0"/>
                <a:cs typeface="Arial" panose="020B0604020202020204" pitchFamily="34" charset="0"/>
              </a:rPr>
              <a:t>y reglas para la confección de la Bandera</a:t>
            </a: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Reglas </a:t>
            </a:r>
            <a:r>
              <a:rPr lang="es-ES" sz="2400" dirty="0" smtClean="0">
                <a:latin typeface="Arial" panose="020B0604020202020204" pitchFamily="34" charset="0"/>
                <a:cs typeface="Arial" panose="020B0604020202020204" pitchFamily="34" charset="0"/>
              </a:rPr>
              <a:t>para el uso y conservación de la Bandera</a:t>
            </a: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Honores </a:t>
            </a:r>
            <a:r>
              <a:rPr lang="es-ES" sz="2400" dirty="0" smtClean="0">
                <a:latin typeface="Arial" panose="020B0604020202020204" pitchFamily="34" charset="0"/>
                <a:cs typeface="Arial" panose="020B0604020202020204" pitchFamily="34" charset="0"/>
              </a:rPr>
              <a:t>a la bandera</a:t>
            </a: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Características </a:t>
            </a:r>
            <a:r>
              <a:rPr lang="es-ES" sz="2400" dirty="0" smtClean="0">
                <a:latin typeface="Arial" panose="020B0604020202020204" pitchFamily="34" charset="0"/>
                <a:cs typeface="Arial" panose="020B0604020202020204" pitchFamily="34" charset="0"/>
              </a:rPr>
              <a:t>del uso del himno</a:t>
            </a: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Honores </a:t>
            </a:r>
            <a:r>
              <a:rPr lang="es-ES" sz="2400" dirty="0" smtClean="0">
                <a:latin typeface="Arial" panose="020B0604020202020204" pitchFamily="34" charset="0"/>
                <a:cs typeface="Arial" panose="020B0604020202020204" pitchFamily="34" charset="0"/>
              </a:rPr>
              <a:t>al himno</a:t>
            </a:r>
          </a:p>
          <a:p>
            <a:endParaRPr lang="es-ES" sz="2400" dirty="0" smtClean="0">
              <a:latin typeface="Arial" panose="020B0604020202020204" pitchFamily="34" charset="0"/>
              <a:cs typeface="Arial" panose="020B0604020202020204" pitchFamily="34" charset="0"/>
            </a:endParaRPr>
          </a:p>
          <a:p>
            <a:endParaRPr lang="es-ES" sz="2000" dirty="0" smtClean="0">
              <a:latin typeface="Arial" panose="020B0604020202020204" pitchFamily="34" charset="0"/>
              <a:cs typeface="Arial" panose="020B0604020202020204" pitchFamily="34" charset="0"/>
            </a:endParaRPr>
          </a:p>
          <a:p>
            <a:endParaRPr lang="es-ES" sz="2000" dirty="0">
              <a:latin typeface="Arial" panose="020B0604020202020204" pitchFamily="34" charset="0"/>
              <a:cs typeface="Arial" panose="020B0604020202020204" pitchFamily="34" charset="0"/>
            </a:endParaRPr>
          </a:p>
        </p:txBody>
      </p:sp>
      <p:pic>
        <p:nvPicPr>
          <p:cNvPr id="4" name="Picture 1"/>
          <p:cNvPicPr>
            <a:picLocks noChangeAspect="1" noChangeArrowheads="1"/>
          </p:cNvPicPr>
          <p:nvPr/>
        </p:nvPicPr>
        <p:blipFill>
          <a:blip r:embed="rId3"/>
          <a:srcRect/>
          <a:stretch>
            <a:fillRect/>
          </a:stretch>
        </p:blipFill>
        <p:spPr bwMode="auto">
          <a:xfrm>
            <a:off x="0" y="0"/>
            <a:ext cx="9144000" cy="1772816"/>
          </a:xfrm>
          <a:prstGeom prst="rect">
            <a:avLst/>
          </a:prstGeom>
          <a:noFill/>
          <a:ln w="9525">
            <a:round/>
            <a:headEnd/>
            <a:tailEnd/>
          </a:ln>
        </p:spPr>
      </p:pic>
    </p:spTree>
    <p:extLst>
      <p:ext uri="{BB962C8B-B14F-4D97-AF65-F5344CB8AC3E}">
        <p14:creationId xmlns:p14="http://schemas.microsoft.com/office/powerpoint/2010/main" val="10684422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115616" y="1357298"/>
            <a:ext cx="6768752" cy="2677656"/>
          </a:xfrm>
          <a:prstGeom prst="rect">
            <a:avLst/>
          </a:prstGeom>
          <a:noFill/>
          <a:ln w="76200">
            <a:solidFill>
              <a:srgbClr val="00B050"/>
            </a:solidFill>
          </a:ln>
        </p:spPr>
        <p:txBody>
          <a:bodyPr wrap="square" rtlCol="0">
            <a:spAutoFit/>
          </a:bodyPr>
          <a:lstStyle/>
          <a:p>
            <a:r>
              <a:rPr lang="es-ES" sz="2400" b="1" dirty="0"/>
              <a:t>TÍTULO VI.  SOBRE LA UTILIZACIÓN DE LOS SÍMBOLOS NACIONALES EN LAS INSTITUCIONES EDUCACIONALES Y OTROS </a:t>
            </a:r>
            <a:r>
              <a:rPr lang="es-ES" sz="2400" b="1" dirty="0" smtClean="0"/>
              <a:t>USOS.</a:t>
            </a:r>
          </a:p>
          <a:p>
            <a:endParaRPr lang="es-ES" sz="2400" b="1" dirty="0"/>
          </a:p>
          <a:p>
            <a:endParaRPr lang="es-ES" sz="2400" dirty="0"/>
          </a:p>
          <a:p>
            <a:r>
              <a:rPr lang="es-ES" sz="2400" b="1" dirty="0"/>
              <a:t>CAPÍTULO I.  USO DE LOS SÍMBOLOS NACIONALES EN LAS INSTITUCIONES EDUCACIONALES</a:t>
            </a:r>
            <a:endParaRPr lang="es-ES" sz="2400" dirty="0"/>
          </a:p>
        </p:txBody>
      </p:sp>
    </p:spTree>
    <p:extLst>
      <p:ext uri="{BB962C8B-B14F-4D97-AF65-F5344CB8AC3E}">
        <p14:creationId xmlns:p14="http://schemas.microsoft.com/office/powerpoint/2010/main" val="14105454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1340768"/>
            <a:ext cx="8712968" cy="4524315"/>
          </a:xfrm>
          <a:prstGeom prst="rect">
            <a:avLst/>
          </a:prstGeom>
          <a:noFill/>
          <a:ln w="76200">
            <a:solidFill>
              <a:srgbClr val="00B050"/>
            </a:solidFill>
          </a:ln>
        </p:spPr>
        <p:txBody>
          <a:bodyPr wrap="square" rtlCol="0">
            <a:spAutoFit/>
          </a:bodyPr>
          <a:lstStyle/>
          <a:p>
            <a:r>
              <a:rPr lang="es-ES" sz="2400" dirty="0">
                <a:latin typeface="Arial" panose="020B0604020202020204" pitchFamily="34" charset="0"/>
                <a:cs typeface="Arial" panose="020B0604020202020204" pitchFamily="34" charset="0"/>
              </a:rPr>
              <a:t>Artículo 77. La Bandera Nacional se iza diariamente en las instituciones educacionales, durante el período docente, por sus alumnos, y en otros momentos por quienes determinen sus direcciones. </a:t>
            </a:r>
          </a:p>
          <a:p>
            <a:r>
              <a:rPr lang="es-ES" sz="2400" dirty="0">
                <a:latin typeface="Arial" panose="020B0604020202020204" pitchFamily="34" charset="0"/>
                <a:cs typeface="Arial" panose="020B0604020202020204" pitchFamily="34" charset="0"/>
              </a:rPr>
              <a:t>Si la bandera, por el lugar utilizado en las instituciones educacionales, no pudiera mantenerse izada, se traslada después de terminado el acto a la dirección del centro docente donde se conserva con el respeto que se le merece. </a:t>
            </a:r>
            <a:endParaRPr lang="es-ES" sz="2400" dirty="0" smtClean="0">
              <a:latin typeface="Arial" panose="020B0604020202020204" pitchFamily="34" charset="0"/>
              <a:cs typeface="Arial" panose="020B0604020202020204" pitchFamily="34" charset="0"/>
            </a:endParaRPr>
          </a:p>
          <a:p>
            <a:endParaRPr lang="es-ES" sz="2400" dirty="0">
              <a:latin typeface="Arial" panose="020B0604020202020204" pitchFamily="34" charset="0"/>
              <a:cs typeface="Arial" panose="020B0604020202020204" pitchFamily="34" charset="0"/>
            </a:endParaRPr>
          </a:p>
          <a:p>
            <a:r>
              <a:rPr lang="es-ES" sz="2400" dirty="0">
                <a:latin typeface="Arial" panose="020B0604020202020204" pitchFamily="34" charset="0"/>
                <a:cs typeface="Arial" panose="020B0604020202020204" pitchFamily="34" charset="0"/>
              </a:rPr>
              <a:t>Artículo 78. Los estudiantes extranjeros que cursen estudios en las instituciones educacionales del país, están en el deber de respetar los símbolos nacionales de Cuba</a:t>
            </a:r>
            <a:r>
              <a:rPr lang="es-ES" sz="2400" dirty="0" smtClean="0">
                <a:latin typeface="Arial" panose="020B0604020202020204" pitchFamily="34" charset="0"/>
                <a:cs typeface="Arial" panose="020B0604020202020204" pitchFamily="34" charset="0"/>
              </a:rPr>
              <a:t>.</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51918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1340768"/>
            <a:ext cx="8712968" cy="1938992"/>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79. El Escudo Nacional se coloca en lugar destacado, visible y de honor de las instituciones educacionales. </a:t>
            </a:r>
          </a:p>
          <a:p>
            <a:pPr algn="just"/>
            <a:r>
              <a:rPr lang="es-ES" sz="2400" dirty="0">
                <a:latin typeface="Arial" panose="020B0604020202020204" pitchFamily="34" charset="0"/>
                <a:cs typeface="Arial" panose="020B0604020202020204" pitchFamily="34" charset="0"/>
              </a:rPr>
              <a:t>Se ubica en todos los locales donde se imparta la enseñanza, en la pared hacia la que están orientados los pupitres y mesas de estudio y trabajo de los alumnos.</a:t>
            </a:r>
          </a:p>
        </p:txBody>
      </p:sp>
    </p:spTree>
    <p:extLst>
      <p:ext uri="{BB962C8B-B14F-4D97-AF65-F5344CB8AC3E}">
        <p14:creationId xmlns:p14="http://schemas.microsoft.com/office/powerpoint/2010/main" val="14288404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solidFill>
                  <a:srgbClr val="FF0000"/>
                </a:solidFill>
                <a:latin typeface="Arial" pitchFamily="34" charset="0"/>
                <a:cs typeface="Arial" pitchFamily="34" charset="0"/>
              </a:rPr>
              <a:t>OTROS USOS DE LOS SÍMBOLOS NACIONALES</a:t>
            </a:r>
            <a:endParaRPr lang="es-ES" sz="2400" b="1" dirty="0">
              <a:solidFill>
                <a:srgbClr val="FF0000"/>
              </a:solidFill>
              <a:latin typeface="Arial" pitchFamily="34" charset="0"/>
              <a:cs typeface="Arial" pitchFamily="34" charset="0"/>
            </a:endParaRPr>
          </a:p>
        </p:txBody>
      </p:sp>
      <p:sp>
        <p:nvSpPr>
          <p:cNvPr id="4" name="3 CuadroTexto"/>
          <p:cNvSpPr txBox="1"/>
          <p:nvPr/>
        </p:nvSpPr>
        <p:spPr>
          <a:xfrm>
            <a:off x="251520" y="1340768"/>
            <a:ext cx="8568951" cy="5262979"/>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80. Los símbolos nacionales cuando se usen en prendas de vestir, objetos, obras de arte y escritos, se utilizan con el mayor respeto y decoro, lo que se precisa en la actitud de consideración y deferencia que debemos tener hacia ellos por representar en sí mismos a toda la nación cubana y su historia. </a:t>
            </a:r>
          </a:p>
          <a:p>
            <a:pPr algn="just"/>
            <a:r>
              <a:rPr lang="es-ES" sz="2400" dirty="0">
                <a:latin typeface="Arial" panose="020B0604020202020204" pitchFamily="34" charset="0"/>
                <a:cs typeface="Arial" panose="020B0604020202020204" pitchFamily="34" charset="0"/>
              </a:rPr>
              <a:t>En tal sentido, corresponde tener en cuenta el contexto en que se utilicen y el objeto en que pueden estar representados. </a:t>
            </a:r>
          </a:p>
          <a:p>
            <a:pPr algn="just"/>
            <a:r>
              <a:rPr lang="es-ES" sz="2400" dirty="0">
                <a:latin typeface="Arial" panose="020B0604020202020204" pitchFamily="34" charset="0"/>
                <a:cs typeface="Arial" panose="020B0604020202020204" pitchFamily="34" charset="0"/>
              </a:rPr>
              <a:t>En prendas de vestir, los símbolos nacionales deben ir situados al frente o lateral de las mismas, en forma de gallardete o cinta en la parte superior frontal de pantalones o sayas y no formar parte de pañuelos, ropa interior, de baño o toallas, delantales y calzados. </a:t>
            </a:r>
          </a:p>
        </p:txBody>
      </p:sp>
    </p:spTree>
    <p:extLst>
      <p:ext uri="{BB962C8B-B14F-4D97-AF65-F5344CB8AC3E}">
        <p14:creationId xmlns:p14="http://schemas.microsoft.com/office/powerpoint/2010/main" val="25401832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solidFill>
                  <a:srgbClr val="FF0000"/>
                </a:solidFill>
                <a:latin typeface="Arial" pitchFamily="34" charset="0"/>
                <a:cs typeface="Arial" pitchFamily="34" charset="0"/>
              </a:rPr>
              <a:t>OTROS USOS DE LOS SÍMBOLOS NACIONALES</a:t>
            </a:r>
            <a:endParaRPr lang="es-ES" sz="2400" b="1" dirty="0">
              <a:solidFill>
                <a:srgbClr val="FF0000"/>
              </a:solidFill>
              <a:latin typeface="Arial" pitchFamily="34" charset="0"/>
              <a:cs typeface="Arial" pitchFamily="34" charset="0"/>
            </a:endParaRPr>
          </a:p>
        </p:txBody>
      </p:sp>
      <p:sp>
        <p:nvSpPr>
          <p:cNvPr id="4" name="3 CuadroTexto"/>
          <p:cNvSpPr txBox="1"/>
          <p:nvPr/>
        </p:nvSpPr>
        <p:spPr>
          <a:xfrm>
            <a:off x="251520" y="1340768"/>
            <a:ext cx="8568951" cy="2677656"/>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81. Se pueden utilizar los símbolos nacionales en productos comunicativos con fines publicitarios, solo cuando los mensajes que se trasladen contribuyan a fomentar y desarrollar en las personas valores patrios, a formar una conciencia patriótica de respeto y veneración a ellos y a la tradición histórica de la nación; sin alterar los elementos que lo conforman o denigrar su imagen.</a:t>
            </a:r>
          </a:p>
        </p:txBody>
      </p:sp>
    </p:spTree>
    <p:extLst>
      <p:ext uri="{BB962C8B-B14F-4D97-AF65-F5344CB8AC3E}">
        <p14:creationId xmlns:p14="http://schemas.microsoft.com/office/powerpoint/2010/main" val="35329660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000232" y="183512"/>
            <a:ext cx="557216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es-ES" sz="2800" b="1" dirty="0">
                <a:latin typeface="Arial" panose="020B0604020202020204" pitchFamily="34" charset="0"/>
                <a:cs typeface="Arial" panose="020B0604020202020204" pitchFamily="34" charset="0"/>
              </a:rPr>
              <a:t>DISPOSICIÓN </a:t>
            </a:r>
            <a:r>
              <a:rPr lang="es-ES" sz="2800" b="1" dirty="0" smtClean="0">
                <a:latin typeface="Arial" panose="020B0604020202020204" pitchFamily="34" charset="0"/>
                <a:cs typeface="Arial" panose="020B0604020202020204" pitchFamily="34" charset="0"/>
              </a:rPr>
              <a:t>TRANSITORIA</a:t>
            </a:r>
            <a:endParaRPr lang="es-ES" sz="2800" dirty="0">
              <a:latin typeface="Arial" panose="020B0604020202020204" pitchFamily="34" charset="0"/>
              <a:cs typeface="Arial" panose="020B0604020202020204" pitchFamily="34" charset="0"/>
            </a:endParaRPr>
          </a:p>
        </p:txBody>
      </p:sp>
      <p:sp>
        <p:nvSpPr>
          <p:cNvPr id="24578" name="Rectangle 2"/>
          <p:cNvSpPr>
            <a:spLocks noChangeArrowheads="1"/>
          </p:cNvSpPr>
          <p:nvPr/>
        </p:nvSpPr>
        <p:spPr bwMode="auto">
          <a:xfrm>
            <a:off x="357158" y="740944"/>
            <a:ext cx="8679338" cy="6001643"/>
          </a:xfrm>
          <a:prstGeom prst="rect">
            <a:avLst/>
          </a:prstGeom>
          <a:noFill/>
          <a:ln w="38100">
            <a:solidFill>
              <a:srgbClr val="FFC000"/>
            </a:solid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s-ES" sz="2400" dirty="0" smtClean="0">
                <a:latin typeface="Arial" panose="020B0604020202020204" pitchFamily="34" charset="0"/>
                <a:cs typeface="Arial" panose="020B0604020202020204" pitchFamily="34" charset="0"/>
              </a:rPr>
              <a:t>ÚNICA: Hasta tanto entre en vigor el nuevo régimen de contravenciones, se dispone que: </a:t>
            </a:r>
          </a:p>
          <a:p>
            <a:pPr algn="just"/>
            <a:r>
              <a:rPr lang="es-ES" sz="2400" dirty="0" smtClean="0">
                <a:latin typeface="Arial" panose="020B0604020202020204" pitchFamily="34" charset="0"/>
                <a:cs typeface="Arial" panose="020B0604020202020204" pitchFamily="34" charset="0"/>
              </a:rPr>
              <a:t>Las personas, en ocasión de actos oficiales o encontrándose en espacios públicos están obligadas a guardar el debido respeto a los símbolos nacionales. </a:t>
            </a:r>
          </a:p>
          <a:p>
            <a:pPr algn="just"/>
            <a:r>
              <a:rPr lang="es-ES" sz="2400" dirty="0" smtClean="0">
                <a:latin typeface="Arial" panose="020B0604020202020204" pitchFamily="34" charset="0"/>
                <a:cs typeface="Arial" panose="020B0604020202020204" pitchFamily="34" charset="0"/>
              </a:rPr>
              <a:t>Del mismo modo tienen la obligación de cumplir las disposiciones establecidas en cuanto al uso y honores a los mismos.</a:t>
            </a:r>
          </a:p>
          <a:p>
            <a:pPr algn="just"/>
            <a:r>
              <a:rPr lang="es-ES" sz="2400" dirty="0" smtClean="0">
                <a:latin typeface="Arial" panose="020B0604020202020204" pitchFamily="34" charset="0"/>
                <a:cs typeface="Arial" panose="020B0604020202020204" pitchFamily="34" charset="0"/>
              </a:rPr>
              <a:t>La infracción de lo dispuesto será objeto de una notificación preventiva o multa de doscientos pesos, siempre que dichos actos no sean constitutivos de delitos.</a:t>
            </a:r>
          </a:p>
          <a:p>
            <a:pPr algn="just"/>
            <a:endParaRPr lang="es-ES" sz="2400" dirty="0">
              <a:latin typeface="Arial" panose="020B0604020202020204" pitchFamily="34" charset="0"/>
              <a:cs typeface="Arial" panose="020B0604020202020204" pitchFamily="34" charset="0"/>
            </a:endParaRPr>
          </a:p>
          <a:p>
            <a:pPr algn="just"/>
            <a:r>
              <a:rPr lang="es-ES" sz="2400" dirty="0">
                <a:latin typeface="Arial" panose="020B0604020202020204" pitchFamily="34" charset="0"/>
                <a:cs typeface="Arial" panose="020B0604020202020204" pitchFamily="34" charset="0"/>
              </a:rPr>
              <a:t>Se encarga al Ministerio del Interior del cumplimiento de lo dispuesto. </a:t>
            </a:r>
          </a:p>
          <a:p>
            <a:pPr algn="just"/>
            <a:endParaRPr lang="es-ES" sz="2400" dirty="0" smtClean="0">
              <a:latin typeface="Arial" panose="020B0604020202020204" pitchFamily="34" charset="0"/>
              <a:cs typeface="Arial" panose="020B0604020202020204" pitchFamily="34" charset="0"/>
            </a:endParaRPr>
          </a:p>
          <a:p>
            <a:pPr algn="just"/>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01176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000232" y="183512"/>
            <a:ext cx="557216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es-ES" sz="2800" b="1" dirty="0" smtClean="0">
                <a:latin typeface="Arial" panose="020B0604020202020204" pitchFamily="34" charset="0"/>
                <a:cs typeface="Arial" panose="020B0604020202020204" pitchFamily="34" charset="0"/>
              </a:rPr>
              <a:t>DISPOSICIONES FINALES</a:t>
            </a:r>
            <a:endParaRPr lang="es-ES" sz="2800" dirty="0">
              <a:latin typeface="Arial" panose="020B0604020202020204" pitchFamily="34" charset="0"/>
              <a:cs typeface="Arial" panose="020B0604020202020204" pitchFamily="34" charset="0"/>
            </a:endParaRPr>
          </a:p>
        </p:txBody>
      </p:sp>
      <p:sp>
        <p:nvSpPr>
          <p:cNvPr id="24578" name="Rectangle 2"/>
          <p:cNvSpPr>
            <a:spLocks noChangeArrowheads="1"/>
          </p:cNvSpPr>
          <p:nvPr/>
        </p:nvSpPr>
        <p:spPr bwMode="auto">
          <a:xfrm>
            <a:off x="357158" y="1110277"/>
            <a:ext cx="8679338" cy="5262979"/>
          </a:xfrm>
          <a:prstGeom prst="rect">
            <a:avLst/>
          </a:prstGeom>
          <a:noFill/>
          <a:ln w="38100">
            <a:solidFill>
              <a:srgbClr val="FFC000"/>
            </a:solid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s-ES" sz="2400" dirty="0">
                <a:latin typeface="Arial" panose="020B0604020202020204" pitchFamily="34" charset="0"/>
                <a:cs typeface="Arial" panose="020B0604020202020204" pitchFamily="34" charset="0"/>
              </a:rPr>
              <a:t>PRIMERA: Los ministros de Educación, Educación Superior, Salud Pública, Cultura y Relaciones Exteriores quedan encargados de adoptar en el término de treinta días hábiles, a partir de su aprobación las disposiciones normativas pertinentes para el cumplimiento de lo que por esta Ley les corresponde</a:t>
            </a:r>
            <a:r>
              <a:rPr lang="es-ES" sz="2400" dirty="0" smtClean="0">
                <a:latin typeface="Arial" panose="020B0604020202020204" pitchFamily="34" charset="0"/>
                <a:cs typeface="Arial" panose="020B0604020202020204" pitchFamily="34" charset="0"/>
              </a:rPr>
              <a:t>.</a:t>
            </a:r>
          </a:p>
          <a:p>
            <a:pPr algn="just"/>
            <a:endParaRPr lang="es-ES" sz="2400" dirty="0">
              <a:latin typeface="Arial" panose="020B0604020202020204" pitchFamily="34" charset="0"/>
              <a:cs typeface="Arial" panose="020B0604020202020204" pitchFamily="34" charset="0"/>
            </a:endParaRPr>
          </a:p>
          <a:p>
            <a:pPr algn="just"/>
            <a:r>
              <a:rPr lang="es-ES" sz="2400" dirty="0">
                <a:latin typeface="Arial" panose="020B0604020202020204" pitchFamily="34" charset="0"/>
                <a:cs typeface="Arial" panose="020B0604020202020204" pitchFamily="34" charset="0"/>
              </a:rPr>
              <a:t>CUARTA: Esta Ley comenzará a regir a los ciento ochenta días de su publicación en la Gaceta Oficial de la República.</a:t>
            </a:r>
          </a:p>
          <a:p>
            <a:pPr algn="just"/>
            <a:endParaRPr lang="es-ES" sz="2400" dirty="0" smtClean="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DADA </a:t>
            </a:r>
            <a:r>
              <a:rPr lang="es-ES" sz="2400" dirty="0">
                <a:latin typeface="Arial" panose="020B0604020202020204" pitchFamily="34" charset="0"/>
                <a:cs typeface="Arial" panose="020B0604020202020204" pitchFamily="34" charset="0"/>
              </a:rPr>
              <a:t>en la sala de sesiones de la Asamblea Nacional del Poder Popular, Palacio de Convenciones, en La Habana, a los 13 días del mes de julio de dos mil diecinueve. </a:t>
            </a:r>
          </a:p>
          <a:p>
            <a:pPr algn="just"/>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37959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a:lum bright="54000" contrast="54000"/>
          </a:blip>
          <a:srcRect/>
          <a:stretch>
            <a:fillRect/>
          </a:stretch>
        </p:blipFill>
        <p:spPr bwMode="auto">
          <a:xfrm>
            <a:off x="214282" y="642918"/>
            <a:ext cx="9144000" cy="6858000"/>
          </a:xfrm>
          <a:prstGeom prst="rect">
            <a:avLst/>
          </a:prstGeom>
          <a:noFill/>
          <a:ln w="9525">
            <a:round/>
            <a:headEnd/>
            <a:tailEnd/>
          </a:ln>
        </p:spPr>
      </p:pic>
      <p:sp>
        <p:nvSpPr>
          <p:cNvPr id="2" name="1 CuadroTexto"/>
          <p:cNvSpPr txBox="1"/>
          <p:nvPr/>
        </p:nvSpPr>
        <p:spPr>
          <a:xfrm>
            <a:off x="2571736" y="285728"/>
            <a:ext cx="4500594" cy="830997"/>
          </a:xfrm>
          <a:prstGeom prst="rect">
            <a:avLst/>
          </a:prstGeom>
          <a:noFill/>
        </p:spPr>
        <p:txBody>
          <a:bodyPr wrap="square" rtlCol="0">
            <a:spAutoFit/>
          </a:bodyPr>
          <a:lstStyle/>
          <a:p>
            <a:pPr algn="ctr"/>
            <a:endParaRPr lang="es-ES" sz="2400" b="1" dirty="0" smtClean="0">
              <a:latin typeface="Arial" pitchFamily="34" charset="0"/>
              <a:cs typeface="Arial" pitchFamily="34" charset="0"/>
            </a:endParaRPr>
          </a:p>
          <a:p>
            <a:pPr algn="ctr"/>
            <a:r>
              <a:rPr lang="es-ES" sz="2400" b="1" dirty="0" smtClean="0">
                <a:latin typeface="Arial" pitchFamily="34" charset="0"/>
                <a:cs typeface="Arial" pitchFamily="34" charset="0"/>
              </a:rPr>
              <a:t>CONCLUSIONES</a:t>
            </a:r>
            <a:endParaRPr lang="es-ES" sz="2400" b="1" dirty="0">
              <a:latin typeface="Arial" pitchFamily="34" charset="0"/>
              <a:cs typeface="Arial" pitchFamily="34" charset="0"/>
            </a:endParaRPr>
          </a:p>
        </p:txBody>
      </p:sp>
      <p:sp>
        <p:nvSpPr>
          <p:cNvPr id="3" name="2 CuadroTexto"/>
          <p:cNvSpPr txBox="1"/>
          <p:nvPr/>
        </p:nvSpPr>
        <p:spPr>
          <a:xfrm>
            <a:off x="357158" y="2428868"/>
            <a:ext cx="8358245" cy="2677656"/>
          </a:xfrm>
          <a:prstGeom prst="rect">
            <a:avLst/>
          </a:prstGeom>
          <a:noFill/>
        </p:spPr>
        <p:txBody>
          <a:bodyPr wrap="square" rtlCol="0">
            <a:spAutoFit/>
          </a:bodyPr>
          <a:lstStyle/>
          <a:p>
            <a:pPr algn="ctr"/>
            <a:r>
              <a:rPr lang="es-ES" sz="2800" b="1" dirty="0" smtClean="0">
                <a:latin typeface="Arial" pitchFamily="34" charset="0"/>
                <a:cs typeface="Arial" pitchFamily="34" charset="0"/>
              </a:rPr>
              <a:t>Los Símbolos Nacionales son la representación viva de la Patria y la lucha del pueblo cubano por su libertad, independencia y soberanía.</a:t>
            </a:r>
          </a:p>
          <a:p>
            <a:pPr algn="ctr"/>
            <a:endParaRPr lang="es-ES" sz="2800" b="1" dirty="0" smtClean="0">
              <a:latin typeface="Arial" pitchFamily="34" charset="0"/>
              <a:cs typeface="Arial" pitchFamily="34" charset="0"/>
            </a:endParaRPr>
          </a:p>
          <a:p>
            <a:pPr algn="ctr"/>
            <a:r>
              <a:rPr lang="es-ES" sz="2800" b="1" dirty="0" smtClean="0">
                <a:latin typeface="Arial" pitchFamily="34" charset="0"/>
                <a:cs typeface="Arial" pitchFamily="34" charset="0"/>
              </a:rPr>
              <a:t>La República de Cuba no reconoce ni consagra con carácter nacional ningún otro símbolo.</a:t>
            </a:r>
            <a:endParaRPr lang="es-ES"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6"/>
          <p:cNvPicPr>
            <a:picLocks noChangeAspect="1" noChangeArrowheads="1"/>
          </p:cNvPicPr>
          <p:nvPr/>
        </p:nvPicPr>
        <p:blipFill>
          <a:blip r:embed="rId2">
            <a:lum bright="20000" contrast="-28000"/>
          </a:blip>
          <a:srcRect/>
          <a:stretch>
            <a:fillRect/>
          </a:stretch>
        </p:blipFill>
        <p:spPr bwMode="auto">
          <a:xfrm>
            <a:off x="0" y="-1"/>
            <a:ext cx="9144000" cy="6858001"/>
          </a:xfrm>
          <a:prstGeom prst="rect">
            <a:avLst/>
          </a:prstGeom>
          <a:noFill/>
          <a:ln w="28575">
            <a:solidFill>
              <a:srgbClr val="000000"/>
            </a:solidFill>
            <a:miter lim="800000"/>
            <a:headEnd/>
            <a:tailEnd/>
          </a:ln>
        </p:spPr>
      </p:pic>
      <p:pic>
        <p:nvPicPr>
          <p:cNvPr id="33795" name="Picture 4" descr="bandera07[1]"/>
          <p:cNvPicPr>
            <a:picLocks noChangeAspect="1" noChangeArrowheads="1" noCrop="1"/>
          </p:cNvPicPr>
          <p:nvPr/>
        </p:nvPicPr>
        <p:blipFill>
          <a:blip r:embed="rId3"/>
          <a:srcRect/>
          <a:stretch>
            <a:fillRect/>
          </a:stretch>
        </p:blipFill>
        <p:spPr bwMode="auto">
          <a:xfrm>
            <a:off x="3500430" y="214290"/>
            <a:ext cx="1800225" cy="1439862"/>
          </a:xfrm>
          <a:prstGeom prst="rect">
            <a:avLst/>
          </a:prstGeom>
          <a:noFill/>
          <a:ln w="9525">
            <a:noFill/>
            <a:miter lim="800000"/>
            <a:headEnd/>
            <a:tailEnd/>
          </a:ln>
        </p:spPr>
      </p:pic>
      <p:sp>
        <p:nvSpPr>
          <p:cNvPr id="33796" name="1 Rectángulo"/>
          <p:cNvSpPr>
            <a:spLocks noChangeArrowheads="1"/>
          </p:cNvSpPr>
          <p:nvPr/>
        </p:nvSpPr>
        <p:spPr bwMode="auto">
          <a:xfrm rot="-1276162">
            <a:off x="172960" y="3476116"/>
            <a:ext cx="8721725" cy="1016000"/>
          </a:xfrm>
          <a:prstGeom prst="rect">
            <a:avLst/>
          </a:prstGeom>
          <a:noFill/>
          <a:ln w="9525">
            <a:noFill/>
            <a:miter lim="800000"/>
            <a:headEnd/>
            <a:tailEnd/>
          </a:ln>
        </p:spPr>
        <p:txBody>
          <a:bodyPr>
            <a:spAutoFit/>
          </a:bodyPr>
          <a:lstStyle/>
          <a:p>
            <a:r>
              <a:rPr lang="es-ES" sz="6000" dirty="0">
                <a:latin typeface="Algerian" pitchFamily="82" charset="0"/>
              </a:rPr>
              <a:t>   MUCHAS  GRACIAS</a:t>
            </a:r>
          </a:p>
        </p:txBody>
      </p:sp>
      <p:pic>
        <p:nvPicPr>
          <p:cNvPr id="5" name="Picture 9" descr="fidel"/>
          <p:cNvPicPr>
            <a:picLocks noChangeAspect="1" noChangeArrowheads="1"/>
          </p:cNvPicPr>
          <p:nvPr/>
        </p:nvPicPr>
        <p:blipFill>
          <a:blip r:embed="rId4"/>
          <a:srcRect/>
          <a:stretch>
            <a:fillRect/>
          </a:stretch>
        </p:blipFill>
        <p:spPr bwMode="auto">
          <a:xfrm>
            <a:off x="7245998" y="0"/>
            <a:ext cx="1898002" cy="1571612"/>
          </a:xfrm>
          <a:prstGeom prst="rect">
            <a:avLst/>
          </a:prstGeom>
          <a:noFill/>
          <a:ln w="9525">
            <a:noFill/>
            <a:miter lim="800000"/>
            <a:headEnd/>
            <a:tailEnd/>
          </a:ln>
          <a:effectLst>
            <a:outerShdw dist="107763" dir="2700000" algn="ctr" rotWithShape="0">
              <a:srgbClr val="808080">
                <a:alpha val="50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99592" y="2420888"/>
            <a:ext cx="7200800" cy="3293209"/>
          </a:xfrm>
          <a:prstGeom prst="rect">
            <a:avLst/>
          </a:prstGeom>
          <a:noFill/>
        </p:spPr>
        <p:txBody>
          <a:bodyPr wrap="square" rtlCol="0">
            <a:spAutoFit/>
          </a:bodyPr>
          <a:lstStyle/>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Características </a:t>
            </a:r>
            <a:r>
              <a:rPr lang="es-ES" sz="2400" dirty="0" smtClean="0">
                <a:latin typeface="Arial" panose="020B0604020202020204" pitchFamily="34" charset="0"/>
                <a:cs typeface="Arial" panose="020B0604020202020204" pitchFamily="34" charset="0"/>
              </a:rPr>
              <a:t>y uso del escudo</a:t>
            </a: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Sello </a:t>
            </a:r>
            <a:r>
              <a:rPr lang="es-ES" sz="2400" dirty="0" smtClean="0">
                <a:latin typeface="Arial" panose="020B0604020202020204" pitchFamily="34" charset="0"/>
                <a:cs typeface="Arial" panose="020B0604020202020204" pitchFamily="34" charset="0"/>
              </a:rPr>
              <a:t>de la República</a:t>
            </a: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Responsabilidad </a:t>
            </a:r>
            <a:r>
              <a:rPr lang="es-ES" sz="2400" dirty="0" smtClean="0">
                <a:latin typeface="Arial" panose="020B0604020202020204" pitchFamily="34" charset="0"/>
                <a:cs typeface="Arial" panose="020B0604020202020204" pitchFamily="34" charset="0"/>
              </a:rPr>
              <a:t>del Estado</a:t>
            </a: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Responsabilidad </a:t>
            </a:r>
            <a:r>
              <a:rPr lang="es-ES" sz="2400" dirty="0" smtClean="0">
                <a:latin typeface="Arial" panose="020B0604020202020204" pitchFamily="34" charset="0"/>
                <a:cs typeface="Arial" panose="020B0604020202020204" pitchFamily="34" charset="0"/>
              </a:rPr>
              <a:t>de las familias</a:t>
            </a: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Uso </a:t>
            </a:r>
            <a:r>
              <a:rPr lang="es-ES" sz="2400" dirty="0" smtClean="0">
                <a:latin typeface="Arial" panose="020B0604020202020204" pitchFamily="34" charset="0"/>
                <a:cs typeface="Arial" panose="020B0604020202020204" pitchFamily="34" charset="0"/>
              </a:rPr>
              <a:t>de los símbolos nacionales en instituciones educacionales</a:t>
            </a:r>
          </a:p>
          <a:p>
            <a:pPr marL="342900" indent="-342900">
              <a:buFont typeface="Wingdings" panose="05000000000000000000" pitchFamily="2" charset="2"/>
              <a:buChar char="v"/>
            </a:pPr>
            <a:r>
              <a:rPr lang="es-ES" sz="2400" dirty="0" smtClean="0">
                <a:latin typeface="Arial" panose="020B0604020202020204" pitchFamily="34" charset="0"/>
                <a:cs typeface="Arial" panose="020B0604020202020204" pitchFamily="34" charset="0"/>
              </a:rPr>
              <a:t>Otros </a:t>
            </a:r>
            <a:r>
              <a:rPr lang="es-ES" sz="2400" dirty="0" smtClean="0">
                <a:latin typeface="Arial" panose="020B0604020202020204" pitchFamily="34" charset="0"/>
                <a:cs typeface="Arial" panose="020B0604020202020204" pitchFamily="34" charset="0"/>
              </a:rPr>
              <a:t>usos de los símbolos nacionales</a:t>
            </a:r>
          </a:p>
          <a:p>
            <a:endParaRPr lang="es-ES" sz="2000" dirty="0" smtClean="0">
              <a:latin typeface="Arial" panose="020B0604020202020204" pitchFamily="34" charset="0"/>
              <a:cs typeface="Arial" panose="020B0604020202020204" pitchFamily="34" charset="0"/>
            </a:endParaRPr>
          </a:p>
          <a:p>
            <a:endParaRPr lang="es-ES" sz="2000" dirty="0">
              <a:latin typeface="Arial" panose="020B0604020202020204" pitchFamily="34" charset="0"/>
              <a:cs typeface="Arial" panose="020B0604020202020204" pitchFamily="34" charset="0"/>
            </a:endParaRPr>
          </a:p>
        </p:txBody>
      </p:sp>
      <p:pic>
        <p:nvPicPr>
          <p:cNvPr id="4" name="Picture 1"/>
          <p:cNvPicPr>
            <a:picLocks noChangeAspect="1" noChangeArrowheads="1"/>
          </p:cNvPicPr>
          <p:nvPr/>
        </p:nvPicPr>
        <p:blipFill>
          <a:blip r:embed="rId3"/>
          <a:srcRect/>
          <a:stretch>
            <a:fillRect/>
          </a:stretch>
        </p:blipFill>
        <p:spPr bwMode="auto">
          <a:xfrm>
            <a:off x="0" y="0"/>
            <a:ext cx="9144000" cy="1772816"/>
          </a:xfrm>
          <a:prstGeom prst="rect">
            <a:avLst/>
          </a:prstGeom>
          <a:noFill/>
          <a:ln w="9525">
            <a:round/>
            <a:headEnd/>
            <a:tailEnd/>
          </a:ln>
        </p:spPr>
      </p:pic>
    </p:spTree>
    <p:extLst>
      <p:ext uri="{BB962C8B-B14F-4D97-AF65-F5344CB8AC3E}">
        <p14:creationId xmlns:p14="http://schemas.microsoft.com/office/powerpoint/2010/main" val="12689514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99592" y="2420888"/>
            <a:ext cx="7200800" cy="3354765"/>
          </a:xfrm>
          <a:prstGeom prst="rect">
            <a:avLst/>
          </a:prstGeom>
          <a:noFill/>
        </p:spPr>
        <p:txBody>
          <a:bodyPr wrap="square" rtlCol="0">
            <a:spAutoFit/>
          </a:bodyPr>
          <a:lstStyle/>
          <a:p>
            <a:pPr marL="342900" indent="-342900">
              <a:buFont typeface="Wingdings" panose="05000000000000000000" pitchFamily="2" charset="2"/>
              <a:buChar char="q"/>
            </a:pPr>
            <a:r>
              <a:rPr lang="es-ES" sz="2400" dirty="0" smtClean="0">
                <a:latin typeface="Arial" panose="020B0604020202020204" pitchFamily="34" charset="0"/>
                <a:cs typeface="Arial" panose="020B0604020202020204" pitchFamily="34" charset="0"/>
              </a:rPr>
              <a:t>Disposiciones Especiales sobre la Bandera de Carlos Manuel de Céspedes </a:t>
            </a:r>
          </a:p>
          <a:p>
            <a:pPr marL="342900" indent="-342900">
              <a:buFont typeface="Wingdings" panose="05000000000000000000" pitchFamily="2" charset="2"/>
              <a:buChar char="q"/>
            </a:pPr>
            <a:r>
              <a:rPr lang="es-ES" sz="2400" dirty="0" smtClean="0">
                <a:latin typeface="Arial" panose="020B0604020202020204" pitchFamily="34" charset="0"/>
                <a:cs typeface="Arial" panose="020B0604020202020204" pitchFamily="34" charset="0"/>
              </a:rPr>
              <a:t>Disposiciones transitorias</a:t>
            </a:r>
          </a:p>
          <a:p>
            <a:pPr marL="342900" indent="-342900">
              <a:buFont typeface="Wingdings" panose="05000000000000000000" pitchFamily="2" charset="2"/>
              <a:buChar char="q"/>
            </a:pPr>
            <a:r>
              <a:rPr lang="es-ES" sz="2400" dirty="0" smtClean="0">
                <a:latin typeface="Arial" panose="020B0604020202020204" pitchFamily="34" charset="0"/>
                <a:cs typeface="Arial" panose="020B0604020202020204" pitchFamily="34" charset="0"/>
              </a:rPr>
              <a:t>Disposiciones </a:t>
            </a:r>
            <a:r>
              <a:rPr lang="es-ES" sz="2400" dirty="0" smtClean="0">
                <a:latin typeface="Arial" panose="020B0604020202020204" pitchFamily="34" charset="0"/>
                <a:cs typeface="Arial" panose="020B0604020202020204" pitchFamily="34" charset="0"/>
              </a:rPr>
              <a:t>Finales</a:t>
            </a:r>
          </a:p>
          <a:p>
            <a:pPr marL="342900" indent="-342900">
              <a:buFont typeface="Wingdings" panose="05000000000000000000" pitchFamily="2" charset="2"/>
              <a:buChar char="q"/>
            </a:pPr>
            <a:endParaRPr lang="es-ES" sz="2400" dirty="0">
              <a:latin typeface="Arial" panose="020B0604020202020204" pitchFamily="34" charset="0"/>
              <a:cs typeface="Arial" panose="020B0604020202020204" pitchFamily="34" charset="0"/>
            </a:endParaRPr>
          </a:p>
          <a:p>
            <a:endParaRPr lang="es-ES" sz="2400" dirty="0" smtClean="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s-ES" sz="2400" dirty="0" smtClean="0">
                <a:latin typeface="Arial" panose="020B0604020202020204" pitchFamily="34" charset="0"/>
                <a:cs typeface="Arial" panose="020B0604020202020204" pitchFamily="34" charset="0"/>
              </a:rPr>
              <a:t>Anexo 1 Glosario de términos</a:t>
            </a:r>
          </a:p>
          <a:p>
            <a:pPr marL="342900" indent="-342900">
              <a:buFont typeface="Wingdings" panose="05000000000000000000" pitchFamily="2" charset="2"/>
              <a:buChar char="q"/>
            </a:pPr>
            <a:r>
              <a:rPr lang="es-ES" sz="2400" dirty="0" smtClean="0">
                <a:latin typeface="Arial" panose="020B0604020202020204" pitchFamily="34" charset="0"/>
                <a:cs typeface="Arial" panose="020B0604020202020204" pitchFamily="34" charset="0"/>
              </a:rPr>
              <a:t>Anexo 2 Trazado geométrico de los símbolos</a:t>
            </a:r>
          </a:p>
          <a:p>
            <a:endParaRPr lang="es-ES" sz="2000" dirty="0">
              <a:latin typeface="Arial" panose="020B0604020202020204" pitchFamily="34" charset="0"/>
              <a:cs typeface="Arial" panose="020B0604020202020204" pitchFamily="34" charset="0"/>
            </a:endParaRPr>
          </a:p>
        </p:txBody>
      </p:sp>
      <p:pic>
        <p:nvPicPr>
          <p:cNvPr id="4" name="Picture 1"/>
          <p:cNvPicPr>
            <a:picLocks noChangeAspect="1" noChangeArrowheads="1"/>
          </p:cNvPicPr>
          <p:nvPr/>
        </p:nvPicPr>
        <p:blipFill>
          <a:blip r:embed="rId3"/>
          <a:srcRect/>
          <a:stretch>
            <a:fillRect/>
          </a:stretch>
        </p:blipFill>
        <p:spPr bwMode="auto">
          <a:xfrm>
            <a:off x="0" y="0"/>
            <a:ext cx="9144000" cy="1772816"/>
          </a:xfrm>
          <a:prstGeom prst="rect">
            <a:avLst/>
          </a:prstGeom>
          <a:noFill/>
          <a:ln w="9525">
            <a:round/>
            <a:headEnd/>
            <a:tailEnd/>
          </a:ln>
        </p:spPr>
      </p:pic>
    </p:spTree>
    <p:extLst>
      <p:ext uri="{BB962C8B-B14F-4D97-AF65-F5344CB8AC3E}">
        <p14:creationId xmlns:p14="http://schemas.microsoft.com/office/powerpoint/2010/main" val="3820012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a:lum bright="54000" contrast="54000"/>
          </a:blip>
          <a:srcRect/>
          <a:stretch>
            <a:fillRect/>
          </a:stretch>
        </p:blipFill>
        <p:spPr bwMode="auto">
          <a:xfrm>
            <a:off x="17100" y="81593"/>
            <a:ext cx="9144000" cy="6858000"/>
          </a:xfrm>
          <a:prstGeom prst="rect">
            <a:avLst/>
          </a:prstGeom>
          <a:noFill/>
          <a:ln w="9525">
            <a:round/>
            <a:headEnd/>
            <a:tailEnd/>
          </a:ln>
        </p:spPr>
      </p:pic>
      <p:sp>
        <p:nvSpPr>
          <p:cNvPr id="2" name="1 Rectángulo"/>
          <p:cNvSpPr/>
          <p:nvPr/>
        </p:nvSpPr>
        <p:spPr>
          <a:xfrm>
            <a:off x="285720" y="1340768"/>
            <a:ext cx="8606760" cy="4339650"/>
          </a:xfrm>
          <a:prstGeom prst="rect">
            <a:avLst/>
          </a:prstGeom>
        </p:spPr>
        <p:txBody>
          <a:bodyPr wrap="square">
            <a:spAutoFit/>
          </a:bodyPr>
          <a:lstStyle/>
          <a:p>
            <a:pPr algn="ctr"/>
            <a:r>
              <a:rPr lang="es-ES" sz="2400" b="1" dirty="0"/>
              <a:t>TÍTULO I.    DISPOSICIONES PRELIMINARES</a:t>
            </a:r>
            <a:endParaRPr lang="es-ES" sz="2400" dirty="0"/>
          </a:p>
          <a:p>
            <a:endParaRPr lang="es-ES_tradnl" sz="2400" dirty="0">
              <a:latin typeface="Arial" pitchFamily="34" charset="0"/>
              <a:cs typeface="Arial" pitchFamily="34" charset="0"/>
            </a:endParaRPr>
          </a:p>
          <a:p>
            <a:pPr algn="just"/>
            <a:endParaRPr lang="es-ES" sz="2400" dirty="0" smtClean="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Artículo </a:t>
            </a:r>
            <a:r>
              <a:rPr lang="es-ES" sz="2400" dirty="0">
                <a:latin typeface="Arial" panose="020B0604020202020204" pitchFamily="34" charset="0"/>
                <a:cs typeface="Arial" panose="020B0604020202020204" pitchFamily="34" charset="0"/>
              </a:rPr>
              <a:t>1. La presente Ley tiene por objeto definir y regular los atributos que identifican a los símbolos nacionales y las reglas para su confección, uso, honores a rendirle y conservación; así como la responsabilidad del Estado en lograr una mayor educación del pueblo y en especial de los niños y jóvenes en su conocimiento y respeto. </a:t>
            </a:r>
          </a:p>
          <a:p>
            <a:pPr algn="just"/>
            <a:r>
              <a:rPr lang="es-ES_tradnl" sz="2400" dirty="0" smtClean="0">
                <a:latin typeface="Arial" pitchFamily="34" charset="0"/>
                <a:cs typeface="Arial" pitchFamily="34" charset="0"/>
              </a:rPr>
              <a:t>           </a:t>
            </a:r>
          </a:p>
          <a:p>
            <a:endParaRPr lang="es-ES_tradnl" dirty="0"/>
          </a:p>
          <a:p>
            <a:endParaRPr lang="es-ES" dirty="0"/>
          </a:p>
        </p:txBody>
      </p:sp>
    </p:spTree>
    <p:extLst>
      <p:ext uri="{BB962C8B-B14F-4D97-AF65-F5344CB8AC3E}">
        <p14:creationId xmlns:p14="http://schemas.microsoft.com/office/powerpoint/2010/main" val="34630566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Flecha abajo"/>
          <p:cNvSpPr/>
          <p:nvPr/>
        </p:nvSpPr>
        <p:spPr>
          <a:xfrm rot="931294">
            <a:off x="3523501" y="1541066"/>
            <a:ext cx="998311" cy="890389"/>
          </a:xfrm>
          <a:prstGeom prst="downArrow">
            <a:avLst>
              <a:gd name="adj1" fmla="val 50000"/>
              <a:gd name="adj2" fmla="val 54716"/>
            </a:avLst>
          </a:prstGeom>
          <a:solidFill>
            <a:schemeClr val="bg2">
              <a:lumMod val="9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dirty="0"/>
          </a:p>
        </p:txBody>
      </p:sp>
      <p:sp>
        <p:nvSpPr>
          <p:cNvPr id="5" name="4 Elipse"/>
          <p:cNvSpPr/>
          <p:nvPr/>
        </p:nvSpPr>
        <p:spPr>
          <a:xfrm>
            <a:off x="1331640" y="428603"/>
            <a:ext cx="5760640" cy="990293"/>
          </a:xfrm>
          <a:prstGeom prst="ellipse">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latin typeface="Arial" pitchFamily="34" charset="0"/>
                <a:cs typeface="Arial" pitchFamily="34" charset="0"/>
              </a:rPr>
              <a:t>Artículo 2. SÍMBOLOS NACIONALES</a:t>
            </a:r>
            <a:endParaRPr lang="es-ES" b="1" dirty="0">
              <a:solidFill>
                <a:schemeClr val="tx1"/>
              </a:solidFill>
              <a:latin typeface="Arial" pitchFamily="34" charset="0"/>
              <a:cs typeface="Arial" pitchFamily="34" charset="0"/>
            </a:endParaRPr>
          </a:p>
        </p:txBody>
      </p:sp>
      <p:sp>
        <p:nvSpPr>
          <p:cNvPr id="9" name="8 Rectángulo redondeado"/>
          <p:cNvSpPr/>
          <p:nvPr/>
        </p:nvSpPr>
        <p:spPr>
          <a:xfrm>
            <a:off x="2066096" y="2420887"/>
            <a:ext cx="4666144" cy="1728193"/>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 sz="2000" dirty="0" smtClean="0">
              <a:solidFill>
                <a:schemeClr val="tx1"/>
              </a:solidFill>
              <a:latin typeface="Arial" pitchFamily="34" charset="0"/>
              <a:cs typeface="Arial" pitchFamily="34" charset="0"/>
            </a:endParaRPr>
          </a:p>
          <a:p>
            <a:pPr marL="342900" indent="-342900">
              <a:buFont typeface="Wingdings" panose="05000000000000000000" pitchFamily="2" charset="2"/>
              <a:buChar char="Ø"/>
            </a:pPr>
            <a:r>
              <a:rPr lang="es-ES" sz="2000" dirty="0" smtClean="0">
                <a:solidFill>
                  <a:schemeClr val="tx1"/>
                </a:solidFill>
                <a:latin typeface="Arial" pitchFamily="34" charset="0"/>
                <a:cs typeface="Arial" pitchFamily="34" charset="0"/>
              </a:rPr>
              <a:t>La </a:t>
            </a:r>
            <a:r>
              <a:rPr lang="es-ES" sz="2000" dirty="0" smtClean="0">
                <a:solidFill>
                  <a:schemeClr val="tx1"/>
                </a:solidFill>
                <a:latin typeface="Arial" pitchFamily="34" charset="0"/>
                <a:cs typeface="Arial" pitchFamily="34" charset="0"/>
              </a:rPr>
              <a:t>Bandera </a:t>
            </a:r>
            <a:r>
              <a:rPr lang="es-ES" sz="2000" dirty="0" smtClean="0">
                <a:solidFill>
                  <a:schemeClr val="tx1"/>
                </a:solidFill>
                <a:latin typeface="Arial" pitchFamily="34" charset="0"/>
                <a:cs typeface="Arial" pitchFamily="34" charset="0"/>
              </a:rPr>
              <a:t>de la Estrella Solitaria</a:t>
            </a:r>
          </a:p>
          <a:p>
            <a:pPr marL="342900" indent="-342900">
              <a:buFont typeface="Wingdings" panose="05000000000000000000" pitchFamily="2" charset="2"/>
              <a:buChar char="Ø"/>
            </a:pPr>
            <a:r>
              <a:rPr lang="es-ES" sz="2000" dirty="0" smtClean="0">
                <a:solidFill>
                  <a:schemeClr val="tx1"/>
                </a:solidFill>
                <a:latin typeface="Arial" pitchFamily="34" charset="0"/>
                <a:cs typeface="Arial" pitchFamily="34" charset="0"/>
              </a:rPr>
              <a:t> Escudo de la Palma Real</a:t>
            </a:r>
          </a:p>
          <a:p>
            <a:pPr marL="342900" indent="-342900">
              <a:buFont typeface="Wingdings" panose="05000000000000000000" pitchFamily="2" charset="2"/>
              <a:buChar char="Ø"/>
            </a:pPr>
            <a:r>
              <a:rPr lang="es-ES" sz="2000" dirty="0" smtClean="0">
                <a:solidFill>
                  <a:schemeClr val="tx1"/>
                </a:solidFill>
                <a:latin typeface="Arial" pitchFamily="34" charset="0"/>
                <a:cs typeface="Arial" pitchFamily="34" charset="0"/>
              </a:rPr>
              <a:t> Himno de Bayamo</a:t>
            </a:r>
          </a:p>
          <a:p>
            <a:pPr algn="ctr">
              <a:buFont typeface="Arial" pitchFamily="34" charset="0"/>
              <a:buChar char="•"/>
            </a:pPr>
            <a:endParaRPr lang="es-ES" dirty="0"/>
          </a:p>
        </p:txBody>
      </p:sp>
      <p:pic>
        <p:nvPicPr>
          <p:cNvPr id="1025" name="Picture 1"/>
          <p:cNvPicPr>
            <a:picLocks noChangeAspect="1" noChangeArrowheads="1"/>
          </p:cNvPicPr>
          <p:nvPr/>
        </p:nvPicPr>
        <p:blipFill>
          <a:blip r:embed="rId3"/>
          <a:srcRect/>
          <a:stretch>
            <a:fillRect/>
          </a:stretch>
        </p:blipFill>
        <p:spPr bwMode="auto">
          <a:xfrm>
            <a:off x="1216701" y="4365104"/>
            <a:ext cx="6451080" cy="1922058"/>
          </a:xfrm>
          <a:prstGeom prst="rect">
            <a:avLst/>
          </a:prstGeom>
          <a:noFill/>
          <a:ln w="9525">
            <a:round/>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dirty="0"/>
          </a:p>
        </p:txBody>
      </p:sp>
      <p:pic>
        <p:nvPicPr>
          <p:cNvPr id="1025" name="Picture 10" descr="bandera cubana"/>
          <p:cNvPicPr>
            <a:picLocks noChangeAspect="1" noChangeArrowheads="1" noCrop="1"/>
          </p:cNvPicPr>
          <p:nvPr/>
        </p:nvPicPr>
        <p:blipFill>
          <a:blip r:embed="rId2"/>
          <a:srcRect/>
          <a:stretch>
            <a:fillRect/>
          </a:stretch>
        </p:blipFill>
        <p:spPr bwMode="auto">
          <a:xfrm>
            <a:off x="428596" y="1628800"/>
            <a:ext cx="3495332" cy="3240360"/>
          </a:xfrm>
          <a:prstGeom prst="rect">
            <a:avLst/>
          </a:prstGeom>
          <a:noFill/>
        </p:spPr>
      </p:pic>
      <p:sp>
        <p:nvSpPr>
          <p:cNvPr id="4" name="3 CuadroTexto"/>
          <p:cNvSpPr txBox="1"/>
          <p:nvPr/>
        </p:nvSpPr>
        <p:spPr>
          <a:xfrm>
            <a:off x="4572000" y="928670"/>
            <a:ext cx="4286280" cy="3785652"/>
          </a:xfrm>
          <a:prstGeom prst="rect">
            <a:avLst/>
          </a:prstGeom>
          <a:noFill/>
        </p:spPr>
        <p:txBody>
          <a:bodyPr wrap="square" rtlCol="0">
            <a:spAutoFit/>
          </a:bodyPr>
          <a:lstStyle/>
          <a:p>
            <a:endParaRPr lang="es-ES" sz="2400" dirty="0" smtClean="0">
              <a:latin typeface="Arial" panose="020B0604020202020204" pitchFamily="34" charset="0"/>
              <a:cs typeface="Arial" panose="020B0604020202020204" pitchFamily="34" charset="0"/>
            </a:endParaRPr>
          </a:p>
          <a:p>
            <a:endParaRPr lang="es-ES" sz="2400" dirty="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Artículo </a:t>
            </a:r>
            <a:r>
              <a:rPr lang="es-ES" sz="2400" dirty="0">
                <a:latin typeface="Arial" panose="020B0604020202020204" pitchFamily="34" charset="0"/>
                <a:cs typeface="Arial" panose="020B0604020202020204" pitchFamily="34" charset="0"/>
              </a:rPr>
              <a:t>11. El asta donde se iza la Bandera Nacional tiene que ser, como mínimo, tres veces del largo de esta, considerándolo desde la cornamusa de driza a la roldana, de modo que la misma no toque el suelo.</a:t>
            </a:r>
          </a:p>
        </p:txBody>
      </p:sp>
      <p:sp>
        <p:nvSpPr>
          <p:cNvPr id="6" name="5 CuadroTexto"/>
          <p:cNvSpPr txBox="1"/>
          <p:nvPr/>
        </p:nvSpPr>
        <p:spPr>
          <a:xfrm>
            <a:off x="1000100" y="5429264"/>
            <a:ext cx="7572428" cy="369332"/>
          </a:xfrm>
          <a:prstGeom prst="rect">
            <a:avLst/>
          </a:prstGeom>
          <a:noFill/>
        </p:spPr>
        <p:txBody>
          <a:bodyPr wrap="square" rtlCol="0">
            <a:spAutoFit/>
          </a:bodyPr>
          <a:lstStyle/>
          <a:p>
            <a:endParaRPr lang="es-ES" dirty="0"/>
          </a:p>
        </p:txBody>
      </p:sp>
    </p:spTree>
    <p:extLst>
      <p:ext uri="{BB962C8B-B14F-4D97-AF65-F5344CB8AC3E}">
        <p14:creationId xmlns:p14="http://schemas.microsoft.com/office/powerpoint/2010/main" val="8268968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500034" y="1357298"/>
            <a:ext cx="8358246" cy="4893647"/>
          </a:xfrm>
          <a:prstGeom prst="rect">
            <a:avLst/>
          </a:prstGeom>
          <a:noFill/>
          <a:ln w="76200">
            <a:solidFill>
              <a:srgbClr val="00B050"/>
            </a:solidFill>
          </a:ln>
        </p:spPr>
        <p:txBody>
          <a:bodyPr wrap="square" rtlCol="0">
            <a:spAutoFit/>
          </a:bodyPr>
          <a:lstStyle/>
          <a:p>
            <a:pPr algn="just"/>
            <a:r>
              <a:rPr lang="es-ES" sz="2400" dirty="0">
                <a:latin typeface="Arial" panose="020B0604020202020204" pitchFamily="34" charset="0"/>
                <a:cs typeface="Arial" panose="020B0604020202020204" pitchFamily="34" charset="0"/>
              </a:rPr>
              <a:t>Artículo 12. La Bandera Nacional se usa con el mayor respeto y cuidado, ocupando siempre un lugar visible, preeminente y de máximo honor. </a:t>
            </a:r>
          </a:p>
          <a:p>
            <a:pPr algn="just"/>
            <a:r>
              <a:rPr lang="es-ES" sz="2400" dirty="0">
                <a:latin typeface="Arial" panose="020B0604020202020204" pitchFamily="34" charset="0"/>
                <a:cs typeface="Arial" panose="020B0604020202020204" pitchFamily="34" charset="0"/>
              </a:rPr>
              <a:t>Artículo 13. La Bandera Nacional no se inclina ante otra bandera, insignia, símbolo o persona</a:t>
            </a:r>
            <a:r>
              <a:rPr lang="es-ES" sz="2400" dirty="0" smtClean="0">
                <a:latin typeface="Arial" panose="020B0604020202020204" pitchFamily="34" charset="0"/>
                <a:cs typeface="Arial" panose="020B0604020202020204" pitchFamily="34" charset="0"/>
              </a:rPr>
              <a:t>.</a:t>
            </a:r>
          </a:p>
          <a:p>
            <a:pPr algn="just"/>
            <a:r>
              <a:rPr lang="es-ES" sz="2400" dirty="0">
                <a:latin typeface="Arial" panose="020B0604020202020204" pitchFamily="34" charset="0"/>
                <a:cs typeface="Arial" panose="020B0604020202020204" pitchFamily="34" charset="0"/>
              </a:rPr>
              <a:t>Artículo 14. Cuando la Bandera Nacional se use en actos, ceremonias o reuniones, se sitúa a la derecha de la presidencia y del podio, si fuere el caso, o a la izquierda del observador.</a:t>
            </a:r>
          </a:p>
          <a:p>
            <a:pPr algn="just"/>
            <a:r>
              <a:rPr lang="es-ES" sz="2400" dirty="0">
                <a:latin typeface="Arial" panose="020B0604020202020204" pitchFamily="34" charset="0"/>
                <a:cs typeface="Arial" panose="020B0604020202020204" pitchFamily="34" charset="0"/>
              </a:rPr>
              <a:t>Artículo 15. Al izar o desplegar la Bandera Nacional junto a una o más banderas que representan naciones, debe ondear en asta separada y de igual altura; se iza y arría a la misma vez que las restantes</a:t>
            </a:r>
            <a:r>
              <a:rPr lang="es-ES" sz="2400" dirty="0" smtClean="0">
                <a:latin typeface="Arial" panose="020B0604020202020204" pitchFamily="34" charset="0"/>
                <a:cs typeface="Arial" panose="020B0604020202020204" pitchFamily="34" charset="0"/>
              </a:rPr>
              <a:t>.</a:t>
            </a:r>
            <a:endParaRPr lang="es-ES" sz="2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2101</TotalTime>
  <Words>3031</Words>
  <Application>Microsoft Office PowerPoint</Application>
  <PresentationFormat>Presentación en pantalla (4:3)</PresentationFormat>
  <Paragraphs>217</Paragraphs>
  <Slides>38</Slides>
  <Notes>20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38</vt:i4>
      </vt:variant>
    </vt:vector>
  </HeadingPairs>
  <TitlesOfParts>
    <vt:vector size="44" baseType="lpstr">
      <vt:lpstr>Algerian</vt:lpstr>
      <vt:lpstr>Arial</vt:lpstr>
      <vt:lpstr>Calibri</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Ana Maria Solanelles</dc:creator>
  <cp:lastModifiedBy>Profesores</cp:lastModifiedBy>
  <cp:revision>126</cp:revision>
  <dcterms:created xsi:type="dcterms:W3CDTF">2016-08-24T07:07:58Z</dcterms:created>
  <dcterms:modified xsi:type="dcterms:W3CDTF">2020-01-10T07:29:50Z</dcterms:modified>
</cp:coreProperties>
</file>