
<file path=[Content_Types].xml><?xml version="1.0" encoding="utf-8"?>
<Types xmlns="http://schemas.openxmlformats.org/package/2006/content-types">
  <Default Extension="jpeg" ContentType="image/jpeg"/>
  <Default Extension="emf" ContentType="image/x-emf"/>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78" r:id="rId4"/>
    <p:sldId id="276" r:id="rId5"/>
    <p:sldId id="258" r:id="rId6"/>
    <p:sldId id="259" r:id="rId7"/>
    <p:sldId id="260" r:id="rId8"/>
    <p:sldId id="261" r:id="rId9"/>
    <p:sldId id="262" r:id="rId10"/>
    <p:sldId id="263" r:id="rId11"/>
    <p:sldId id="264" r:id="rId12"/>
    <p:sldId id="265" r:id="rId13"/>
    <p:sldId id="277" r:id="rId14"/>
    <p:sldId id="266" r:id="rId15"/>
    <p:sldId id="267" r:id="rId16"/>
    <p:sldId id="275" r:id="rId17"/>
    <p:sldId id="274" r:id="rId18"/>
    <p:sldId id="269" r:id="rId19"/>
    <p:sldId id="279" r:id="rId20"/>
    <p:sldId id="280" r:id="rId21"/>
  </p:sldIdLst>
  <p:sldSz cx="9144000" cy="6858000" type="letter"/>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71" d="100"/>
          <a:sy n="71" d="100"/>
        </p:scale>
        <p:origin x="3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smtClean="0"/>
              <a:t>Haga clic para modificar el estilo de título del patrón</a:t>
            </a:r>
            <a:endParaRPr lang="en-US" dirty="0"/>
          </a:p>
        </p:txBody>
      </p:sp>
      <p:sp>
        <p:nvSpPr>
          <p:cNvPr id="3" name="Subtitle 2"/>
          <p:cNvSpPr>
            <a:spLocks noGrp="1"/>
          </p:cNvSpPr>
          <p:nvPr>
            <p:ph type="subTitle" idx="1" hasCustomPrompt="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02D9CEC5-2277-49E0-85E1-D7F01E8D17B9}" type="datetimeFigureOut">
              <a:rPr lang="es-ES" smtClean="0"/>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hasCustomPrompt="1"/>
          </p:nvPr>
        </p:nvSpPr>
        <p:spPr/>
        <p:txBody>
          <a:bodyPr vert="eaVert"/>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02D9CEC5-2277-49E0-85E1-D7F01E8D17B9}" type="datetimeFigureOut">
              <a:rPr lang="es-ES" smtClean="0"/>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hasCustomPrompt="1"/>
          </p:nvPr>
        </p:nvSpPr>
        <p:spPr>
          <a:xfrm>
            <a:off x="628650" y="365125"/>
            <a:ext cx="5800725" cy="5811838"/>
          </a:xfrm>
        </p:spPr>
        <p:txBody>
          <a:bodyPr vert="eaVert"/>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02D9CEC5-2277-49E0-85E1-D7F01E8D17B9}" type="datetimeFigureOut">
              <a:rPr lang="es-ES" smtClean="0"/>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hasCustomPrompt="1"/>
          </p:nvPr>
        </p:nvSpPr>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10"/>
          </p:nvPr>
        </p:nvSpPr>
        <p:spPr/>
        <p:txBody>
          <a:bodyPr/>
          <a:lstStyle/>
          <a:p>
            <a:fld id="{02D9CEC5-2277-49E0-85E1-D7F01E8D17B9}" type="datetimeFigureOut">
              <a:rPr lang="es-ES" smtClean="0"/>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smtClean="0"/>
              <a:t>Haga clic para modificar el estilo de título del patrón</a:t>
            </a:r>
            <a:endParaRPr lang="en-US" dirty="0"/>
          </a:p>
        </p:txBody>
      </p:sp>
      <p:sp>
        <p:nvSpPr>
          <p:cNvPr id="3" name="Text Placeholder 2"/>
          <p:cNvSpPr>
            <a:spLocks noGrp="1"/>
          </p:cNvSpPr>
          <p:nvPr>
            <p:ph type="body" idx="1" hasCustomPrompt="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endParaRPr lang="es-ES" smtClean="0"/>
          </a:p>
        </p:txBody>
      </p:sp>
      <p:sp>
        <p:nvSpPr>
          <p:cNvPr id="4" name="Date Placeholder 3"/>
          <p:cNvSpPr>
            <a:spLocks noGrp="1"/>
          </p:cNvSpPr>
          <p:nvPr>
            <p:ph type="dt" sz="half" idx="10"/>
          </p:nvPr>
        </p:nvSpPr>
        <p:spPr/>
        <p:txBody>
          <a:bodyPr/>
          <a:lstStyle/>
          <a:p>
            <a:fld id="{02D9CEC5-2277-49E0-85E1-D7F01E8D17B9}" type="datetimeFigureOut">
              <a:rPr lang="es-ES" smtClean="0"/>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hasCustomPrompt="1"/>
          </p:nvPr>
        </p:nvSpPr>
        <p:spPr>
          <a:xfrm>
            <a:off x="628650" y="1825625"/>
            <a:ext cx="3886200" cy="435133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Content Placeholder 3"/>
          <p:cNvSpPr>
            <a:spLocks noGrp="1"/>
          </p:cNvSpPr>
          <p:nvPr>
            <p:ph sz="half" idx="2" hasCustomPrompt="1"/>
          </p:nvPr>
        </p:nvSpPr>
        <p:spPr>
          <a:xfrm>
            <a:off x="4629150" y="1825625"/>
            <a:ext cx="3886200" cy="435133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5" name="Date Placeholder 4"/>
          <p:cNvSpPr>
            <a:spLocks noGrp="1"/>
          </p:cNvSpPr>
          <p:nvPr>
            <p:ph type="dt" sz="half" idx="10"/>
          </p:nvPr>
        </p:nvSpPr>
        <p:spPr/>
        <p:txBody>
          <a:bodyPr/>
          <a:lstStyle/>
          <a:p>
            <a:fld id="{02D9CEC5-2277-49E0-85E1-D7F01E8D17B9}" type="datetimeFigureOut">
              <a:rPr lang="es-ES" smtClean="0"/>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hasCustomPrompt="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endParaRPr lang="es-ES" smtClean="0"/>
          </a:p>
        </p:txBody>
      </p:sp>
      <p:sp>
        <p:nvSpPr>
          <p:cNvPr id="4" name="Content Placeholder 3"/>
          <p:cNvSpPr>
            <a:spLocks noGrp="1"/>
          </p:cNvSpPr>
          <p:nvPr>
            <p:ph sz="half" idx="2" hasCustomPrompt="1"/>
          </p:nvPr>
        </p:nvSpPr>
        <p:spPr>
          <a:xfrm>
            <a:off x="629842" y="2505075"/>
            <a:ext cx="3868340" cy="368458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5" name="Text Placeholder 4"/>
          <p:cNvSpPr>
            <a:spLocks noGrp="1"/>
          </p:cNvSpPr>
          <p:nvPr>
            <p:ph type="body" sz="quarter" idx="3" hasCustomPrompt="1"/>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endParaRPr lang="es-ES" smtClean="0"/>
          </a:p>
        </p:txBody>
      </p:sp>
      <p:sp>
        <p:nvSpPr>
          <p:cNvPr id="6" name="Content Placeholder 5"/>
          <p:cNvSpPr>
            <a:spLocks noGrp="1"/>
          </p:cNvSpPr>
          <p:nvPr>
            <p:ph sz="quarter" idx="4" hasCustomPrompt="1"/>
          </p:nvPr>
        </p:nvSpPr>
        <p:spPr>
          <a:xfrm>
            <a:off x="4629150" y="2505075"/>
            <a:ext cx="3887391" cy="3684588"/>
          </a:xfrm>
        </p:spPr>
        <p:txBody>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7" name="Date Placeholder 6"/>
          <p:cNvSpPr>
            <a:spLocks noGrp="1"/>
          </p:cNvSpPr>
          <p:nvPr>
            <p:ph type="dt" sz="half" idx="10"/>
          </p:nvPr>
        </p:nvSpPr>
        <p:spPr/>
        <p:txBody>
          <a:bodyPr/>
          <a:lstStyle/>
          <a:p>
            <a:fld id="{02D9CEC5-2277-49E0-85E1-D7F01E8D17B9}" type="datetimeFigureOut">
              <a:rPr lang="es-ES" smtClean="0"/>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02D9CEC5-2277-49E0-85E1-D7F01E8D17B9}" type="datetimeFigureOut">
              <a:rPr lang="es-ES" smtClean="0"/>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D9CEC5-2277-49E0-85E1-D7F01E8D17B9}" type="datetimeFigureOut">
              <a:rPr lang="es-ES" smtClean="0"/>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hasCustomPrompt="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Text Placeholder 3"/>
          <p:cNvSpPr>
            <a:spLocks noGrp="1"/>
          </p:cNvSpPr>
          <p:nvPr>
            <p:ph type="body" sz="half" idx="2" hasCustomPrompt="1"/>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endParaRPr lang="es-ES" smtClean="0"/>
          </a:p>
        </p:txBody>
      </p:sp>
      <p:sp>
        <p:nvSpPr>
          <p:cNvPr id="5" name="Date Placeholder 4"/>
          <p:cNvSpPr>
            <a:spLocks noGrp="1"/>
          </p:cNvSpPr>
          <p:nvPr>
            <p:ph type="dt" sz="half" idx="10"/>
          </p:nvPr>
        </p:nvSpPr>
        <p:spPr/>
        <p:txBody>
          <a:bodyPr/>
          <a:lstStyle/>
          <a:p>
            <a:fld id="{02D9CEC5-2277-49E0-85E1-D7F01E8D17B9}" type="datetimeFigureOut">
              <a:rPr lang="es-ES" smtClean="0"/>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hasCustomPrompt="1"/>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endParaRPr lang="es-ES" smtClean="0"/>
          </a:p>
        </p:txBody>
      </p:sp>
      <p:sp>
        <p:nvSpPr>
          <p:cNvPr id="5" name="Date Placeholder 4"/>
          <p:cNvSpPr>
            <a:spLocks noGrp="1"/>
          </p:cNvSpPr>
          <p:nvPr>
            <p:ph type="dt" sz="half" idx="10"/>
          </p:nvPr>
        </p:nvSpPr>
        <p:spPr/>
        <p:txBody>
          <a:bodyPr/>
          <a:lstStyle/>
          <a:p>
            <a:fld id="{02D9CEC5-2277-49E0-85E1-D7F01E8D17B9}" type="datetimeFigureOut">
              <a:rPr lang="es-ES" smtClean="0"/>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E298D325-D65C-4B61-9162-127DF6771EEA}" type="slidenum">
              <a:rPr lang="es-ES" smtClean="0"/>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smtClean="0"/>
              <a:t>Haga clic para modificar el estilo de texto del patrón</a:t>
            </a:r>
            <a:endParaRPr lang="es-ES" smtClean="0"/>
          </a:p>
          <a:p>
            <a:pPr lvl="1"/>
            <a:r>
              <a:rPr lang="es-ES" smtClean="0"/>
              <a:t>Segundo nivel</a:t>
            </a:r>
            <a:endParaRPr lang="es-ES" smtClean="0"/>
          </a:p>
          <a:p>
            <a:pPr lvl="2"/>
            <a:r>
              <a:rPr lang="es-ES" smtClean="0"/>
              <a:t>Tercer nivel</a:t>
            </a:r>
            <a:endParaRPr lang="es-ES" smtClean="0"/>
          </a:p>
          <a:p>
            <a:pPr lvl="3"/>
            <a:r>
              <a:rPr lang="es-ES" smtClean="0"/>
              <a:t>Cuarto nivel</a:t>
            </a:r>
            <a:endParaRPr lang="es-ES" smtClean="0"/>
          </a:p>
          <a:p>
            <a:pPr lvl="4"/>
            <a:r>
              <a:rPr lang="es-ES" smtClean="0"/>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D9CEC5-2277-49E0-85E1-D7F01E8D17B9}" type="datetimeFigureOut">
              <a:rPr lang="es-ES" smtClean="0"/>
            </a:fld>
            <a:endParaRPr lang="es-E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98D325-D65C-4B61-9162-127DF6771EEA}" type="slidenum">
              <a:rPr lang="es-ES" smtClean="0"/>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2702859" y="2294347"/>
            <a:ext cx="5284694" cy="2585323"/>
          </a:xfrm>
          <a:prstGeom prst="rect">
            <a:avLst/>
          </a:prstGeom>
          <a:noFill/>
        </p:spPr>
        <p:txBody>
          <a:bodyPr wrap="square" rtlCol="0">
            <a:spAutoFit/>
          </a:bodyPr>
          <a:lstStyle/>
          <a:p>
            <a:pPr algn="ctr"/>
            <a:r>
              <a:rPr lang="es-ES" sz="5400" b="1" dirty="0" smtClean="0">
                <a:latin typeface="Cambria" panose="02040503050406030204" pitchFamily="18" charset="0"/>
                <a:ea typeface="Cambria" panose="02040503050406030204" pitchFamily="18" charset="0"/>
              </a:rPr>
              <a:t>Ideas previas para el trabajo </a:t>
            </a:r>
            <a:r>
              <a:rPr lang="es-ES" sz="5400" b="1" dirty="0">
                <a:latin typeface="Cambria" panose="02040503050406030204" pitchFamily="18" charset="0"/>
                <a:ea typeface="Cambria" panose="02040503050406030204" pitchFamily="18" charset="0"/>
              </a:rPr>
              <a:t>con la </a:t>
            </a:r>
            <a:r>
              <a:rPr lang="es-ES" sz="5400" b="1" dirty="0" smtClean="0">
                <a:latin typeface="Cambria" panose="02040503050406030204" pitchFamily="18" charset="0"/>
                <a:ea typeface="Cambria" panose="02040503050406030204" pitchFamily="18" charset="0"/>
              </a:rPr>
              <a:t>BTJ  </a:t>
            </a:r>
            <a:endParaRPr lang="es-ES" sz="5400" b="1" dirty="0">
              <a:latin typeface="Cambria" panose="02040503050406030204" pitchFamily="18" charset="0"/>
              <a:ea typeface="Cambria" panose="02040503050406030204" pitchFamily="18" charset="0"/>
            </a:endParaRPr>
          </a:p>
        </p:txBody>
      </p:sp>
      <p:sp>
        <p:nvSpPr>
          <p:cNvPr id="4" name="CuadroTexto 3"/>
          <p:cNvSpPr txBox="1"/>
          <p:nvPr/>
        </p:nvSpPr>
        <p:spPr>
          <a:xfrm>
            <a:off x="1492623" y="5681393"/>
            <a:ext cx="6804212" cy="646331"/>
          </a:xfrm>
          <a:prstGeom prst="rect">
            <a:avLst/>
          </a:prstGeom>
          <a:noFill/>
        </p:spPr>
        <p:txBody>
          <a:bodyPr wrap="square" rtlCol="0">
            <a:spAutoFit/>
          </a:bodyPr>
          <a:lstStyle/>
          <a:p>
            <a:pPr algn="ctr"/>
            <a:r>
              <a:rPr lang="es-ES" dirty="0" smtClean="0">
                <a:latin typeface="Cambria" panose="02040503050406030204" pitchFamily="18" charset="0"/>
                <a:ea typeface="Cambria" panose="02040503050406030204" pitchFamily="18" charset="0"/>
              </a:rPr>
              <a:t>Dirección de Ciencia e Innovación Tecnológica</a:t>
            </a:r>
            <a:endParaRPr lang="es-ES" dirty="0" smtClean="0">
              <a:latin typeface="Cambria" panose="02040503050406030204" pitchFamily="18" charset="0"/>
              <a:ea typeface="Cambria" panose="02040503050406030204" pitchFamily="18" charset="0"/>
            </a:endParaRPr>
          </a:p>
          <a:p>
            <a:pPr algn="ctr"/>
            <a:r>
              <a:rPr lang="es-ES" dirty="0" smtClean="0">
                <a:latin typeface="Cambria" panose="02040503050406030204" pitchFamily="18" charset="0"/>
                <a:ea typeface="Cambria" panose="02040503050406030204" pitchFamily="18" charset="0"/>
              </a:rPr>
              <a:t>La Habana, Mayo de 2021</a:t>
            </a:r>
            <a:endParaRPr lang="es-ES" dirty="0">
              <a:latin typeface="Cambria" panose="02040503050406030204" pitchFamily="18" charset="0"/>
              <a:ea typeface="Cambria" panose="02040503050406030204" pitchFamily="18" charset="0"/>
            </a:endParaRPr>
          </a:p>
        </p:txBody>
      </p:sp>
      <p:pic>
        <p:nvPicPr>
          <p:cNvPr id="5" name="Imagen 4" descr="Autocopia_de_seguridad_deidentidad y actuación para los distintos centros"/>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375212" y="325099"/>
            <a:ext cx="2595282" cy="1167525"/>
          </a:xfrm>
          <a:prstGeom prst="rect">
            <a:avLst/>
          </a:prstGeom>
          <a:noFill/>
          <a:ln>
            <a:noFill/>
          </a:ln>
        </p:spPr>
      </p:pic>
      <p:pic>
        <p:nvPicPr>
          <p:cNvPr id="3" name="Imagen 2"/>
          <p:cNvPicPr>
            <a:picLocks noChangeAspect="1"/>
          </p:cNvPicPr>
          <p:nvPr/>
        </p:nvPicPr>
        <p:blipFill rotWithShape="1">
          <a:blip r:embed="rId2"/>
          <a:srcRect l="10997" t="13448" r="8451" b="31700"/>
          <a:stretch>
            <a:fillRect/>
          </a:stretch>
        </p:blipFill>
        <p:spPr>
          <a:xfrm>
            <a:off x="712694" y="2294347"/>
            <a:ext cx="1871793" cy="240377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4093" y="1070046"/>
            <a:ext cx="8108578" cy="4893647"/>
          </a:xfrm>
          <a:prstGeom prst="rect">
            <a:avLst/>
          </a:prstGeom>
        </p:spPr>
        <p:txBody>
          <a:bodyPr wrap="square">
            <a:spAutoFit/>
          </a:bodyPr>
          <a:lstStyle/>
          <a:p>
            <a:pPr algn="just"/>
            <a:r>
              <a:rPr lang="es-ES" dirty="0" smtClean="0">
                <a:latin typeface="Cambria" panose="02040503050406030204" pitchFamily="18" charset="0"/>
                <a:ea typeface="Cambria" panose="02040503050406030204" pitchFamily="18" charset="0"/>
              </a:rPr>
              <a:t>Se constituyen brigadas en los</a:t>
            </a:r>
            <a:r>
              <a:rPr lang="es-ES" b="1" dirty="0" smtClean="0">
                <a:latin typeface="Cambria" panose="02040503050406030204" pitchFamily="18" charset="0"/>
                <a:ea typeface="Cambria" panose="02040503050406030204" pitchFamily="18" charset="0"/>
              </a:rPr>
              <a:t> centros de educación, producción y servicios de todos los sectores, estatal o no, de la economía del país, con potencial juvenil para hacerlo donde existan como mínimo 5 jóvenes y como máximo 25</a:t>
            </a:r>
            <a:r>
              <a:rPr lang="es-ES" dirty="0" smtClean="0">
                <a:latin typeface="Cambria" panose="02040503050406030204" pitchFamily="18" charset="0"/>
                <a:ea typeface="Cambria" panose="02040503050406030204" pitchFamily="18" charset="0"/>
              </a:rPr>
              <a:t>, que voluntariamente decidan constituir una brigada, independientemente de que exista o no estructura política de la UJC y del Partido Comunista de Cuba (PCC)</a:t>
            </a:r>
            <a:endParaRPr lang="es-ES" dirty="0" smtClean="0">
              <a:latin typeface="Cambria" panose="02040503050406030204" pitchFamily="18" charset="0"/>
              <a:ea typeface="Cambria" panose="02040503050406030204" pitchFamily="18" charset="0"/>
            </a:endParaRPr>
          </a:p>
          <a:p>
            <a:endParaRPr lang="es-ES" dirty="0"/>
          </a:p>
          <a:p>
            <a:pPr algn="ctr"/>
            <a:r>
              <a:rPr lang="es-ES" sz="2400" b="1" dirty="0" smtClean="0">
                <a:latin typeface="Cambria" panose="02040503050406030204" pitchFamily="18" charset="0"/>
                <a:ea typeface="Cambria" panose="02040503050406030204" pitchFamily="18" charset="0"/>
              </a:rPr>
              <a:t>Procedimiento para crear las BTJ</a:t>
            </a:r>
            <a:endParaRPr lang="es-ES" sz="2400" b="1" dirty="0" smtClean="0">
              <a:latin typeface="Cambria" panose="02040503050406030204" pitchFamily="18" charset="0"/>
              <a:ea typeface="Cambria" panose="02040503050406030204" pitchFamily="18" charset="0"/>
            </a:endParaRPr>
          </a:p>
          <a:p>
            <a:endParaRPr lang="es-ES" dirty="0"/>
          </a:p>
          <a:p>
            <a:pPr marL="285750" indent="-285750">
              <a:buFont typeface="Arial" panose="020B0604020202020204" pitchFamily="34" charset="0"/>
              <a:buChar char="•"/>
            </a:pPr>
            <a:r>
              <a:rPr lang="es-ES" dirty="0" smtClean="0">
                <a:latin typeface="Cambria" panose="02040503050406030204" pitchFamily="18" charset="0"/>
                <a:ea typeface="Cambria" panose="02040503050406030204" pitchFamily="18" charset="0"/>
              </a:rPr>
              <a:t>Coordinar con los factores del centro la convocatoria a la masa de jóvenes para explicar los motivos y esencias de la constitución de la brigada. </a:t>
            </a:r>
            <a:endParaRPr lang="es-ES" dirty="0" smtClean="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es-ES" dirty="0" smtClean="0">
                <a:latin typeface="Cambria" panose="02040503050406030204" pitchFamily="18" charset="0"/>
                <a:ea typeface="Cambria" panose="02040503050406030204" pitchFamily="18" charset="0"/>
              </a:rPr>
              <a:t>Nombrar la dirección de la misma, la que definirá, de conjunto con la administración, las tareas que emanen del banco de problemas para proceder a la firma de convenios. </a:t>
            </a:r>
            <a:endParaRPr lang="es-ES" dirty="0" smtClean="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es-ES" dirty="0" smtClean="0">
                <a:latin typeface="Cambria" panose="02040503050406030204" pitchFamily="18" charset="0"/>
                <a:ea typeface="Cambria" panose="02040503050406030204" pitchFamily="18" charset="0"/>
              </a:rPr>
              <a:t>Una vez firmado el convenio se reúne la brigada y se le otorga una tarea a cada joven.</a:t>
            </a:r>
            <a:endParaRPr lang="es-ES" dirty="0" smtClean="0">
              <a:latin typeface="Cambria" panose="02040503050406030204" pitchFamily="18" charset="0"/>
              <a:ea typeface="Cambria" panose="02040503050406030204" pitchFamily="18" charset="0"/>
            </a:endParaRPr>
          </a:p>
          <a:p>
            <a:endParaRPr lang="es-ES" dirty="0"/>
          </a:p>
        </p:txBody>
      </p:sp>
      <p:sp>
        <p:nvSpPr>
          <p:cNvPr id="3" name="Rectángulo 2"/>
          <p:cNvSpPr/>
          <p:nvPr/>
        </p:nvSpPr>
        <p:spPr>
          <a:xfrm>
            <a:off x="2433918" y="295400"/>
            <a:ext cx="3684494" cy="461665"/>
          </a:xfrm>
          <a:prstGeom prst="rect">
            <a:avLst/>
          </a:prstGeom>
        </p:spPr>
        <p:txBody>
          <a:bodyPr wrap="square">
            <a:spAutoFit/>
          </a:bodyPr>
          <a:lstStyle/>
          <a:p>
            <a:pPr algn="ctr"/>
            <a:r>
              <a:rPr lang="es-ES" sz="2400" b="1" dirty="0" smtClean="0">
                <a:latin typeface="Cambria" panose="02040503050406030204" pitchFamily="18" charset="0"/>
                <a:ea typeface="Cambria" panose="02040503050406030204" pitchFamily="18" charset="0"/>
              </a:rPr>
              <a:t>Constitución de las BTJ</a:t>
            </a:r>
            <a:endParaRPr lang="es-ES" sz="2400" dirty="0">
              <a:latin typeface="Cambria" panose="02040503050406030204" pitchFamily="18" charset="0"/>
              <a:ea typeface="Cambria" panose="02040503050406030204"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2388" y="978636"/>
            <a:ext cx="8498541" cy="5078313"/>
          </a:xfrm>
          <a:prstGeom prst="rect">
            <a:avLst/>
          </a:prstGeom>
        </p:spPr>
        <p:txBody>
          <a:bodyPr wrap="square">
            <a:spAutoFit/>
          </a:bodyPr>
          <a:lstStyle/>
          <a:p>
            <a:pPr marL="285750" indent="-285750" algn="just">
              <a:buFont typeface="Arial" panose="020B0604020202020204" pitchFamily="34" charset="0"/>
              <a:buChar char="•"/>
            </a:pPr>
            <a:r>
              <a:rPr lang="es-ES" dirty="0" smtClean="0">
                <a:latin typeface="Cambria" panose="02040503050406030204" pitchFamily="18" charset="0"/>
                <a:ea typeface="Cambria" panose="02040503050406030204" pitchFamily="18" charset="0"/>
              </a:rPr>
              <a:t>Poner en conocimiento de los brigadistas el reglamento y mecanismos de trabajo. Contribuir con el desarrollo de iniciativas, en función de la creación y la superación técnica y profesional de sus miembros. </a:t>
            </a:r>
            <a:endParaRPr lang="es-ES" dirty="0" smtClean="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es-ES" dirty="0" smtClean="0">
                <a:latin typeface="Cambria" panose="02040503050406030204" pitchFamily="18" charset="0"/>
                <a:ea typeface="Cambria" panose="02040503050406030204" pitchFamily="18" charset="0"/>
              </a:rPr>
              <a:t>Velar por la incorporación de los recién graduados en el movimiento. </a:t>
            </a:r>
            <a:endParaRPr lang="es-ES" dirty="0" smtClean="0">
              <a:latin typeface="Cambria" panose="02040503050406030204" pitchFamily="18" charset="0"/>
              <a:ea typeface="Cambria" panose="02040503050406030204" pitchFamily="18" charset="0"/>
            </a:endParaRPr>
          </a:p>
          <a:p>
            <a:pPr marL="285750" indent="-285750" algn="just">
              <a:buFont typeface="Arial" panose="020B0604020202020204" pitchFamily="34" charset="0"/>
              <a:buChar char="•"/>
            </a:pPr>
            <a:r>
              <a:rPr lang="es-ES" b="1" dirty="0" smtClean="0">
                <a:latin typeface="Cambria" panose="02040503050406030204" pitchFamily="18" charset="0"/>
                <a:ea typeface="Cambria" panose="02040503050406030204" pitchFamily="18" charset="0"/>
              </a:rPr>
              <a:t>Promover la cooperación entre brigadas de diferentes centros,  potenciando la implementación y generalización de los resultados obtenidos en investigaciones y soluciones al banco de problemas del centro.</a:t>
            </a:r>
            <a:endParaRPr lang="es-ES" b="1" dirty="0" smtClean="0">
              <a:latin typeface="Cambria" panose="02040503050406030204" pitchFamily="18" charset="0"/>
              <a:ea typeface="Cambria" panose="02040503050406030204" pitchFamily="18" charset="0"/>
            </a:endParaRPr>
          </a:p>
          <a:p>
            <a:pPr marL="285750" indent="-285750" algn="just">
              <a:buFont typeface="Arial" panose="020B0604020202020204" pitchFamily="34" charset="0"/>
              <a:buChar char="•"/>
            </a:pPr>
            <a:r>
              <a:rPr lang="es-ES" dirty="0" smtClean="0">
                <a:latin typeface="Cambria" panose="02040503050406030204" pitchFamily="18" charset="0"/>
                <a:ea typeface="Cambria" panose="02040503050406030204" pitchFamily="18" charset="0"/>
              </a:rPr>
              <a:t>Revisar, de forma permanente, las acciones que se derivan de las cláusulas del convenio de trabajo. </a:t>
            </a:r>
            <a:endParaRPr lang="es-ES" dirty="0" smtClean="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es-ES" dirty="0" smtClean="0">
                <a:latin typeface="Cambria" panose="02040503050406030204" pitchFamily="18" charset="0"/>
                <a:ea typeface="Cambria" panose="02040503050406030204" pitchFamily="18" charset="0"/>
              </a:rPr>
              <a:t>Seguimiento a la identificación de los jóvenes en adiestramiento laboral y servicio social, para contribuir a su inserción en el escenario laboral y su desempeño como brigadistas.</a:t>
            </a:r>
            <a:endParaRPr lang="es-ES" dirty="0" smtClean="0">
              <a:latin typeface="Cambria" panose="02040503050406030204" pitchFamily="18" charset="0"/>
              <a:ea typeface="Cambria" panose="02040503050406030204" pitchFamily="18" charset="0"/>
            </a:endParaRPr>
          </a:p>
          <a:p>
            <a:pPr marL="285750" indent="-285750" algn="just">
              <a:buFont typeface="Arial" panose="020B0604020202020204" pitchFamily="34" charset="0"/>
              <a:buChar char="•"/>
            </a:pPr>
            <a:r>
              <a:rPr lang="es-ES" dirty="0" smtClean="0">
                <a:latin typeface="Cambria" panose="02040503050406030204" pitchFamily="18" charset="0"/>
                <a:ea typeface="Cambria" panose="02040503050406030204" pitchFamily="18" charset="0"/>
              </a:rPr>
              <a:t>Rendición de cuentas del quehacer de cada miembro de la brigada, en un análisis y evaluación de los resultados del trabajo y misiones otorgadas por el movimiento</a:t>
            </a:r>
            <a:endParaRPr lang="es-ES" dirty="0" smtClean="0">
              <a:latin typeface="Cambria" panose="02040503050406030204" pitchFamily="18" charset="0"/>
              <a:ea typeface="Cambria" panose="02040503050406030204" pitchFamily="18" charset="0"/>
            </a:endParaRPr>
          </a:p>
          <a:p>
            <a:pPr marL="285750" indent="-285750">
              <a:buFont typeface="Arial" panose="020B0604020202020204" pitchFamily="34" charset="0"/>
              <a:buChar char="•"/>
            </a:pPr>
            <a:r>
              <a:rPr lang="es-ES" dirty="0" smtClean="0">
                <a:latin typeface="Cambria" panose="02040503050406030204" pitchFamily="18" charset="0"/>
                <a:ea typeface="Cambria" panose="02040503050406030204" pitchFamily="18" charset="0"/>
              </a:rPr>
              <a:t>Promover experiencias sobre las formas, vías y medios de socializar el quehacer científico-técnico juvenil, en el propio centro y en el entorno. </a:t>
            </a:r>
            <a:endParaRPr lang="es-ES" dirty="0" smtClean="0">
              <a:latin typeface="Cambria" panose="02040503050406030204" pitchFamily="18" charset="0"/>
              <a:ea typeface="Cambria" panose="02040503050406030204" pitchFamily="18" charset="0"/>
            </a:endParaRPr>
          </a:p>
          <a:p>
            <a:pPr marL="285750" indent="-285750" algn="just">
              <a:buFont typeface="Arial" panose="020B0604020202020204" pitchFamily="34" charset="0"/>
              <a:buChar char="•"/>
            </a:pPr>
            <a:r>
              <a:rPr lang="es-ES" dirty="0" smtClean="0">
                <a:latin typeface="Cambria" panose="02040503050406030204" pitchFamily="18" charset="0"/>
                <a:ea typeface="Cambria" panose="02040503050406030204" pitchFamily="18" charset="0"/>
              </a:rPr>
              <a:t>Utilización de los medios de </a:t>
            </a:r>
            <a:r>
              <a:rPr lang="es-ES" b="1" dirty="0" smtClean="0">
                <a:latin typeface="Cambria" panose="02040503050406030204" pitchFamily="18" charset="0"/>
                <a:ea typeface="Cambria" panose="02040503050406030204" pitchFamily="18" charset="0"/>
              </a:rPr>
              <a:t>difusión masiva y publicaciones científicas para divulgar los resultados del quehacer científico de nuestros jóvenes.</a:t>
            </a:r>
            <a:endParaRPr lang="es-ES" b="1" dirty="0">
              <a:latin typeface="Cambria" panose="02040503050406030204" pitchFamily="18" charset="0"/>
              <a:ea typeface="Cambria" panose="02040503050406030204" pitchFamily="18" charset="0"/>
            </a:endParaRPr>
          </a:p>
        </p:txBody>
      </p:sp>
      <p:sp>
        <p:nvSpPr>
          <p:cNvPr id="3" name="Rectángulo 2"/>
          <p:cNvSpPr/>
          <p:nvPr/>
        </p:nvSpPr>
        <p:spPr>
          <a:xfrm>
            <a:off x="2749279" y="285794"/>
            <a:ext cx="3564758" cy="461665"/>
          </a:xfrm>
          <a:prstGeom prst="rect">
            <a:avLst/>
          </a:prstGeom>
        </p:spPr>
        <p:txBody>
          <a:bodyPr wrap="none">
            <a:spAutoFit/>
          </a:bodyPr>
          <a:lstStyle/>
          <a:p>
            <a:r>
              <a:rPr lang="es-ES" sz="2400" dirty="0" smtClean="0">
                <a:latin typeface="Cambria" panose="02040503050406030204" pitchFamily="18" charset="0"/>
                <a:ea typeface="Cambria" panose="02040503050406030204" pitchFamily="18" charset="0"/>
              </a:rPr>
              <a:t>Funciones de una Brigada</a:t>
            </a:r>
            <a:endParaRPr lang="es-ES" sz="2400" dirty="0" smtClean="0">
              <a:latin typeface="Cambria" panose="02040503050406030204" pitchFamily="18" charset="0"/>
              <a:ea typeface="Cambria" panose="020405030504060302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76517" y="1024367"/>
            <a:ext cx="8619565" cy="5078313"/>
          </a:xfrm>
          <a:prstGeom prst="rect">
            <a:avLst/>
          </a:prstGeom>
        </p:spPr>
        <p:txBody>
          <a:bodyPr wrap="square">
            <a:spAutoFit/>
          </a:bodyPr>
          <a:lstStyle/>
          <a:p>
            <a:r>
              <a:rPr lang="es-ES" b="1" dirty="0" smtClean="0">
                <a:latin typeface="Cambria" panose="02040503050406030204" pitchFamily="18" charset="0"/>
                <a:ea typeface="Cambria" panose="02040503050406030204" pitchFamily="18" charset="0"/>
              </a:rPr>
              <a:t>Sello </a:t>
            </a:r>
            <a:r>
              <a:rPr lang="es-ES" b="1" dirty="0">
                <a:latin typeface="Cambria" panose="02040503050406030204" pitchFamily="18" charset="0"/>
                <a:ea typeface="Cambria" panose="02040503050406030204" pitchFamily="18" charset="0"/>
              </a:rPr>
              <a:t>“ Forjadores Del Futuro”</a:t>
            </a:r>
            <a:r>
              <a:rPr lang="es-ES" dirty="0">
                <a:latin typeface="Cambria" panose="02040503050406030204" pitchFamily="18" charset="0"/>
                <a:ea typeface="Cambria" panose="02040503050406030204" pitchFamily="18" charset="0"/>
              </a:rPr>
              <a:t> </a:t>
            </a:r>
            <a:endParaRPr lang="es-ES" dirty="0" smtClean="0">
              <a:latin typeface="Cambria" panose="02040503050406030204" pitchFamily="18" charset="0"/>
              <a:ea typeface="Cambria" panose="02040503050406030204" pitchFamily="18" charset="0"/>
            </a:endParaRPr>
          </a:p>
          <a:p>
            <a:endParaRPr lang="es-ES" dirty="0">
              <a:latin typeface="Cambria" panose="02040503050406030204" pitchFamily="18" charset="0"/>
              <a:ea typeface="Cambria" panose="02040503050406030204" pitchFamily="18" charset="0"/>
            </a:endParaRPr>
          </a:p>
          <a:p>
            <a:pPr algn="just"/>
            <a:r>
              <a:rPr lang="es-ES" dirty="0">
                <a:latin typeface="Cambria" panose="02040503050406030204" pitchFamily="18" charset="0"/>
                <a:ea typeface="Cambria" panose="02040503050406030204" pitchFamily="18" charset="0"/>
              </a:rPr>
              <a:t>El Sello “Forjadores del Futuro” constituye un reconocimiento que otorga la Unión de Jóvenes Comunistas y el movimiento de las Brigadas Técnicas Juveniles a los jóvenes que se destacan en la creación científico – técnica. El Sello Forjadores del Futuro se concede a aquellos jóvenes trabajadores o estudiantes universitarios en último año de sus carreras, cubanos o extranjeros residentes en </a:t>
            </a:r>
            <a:r>
              <a:rPr lang="es-ES" dirty="0" smtClean="0">
                <a:latin typeface="Cambria" panose="02040503050406030204" pitchFamily="18" charset="0"/>
                <a:ea typeface="Cambria" panose="02040503050406030204" pitchFamily="18" charset="0"/>
              </a:rPr>
              <a:t>Cuba </a:t>
            </a:r>
            <a:r>
              <a:rPr lang="es-ES" dirty="0">
                <a:latin typeface="Cambria" panose="02040503050406030204" pitchFamily="18" charset="0"/>
                <a:ea typeface="Cambria" panose="02040503050406030204" pitchFamily="18" charset="0"/>
              </a:rPr>
              <a:t>y hasta la edad de 36 años, si los cumple en el año de otorgamiento. </a:t>
            </a:r>
            <a:endParaRPr lang="es-ES" dirty="0" smtClean="0">
              <a:latin typeface="Cambria" panose="02040503050406030204" pitchFamily="18" charset="0"/>
              <a:ea typeface="Cambria" panose="02040503050406030204" pitchFamily="18" charset="0"/>
            </a:endParaRPr>
          </a:p>
          <a:p>
            <a:endParaRPr lang="es-ES" dirty="0">
              <a:latin typeface="Cambria" panose="02040503050406030204" pitchFamily="18" charset="0"/>
              <a:ea typeface="Cambria" panose="02040503050406030204" pitchFamily="18" charset="0"/>
            </a:endParaRPr>
          </a:p>
          <a:p>
            <a:r>
              <a:rPr lang="es-ES" b="1" dirty="0">
                <a:latin typeface="Cambria" panose="02040503050406030204" pitchFamily="18" charset="0"/>
                <a:ea typeface="Cambria" panose="02040503050406030204" pitchFamily="18" charset="0"/>
              </a:rPr>
              <a:t>Colectivo Forjadores Del Futuro</a:t>
            </a:r>
            <a:r>
              <a:rPr lang="es-ES" dirty="0">
                <a:latin typeface="Cambria" panose="02040503050406030204" pitchFamily="18" charset="0"/>
                <a:ea typeface="Cambria" panose="02040503050406030204" pitchFamily="18" charset="0"/>
              </a:rPr>
              <a:t> </a:t>
            </a:r>
            <a:endParaRPr lang="es-ES" dirty="0" smtClean="0">
              <a:latin typeface="Cambria" panose="02040503050406030204" pitchFamily="18" charset="0"/>
              <a:ea typeface="Cambria" panose="02040503050406030204" pitchFamily="18" charset="0"/>
            </a:endParaRPr>
          </a:p>
          <a:p>
            <a:endParaRPr lang="es-ES" dirty="0">
              <a:latin typeface="Cambria" panose="02040503050406030204" pitchFamily="18" charset="0"/>
              <a:ea typeface="Cambria" panose="02040503050406030204" pitchFamily="18" charset="0"/>
            </a:endParaRPr>
          </a:p>
          <a:p>
            <a:pPr algn="just"/>
            <a:r>
              <a:rPr lang="es-ES" dirty="0">
                <a:latin typeface="Cambria" panose="02040503050406030204" pitchFamily="18" charset="0"/>
                <a:ea typeface="Cambria" panose="02040503050406030204" pitchFamily="18" charset="0"/>
              </a:rPr>
              <a:t>La condición Colectivo “Forjadores de Futuro“ se le otorga a aquellos colectivos temporales o definitivos que hayan obtenido resultados relevantes en el desarrollo científico técnico, con una elevada consagración al trabajo y en la que exista un funcionamiento correcto de las BTJ, con resultados en la creación científico técnica. Un colectivo de jóvenes podrá obtener la distinción en más de una ocasión, si los logros alcanzados justifican su entrega cada cinco años, siendo este patrimonio del colectivo, el cual decidirá en que parte del centro de trabajo o lugar histórico será expuesto. </a:t>
            </a:r>
            <a:endParaRPr lang="es-ES" dirty="0">
              <a:latin typeface="Cambria" panose="02040503050406030204" pitchFamily="18" charset="0"/>
              <a:ea typeface="Cambria" panose="02040503050406030204" pitchFamily="18" charset="0"/>
            </a:endParaRPr>
          </a:p>
        </p:txBody>
      </p:sp>
      <p:sp>
        <p:nvSpPr>
          <p:cNvPr id="3" name="Rectángulo 2"/>
          <p:cNvSpPr/>
          <p:nvPr/>
        </p:nvSpPr>
        <p:spPr>
          <a:xfrm>
            <a:off x="2695196" y="232193"/>
            <a:ext cx="3014671" cy="523220"/>
          </a:xfrm>
          <a:prstGeom prst="rect">
            <a:avLst/>
          </a:prstGeom>
        </p:spPr>
        <p:txBody>
          <a:bodyPr wrap="none">
            <a:spAutoFit/>
          </a:bodyPr>
          <a:lstStyle/>
          <a:p>
            <a:r>
              <a:rPr lang="es-ES" sz="2800" b="1" dirty="0">
                <a:latin typeface="Cambria" panose="02040503050406030204" pitchFamily="18" charset="0"/>
                <a:ea typeface="Cambria" panose="02040503050406030204" pitchFamily="18" charset="0"/>
              </a:rPr>
              <a:t>Reconocimientos</a:t>
            </a:r>
            <a:endParaRPr lang="es-ES" sz="2800" b="1" dirty="0">
              <a:latin typeface="Cambria" panose="02040503050406030204" pitchFamily="18" charset="0"/>
              <a:ea typeface="Cambria" panose="020405030504060302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820272" y="2174610"/>
            <a:ext cx="7247964" cy="1615442"/>
          </a:xfrm>
          <a:prstGeom prst="rect">
            <a:avLst/>
          </a:prstGeom>
        </p:spPr>
        <p:txBody>
          <a:bodyPr wrap="square">
            <a:spAutoFit/>
          </a:bodyPr>
          <a:lstStyle/>
          <a:p>
            <a:pPr algn="ctr">
              <a:lnSpc>
                <a:spcPct val="107000"/>
              </a:lnSpc>
              <a:spcAft>
                <a:spcPts val="800"/>
              </a:spcAft>
            </a:pPr>
            <a:r>
              <a:rPr lang="es-ES" sz="4800" dirty="0">
                <a:latin typeface="Cambria" panose="02040503050406030204" pitchFamily="18" charset="0"/>
                <a:ea typeface="Cambria" panose="02040503050406030204" pitchFamily="18" charset="0"/>
                <a:cs typeface="Times New Roman" panose="02020603050405020304" pitchFamily="18" charset="0"/>
              </a:rPr>
              <a:t>Principales </a:t>
            </a:r>
            <a:r>
              <a:rPr lang="es-ES" sz="4800" dirty="0" smtClean="0">
                <a:latin typeface="Cambria" panose="02040503050406030204" pitchFamily="18" charset="0"/>
                <a:ea typeface="Cambria" panose="02040503050406030204" pitchFamily="18" charset="0"/>
                <a:cs typeface="Times New Roman" panose="02020603050405020304" pitchFamily="18" charset="0"/>
              </a:rPr>
              <a:t>problemas de las BTJ identificados </a:t>
            </a:r>
            <a:endParaRPr lang="es-ES" sz="4400" dirty="0">
              <a:latin typeface="Cambria" panose="02040503050406030204" pitchFamily="18" charset="0"/>
              <a:ea typeface="Cambria" panose="020405030504060302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64855" y="1158914"/>
            <a:ext cx="8221945" cy="5229573"/>
          </a:xfrm>
          <a:prstGeom prst="rect">
            <a:avLst/>
          </a:prstGeom>
        </p:spPr>
        <p:txBody>
          <a:bodyPr wrap="square">
            <a:spAutoFit/>
          </a:bodyPr>
          <a:lstStyle/>
          <a:p>
            <a:pPr marL="342900" lvl="0" indent="-342900" algn="just">
              <a:lnSpc>
                <a:spcPct val="107000"/>
              </a:lnSpc>
              <a:spcAft>
                <a:spcPts val="0"/>
              </a:spcAft>
              <a:buFont typeface="+mj-lt"/>
              <a:buAutoNum type="arabicPeriod"/>
            </a:pP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Insuficientes conocimientos de Metodología de la Investigación por parte de los estudiantes de Ciencias Médicas de la Habana.</a:t>
            </a:r>
            <a:endParaRPr lang="es-ES" sz="2000" dirty="0" smtClean="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0"/>
              </a:spcAft>
              <a:buFont typeface="+mj-lt"/>
              <a:buAutoNum type="arabicPeriod"/>
            </a:pP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Escasa cultura de publicación en revistas estudiantiles y profesionales.</a:t>
            </a:r>
            <a:endParaRPr lang="es-ES" sz="2000" dirty="0" smtClean="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0"/>
              </a:spcAft>
              <a:buFont typeface="+mj-lt"/>
              <a:buAutoNum type="arabicPeriod"/>
            </a:pP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Dificultades para acceder a fuentes de información, así como a medios electrónicos para realizar investigaciones.</a:t>
            </a:r>
            <a:endParaRPr lang="es-ES" sz="2000" dirty="0" smtClean="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0"/>
              </a:spcAft>
              <a:buFont typeface="+mj-lt"/>
              <a:buAutoNum type="arabicPeriod"/>
            </a:pPr>
            <a:r>
              <a:rPr lang="es-ES" sz="2400" b="1" dirty="0" smtClean="0">
                <a:effectLst/>
                <a:latin typeface="Cambria" panose="02040503050406030204" pitchFamily="18" charset="0"/>
                <a:ea typeface="Cambria" panose="02040503050406030204" pitchFamily="18" charset="0"/>
                <a:cs typeface="Times New Roman" panose="02020603050405020304" pitchFamily="18" charset="0"/>
              </a:rPr>
              <a:t>Escaso apoyo institucional </a:t>
            </a: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a estudiantes interesados en </a:t>
            </a:r>
            <a:r>
              <a:rPr lang="es-ES" sz="2400" b="1" dirty="0" smtClean="0">
                <a:effectLst/>
                <a:latin typeface="Cambria" panose="02040503050406030204" pitchFamily="18" charset="0"/>
                <a:ea typeface="Cambria" panose="02040503050406030204" pitchFamily="18" charset="0"/>
                <a:cs typeface="Times New Roman" panose="02020603050405020304" pitchFamily="18" charset="0"/>
              </a:rPr>
              <a:t>realizar proyectos de investigación</a:t>
            </a: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a:t>
            </a:r>
            <a:endParaRPr lang="es-ES" sz="2000" dirty="0" smtClean="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0"/>
              </a:spcAft>
              <a:buFont typeface="+mj-lt"/>
              <a:buAutoNum type="arabicPeriod"/>
            </a:pP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Deficiente premiación y reconocimiento de la labor investigativa en los estudiantes.</a:t>
            </a:r>
            <a:endParaRPr lang="es-ES" sz="2000" dirty="0" smtClean="0">
              <a:effectLst/>
              <a:latin typeface="Cambria" panose="02040503050406030204" pitchFamily="18" charset="0"/>
              <a:ea typeface="Cambria" panose="02040503050406030204" pitchFamily="18" charset="0"/>
              <a:cs typeface="Times New Roman" panose="02020603050405020304" pitchFamily="18" charset="0"/>
            </a:endParaRPr>
          </a:p>
          <a:p>
            <a:pPr marL="342900" lvl="0" indent="-342900" algn="just">
              <a:lnSpc>
                <a:spcPct val="107000"/>
              </a:lnSpc>
              <a:spcAft>
                <a:spcPts val="800"/>
              </a:spcAft>
              <a:buFont typeface="+mj-lt"/>
              <a:buAutoNum type="arabicPeriod"/>
            </a:pP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Altos costes en la producción </a:t>
            </a: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científica </a:t>
            </a:r>
            <a:r>
              <a:rPr lang="es-ES" sz="2400" dirty="0" smtClean="0">
                <a:effectLst/>
                <a:latin typeface="Cambria" panose="02040503050406030204" pitchFamily="18" charset="0"/>
                <a:ea typeface="Cambria" panose="02040503050406030204" pitchFamily="18" charset="0"/>
                <a:cs typeface="Times New Roman" panose="02020603050405020304" pitchFamily="18" charset="0"/>
              </a:rPr>
              <a:t>(Internet, impresiones y otros medios).</a:t>
            </a:r>
            <a:endParaRPr lang="es-ES" sz="2000" dirty="0">
              <a:effectLst/>
              <a:latin typeface="Cambria" panose="02040503050406030204" pitchFamily="18" charset="0"/>
              <a:ea typeface="Cambria" panose="02040503050406030204" pitchFamily="18" charset="0"/>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833719" y="376518"/>
            <a:ext cx="7274857" cy="523220"/>
          </a:xfrm>
          <a:prstGeom prst="rect">
            <a:avLst/>
          </a:prstGeom>
          <a:noFill/>
        </p:spPr>
        <p:txBody>
          <a:bodyPr wrap="square" rtlCol="0">
            <a:spAutoFit/>
          </a:bodyPr>
          <a:lstStyle/>
          <a:p>
            <a:pPr algn="ctr"/>
            <a:r>
              <a:rPr lang="es-ES" sz="2800" b="1" dirty="0" smtClean="0">
                <a:latin typeface="Cambria" panose="02040503050406030204" pitchFamily="18" charset="0"/>
                <a:ea typeface="Cambria" panose="02040503050406030204" pitchFamily="18" charset="0"/>
              </a:rPr>
              <a:t>Premisas de trabajo  </a:t>
            </a:r>
            <a:endParaRPr lang="es-ES" sz="2800" b="1" dirty="0">
              <a:latin typeface="Cambria" panose="02040503050406030204" pitchFamily="18" charset="0"/>
              <a:ea typeface="Cambria" panose="02040503050406030204" pitchFamily="18" charset="0"/>
            </a:endParaRPr>
          </a:p>
        </p:txBody>
      </p:sp>
      <p:sp>
        <p:nvSpPr>
          <p:cNvPr id="3" name="CuadroTexto 2"/>
          <p:cNvSpPr txBox="1"/>
          <p:nvPr/>
        </p:nvSpPr>
        <p:spPr>
          <a:xfrm>
            <a:off x="470649" y="1035424"/>
            <a:ext cx="7947210" cy="5016758"/>
          </a:xfrm>
          <a:prstGeom prst="rect">
            <a:avLst/>
          </a:prstGeom>
          <a:noFill/>
        </p:spPr>
        <p:txBody>
          <a:bodyPr wrap="square" rtlCol="0">
            <a:spAutoFit/>
          </a:bodyPr>
          <a:lstStyle/>
          <a:p>
            <a:pPr algn="just"/>
            <a:r>
              <a:rPr lang="es-ES" sz="2400" dirty="0" smtClean="0">
                <a:latin typeface="Cambria" panose="02040503050406030204" pitchFamily="18" charset="0"/>
                <a:ea typeface="Cambria" panose="02040503050406030204" pitchFamily="18" charset="0"/>
              </a:rPr>
              <a:t>La ciencia tiene  normas,  requisitos formales y  legales,  bases metodológicas que rigen su funcionamiento riguroso y organizado.</a:t>
            </a:r>
            <a:endParaRPr lang="es-ES" sz="2400" dirty="0" smtClean="0">
              <a:latin typeface="Cambria" panose="02040503050406030204" pitchFamily="18" charset="0"/>
              <a:ea typeface="Cambria" panose="02040503050406030204" pitchFamily="18" charset="0"/>
            </a:endParaRPr>
          </a:p>
          <a:p>
            <a:pPr algn="just"/>
            <a:endParaRPr lang="es-ES" sz="1600" dirty="0">
              <a:latin typeface="Cambria" panose="02040503050406030204" pitchFamily="18" charset="0"/>
              <a:ea typeface="Cambria" panose="02040503050406030204" pitchFamily="18" charset="0"/>
            </a:endParaRPr>
          </a:p>
          <a:p>
            <a:pPr algn="just"/>
            <a:r>
              <a:rPr lang="es-ES" sz="2400" dirty="0" smtClean="0">
                <a:latin typeface="Cambria" panose="02040503050406030204" pitchFamily="18" charset="0"/>
                <a:ea typeface="Cambria" panose="02040503050406030204" pitchFamily="18" charset="0"/>
              </a:rPr>
              <a:t>Los proyectos, las publicaciones y otras actividades científicas están reguladas por leyes y resoluciones del CITMA y del Estado.</a:t>
            </a:r>
            <a:endParaRPr lang="es-ES" sz="2400" dirty="0" smtClean="0">
              <a:latin typeface="Cambria" panose="02040503050406030204" pitchFamily="18" charset="0"/>
              <a:ea typeface="Cambria" panose="02040503050406030204" pitchFamily="18" charset="0"/>
            </a:endParaRPr>
          </a:p>
          <a:p>
            <a:pPr algn="just"/>
            <a:endParaRPr lang="es-ES" sz="1600" dirty="0">
              <a:latin typeface="Cambria" panose="02040503050406030204" pitchFamily="18" charset="0"/>
              <a:ea typeface="Cambria" panose="02040503050406030204" pitchFamily="18" charset="0"/>
            </a:endParaRPr>
          </a:p>
          <a:p>
            <a:pPr algn="just"/>
            <a:r>
              <a:rPr lang="es-ES" sz="2400" dirty="0" smtClean="0">
                <a:latin typeface="Cambria" panose="02040503050406030204" pitchFamily="18" charset="0"/>
                <a:ea typeface="Cambria" panose="02040503050406030204" pitchFamily="18" charset="0"/>
              </a:rPr>
              <a:t>Los estudiantes están en un proceso de formación docente y científica que los prepara para investigar y publicar. No son científicos, no están suficientemente preparados aun.  </a:t>
            </a:r>
            <a:endParaRPr lang="es-ES" sz="2400" dirty="0" smtClean="0">
              <a:latin typeface="Cambria" panose="02040503050406030204" pitchFamily="18" charset="0"/>
              <a:ea typeface="Cambria" panose="02040503050406030204" pitchFamily="18" charset="0"/>
            </a:endParaRPr>
          </a:p>
          <a:p>
            <a:pPr algn="just"/>
            <a:endParaRPr lang="es-ES" dirty="0">
              <a:latin typeface="Cambria" panose="02040503050406030204" pitchFamily="18" charset="0"/>
              <a:ea typeface="Cambria" panose="02040503050406030204" pitchFamily="18" charset="0"/>
            </a:endParaRPr>
          </a:p>
          <a:p>
            <a:pPr algn="just"/>
            <a:r>
              <a:rPr lang="es-ES" sz="2400" dirty="0" smtClean="0">
                <a:latin typeface="Cambria" panose="02040503050406030204" pitchFamily="18" charset="0"/>
                <a:ea typeface="Cambria" panose="02040503050406030204" pitchFamily="18" charset="0"/>
              </a:rPr>
              <a:t>Todo proyecto de investigación o publicación científica debe estar asociada a la solución de un problema científico.   </a:t>
            </a:r>
            <a:endParaRPr lang="es-ES" sz="2400" dirty="0">
              <a:latin typeface="Cambria" panose="02040503050406030204" pitchFamily="18" charset="0"/>
              <a:ea typeface="Cambria" panose="020405030504060302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00600" y="2010970"/>
            <a:ext cx="3644153" cy="1870640"/>
          </a:xfrm>
          <a:prstGeom prst="rect">
            <a:avLst/>
          </a:prstGeom>
        </p:spPr>
        <p:txBody>
          <a:bodyPr wrap="square">
            <a:spAutoFit/>
          </a:bodyPr>
          <a:lstStyle/>
          <a:p>
            <a:pPr algn="ctr">
              <a:lnSpc>
                <a:spcPct val="107000"/>
              </a:lnSpc>
              <a:spcAft>
                <a:spcPts val="800"/>
              </a:spcAft>
            </a:pPr>
            <a:r>
              <a:rPr lang="es-ES" sz="5400" b="1" dirty="0" smtClean="0">
                <a:effectLst/>
                <a:latin typeface="Cambria" panose="02040503050406030204" pitchFamily="18" charset="0"/>
                <a:ea typeface="Cambria" panose="02040503050406030204" pitchFamily="18" charset="0"/>
                <a:cs typeface="Times New Roman" panose="02020603050405020304" pitchFamily="18" charset="0"/>
              </a:rPr>
              <a:t>Objetivos de trabajo</a:t>
            </a:r>
            <a:endParaRPr lang="es-ES" sz="4000" dirty="0">
              <a:effectLst/>
              <a:latin typeface="Cambria" panose="02040503050406030204" pitchFamily="18" charset="0"/>
              <a:ea typeface="Cambria" panose="02040503050406030204" pitchFamily="18" charset="0"/>
              <a:cs typeface="Times New Roman" panose="02020603050405020304" pitchFamily="18" charset="0"/>
            </a:endParaRPr>
          </a:p>
        </p:txBody>
      </p:sp>
      <p:pic>
        <p:nvPicPr>
          <p:cNvPr id="3" name="Picture 2" descr="D:\MADE\BTJ\2018\carpeta digital\JPG\AFICHE  btj LABOARATORIO.jpg"/>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366103" y="578223"/>
            <a:ext cx="3927105" cy="561042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497541" y="968188"/>
            <a:ext cx="8054787" cy="4893647"/>
          </a:xfrm>
          <a:prstGeom prst="rect">
            <a:avLst/>
          </a:prstGeom>
          <a:noFill/>
        </p:spPr>
        <p:txBody>
          <a:bodyPr wrap="square" rtlCol="0">
            <a:spAutoFit/>
          </a:bodyPr>
          <a:lstStyle/>
          <a:p>
            <a:pPr marL="457200" indent="-457200" algn="just">
              <a:buFont typeface="+mj-lt"/>
              <a:buAutoNum type="arabicPeriod"/>
            </a:pPr>
            <a:r>
              <a:rPr lang="es-ES" sz="2400" dirty="0" smtClean="0">
                <a:latin typeface="Cambria" panose="02040503050406030204" pitchFamily="18" charset="0"/>
                <a:ea typeface="Cambria" panose="02040503050406030204" pitchFamily="18" charset="0"/>
              </a:rPr>
              <a:t>Diagnosticar y colegiar las dificultades y limitaciones del trabajo de las BTJ por los Departamentos de Posgrado e Investigación de cada facultad y ECTI</a:t>
            </a:r>
            <a:endParaRPr lang="es-ES" sz="24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400" dirty="0" smtClean="0">
                <a:latin typeface="Cambria" panose="02040503050406030204" pitchFamily="18" charset="0"/>
                <a:ea typeface="Cambria" panose="02040503050406030204" pitchFamily="18" charset="0"/>
              </a:rPr>
              <a:t>Definir las proyecciones de trabajo de las BTJ en función de las necesidades y prioridades de cada facultad y ECTI.</a:t>
            </a:r>
            <a:endParaRPr lang="es-ES" sz="24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400" dirty="0" smtClean="0">
                <a:latin typeface="Cambria" panose="02040503050406030204" pitchFamily="18" charset="0"/>
                <a:ea typeface="Cambria" panose="02040503050406030204" pitchFamily="18" charset="0"/>
              </a:rPr>
              <a:t>Realizar un levantamiento de los proyectos e intereses investigativos de los estudiantes y acometer las acciones que correspondan para dinamizar  su ejecución.</a:t>
            </a:r>
            <a:endParaRPr lang="es-ES" sz="24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400" dirty="0" smtClean="0">
                <a:latin typeface="Cambria" panose="02040503050406030204" pitchFamily="18" charset="0"/>
                <a:ea typeface="Cambria" panose="02040503050406030204" pitchFamily="18" charset="0"/>
              </a:rPr>
              <a:t>Organizar talleres, seminarios y </a:t>
            </a:r>
            <a:r>
              <a:rPr lang="es-ES" sz="2400" dirty="0" smtClean="0">
                <a:latin typeface="Cambria" panose="02040503050406030204" pitchFamily="18" charset="0"/>
                <a:ea typeface="Cambria" panose="02040503050406030204" pitchFamily="18" charset="0"/>
              </a:rPr>
              <a:t>acciones de capacitación y entrenamiento </a:t>
            </a:r>
            <a:r>
              <a:rPr lang="es-ES" sz="2400" dirty="0" smtClean="0">
                <a:latin typeface="Cambria" panose="02040503050406030204" pitchFamily="18" charset="0"/>
                <a:ea typeface="Cambria" panose="02040503050406030204" pitchFamily="18" charset="0"/>
              </a:rPr>
              <a:t>para fortalecer los conocimientos metodológicos de los estudiantes.</a:t>
            </a:r>
            <a:endParaRPr lang="es-ES" sz="24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400" dirty="0">
                <a:latin typeface="Cambria" panose="02040503050406030204" pitchFamily="18" charset="0"/>
                <a:ea typeface="Cambria" panose="02040503050406030204" pitchFamily="18" charset="0"/>
              </a:rPr>
              <a:t>Elaborar un plan de actividades a nivel de cada facultad y ECTI para solucionar las problemáticas detectadas</a:t>
            </a:r>
            <a:r>
              <a:rPr lang="es-ES" sz="2400" dirty="0" smtClean="0">
                <a:latin typeface="Cambria" panose="02040503050406030204" pitchFamily="18" charset="0"/>
                <a:ea typeface="Cambria" panose="02040503050406030204" pitchFamily="18" charset="0"/>
              </a:rPr>
              <a:t>.</a:t>
            </a:r>
            <a:endParaRPr lang="es-ES" sz="2400" dirty="0" smtClean="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03410" y="489048"/>
            <a:ext cx="8364071" cy="6001643"/>
          </a:xfrm>
          <a:prstGeom prst="rect">
            <a:avLst/>
          </a:prstGeom>
        </p:spPr>
        <p:txBody>
          <a:bodyPr wrap="square">
            <a:spAutoFit/>
          </a:bodyPr>
          <a:lstStyle/>
          <a:p>
            <a:pPr marL="457200" indent="-457200" algn="just">
              <a:buFont typeface="+mj-lt"/>
              <a:buAutoNum type="arabicPeriod" startAt="6"/>
            </a:pPr>
            <a:r>
              <a:rPr lang="es-ES" sz="2400" dirty="0">
                <a:latin typeface="Cambria" panose="02040503050406030204" pitchFamily="18" charset="0"/>
                <a:ea typeface="Cambria" panose="02040503050406030204" pitchFamily="18" charset="0"/>
              </a:rPr>
              <a:t>Insertar a los directivos de las BTJ en las facultades y ECI en las reuniones metodológicas de Ciencia y Tecnología.</a:t>
            </a:r>
            <a:endParaRPr lang="es-ES" sz="2400" dirty="0">
              <a:latin typeface="Cambria" panose="02040503050406030204" pitchFamily="18" charset="0"/>
              <a:ea typeface="Cambria" panose="02040503050406030204" pitchFamily="18" charset="0"/>
            </a:endParaRPr>
          </a:p>
          <a:p>
            <a:pPr marL="457200" indent="-457200" algn="just">
              <a:buFont typeface="+mj-lt"/>
              <a:buAutoNum type="arabicPeriod" startAt="6"/>
            </a:pPr>
            <a:r>
              <a:rPr lang="es-ES" sz="2400" dirty="0">
                <a:latin typeface="Cambria" panose="02040503050406030204" pitchFamily="18" charset="0"/>
                <a:ea typeface="Cambria" panose="02040503050406030204" pitchFamily="18" charset="0"/>
              </a:rPr>
              <a:t>Crear Equipos de Asesoramiento Metodológico en Facultades y ECTI para orientar y entrenar a los estudiantes.</a:t>
            </a:r>
            <a:endParaRPr lang="es-ES" sz="2400" dirty="0">
              <a:latin typeface="Cambria" panose="02040503050406030204" pitchFamily="18" charset="0"/>
              <a:ea typeface="Cambria" panose="02040503050406030204" pitchFamily="18" charset="0"/>
            </a:endParaRPr>
          </a:p>
          <a:p>
            <a:pPr marL="457200" indent="-457200" algn="just">
              <a:buFont typeface="+mj-lt"/>
              <a:buAutoNum type="arabicPeriod" startAt="6"/>
            </a:pPr>
            <a:r>
              <a:rPr lang="es-ES" sz="2400" dirty="0">
                <a:latin typeface="Cambria" panose="02040503050406030204" pitchFamily="18" charset="0"/>
                <a:ea typeface="Cambria" panose="02040503050406030204" pitchFamily="18" charset="0"/>
              </a:rPr>
              <a:t>Fortalecer los vínculos de las BTJ con la ANIR y el Fórum  </a:t>
            </a:r>
            <a:endParaRPr lang="es-ES" sz="2400" dirty="0">
              <a:latin typeface="Cambria" panose="02040503050406030204" pitchFamily="18" charset="0"/>
              <a:ea typeface="Cambria" panose="02040503050406030204" pitchFamily="18" charset="0"/>
            </a:endParaRPr>
          </a:p>
          <a:p>
            <a:pPr marL="457200" lvl="0" indent="-457200" algn="just">
              <a:buFont typeface="+mj-lt"/>
              <a:buAutoNum type="arabicPeriod" startAt="6"/>
            </a:pPr>
            <a:r>
              <a:rPr lang="es-ES" sz="2400" dirty="0" smtClean="0">
                <a:latin typeface="Cambria" panose="02040503050406030204" pitchFamily="18" charset="0"/>
                <a:ea typeface="Cambria" panose="02040503050406030204" pitchFamily="18" charset="0"/>
              </a:rPr>
              <a:t>Potenciar los </a:t>
            </a:r>
            <a:r>
              <a:rPr lang="es-ES" sz="2400" dirty="0">
                <a:latin typeface="Cambria" panose="02040503050406030204" pitchFamily="18" charset="0"/>
                <a:ea typeface="Cambria" panose="02040503050406030204" pitchFamily="18" charset="0"/>
              </a:rPr>
              <a:t>grupos temáticos en especial  la Red juvenil Ambiental de la Provincia y los municipios para el trabajo de apoyo a la Tarea VIDA</a:t>
            </a:r>
            <a:r>
              <a:rPr lang="es-ES" sz="2400" dirty="0" smtClean="0">
                <a:latin typeface="Cambria" panose="02040503050406030204" pitchFamily="18" charset="0"/>
                <a:ea typeface="Cambria" panose="02040503050406030204" pitchFamily="18" charset="0"/>
              </a:rPr>
              <a:t>.</a:t>
            </a:r>
            <a:endParaRPr lang="es-ES" sz="2400" dirty="0" smtClean="0">
              <a:latin typeface="Cambria" panose="02040503050406030204" pitchFamily="18" charset="0"/>
              <a:ea typeface="Cambria" panose="02040503050406030204" pitchFamily="18" charset="0"/>
            </a:endParaRPr>
          </a:p>
          <a:p>
            <a:pPr marL="457200" indent="-457200" algn="just">
              <a:buFont typeface="+mj-lt"/>
              <a:buAutoNum type="arabicPeriod" startAt="6"/>
            </a:pPr>
            <a:r>
              <a:rPr lang="es-ES" sz="2400" dirty="0" smtClean="0">
                <a:latin typeface="Cambria" panose="02040503050406030204" pitchFamily="18" charset="0"/>
                <a:ea typeface="Cambria" panose="02040503050406030204" pitchFamily="18" charset="0"/>
              </a:rPr>
              <a:t>Elevar la  </a:t>
            </a:r>
            <a:r>
              <a:rPr lang="es-ES" sz="2400" dirty="0">
                <a:latin typeface="Cambria" panose="02040503050406030204" pitchFamily="18" charset="0"/>
                <a:ea typeface="Cambria" panose="02040503050406030204" pitchFamily="18" charset="0"/>
              </a:rPr>
              <a:t>calidad </a:t>
            </a:r>
            <a:r>
              <a:rPr lang="es-ES" sz="2400" dirty="0" smtClean="0">
                <a:latin typeface="Cambria" panose="02040503050406030204" pitchFamily="18" charset="0"/>
                <a:ea typeface="Cambria" panose="02040503050406030204" pitchFamily="18" charset="0"/>
              </a:rPr>
              <a:t>del proceso </a:t>
            </a:r>
            <a:r>
              <a:rPr lang="es-ES" sz="2400" dirty="0">
                <a:latin typeface="Cambria" panose="02040503050406030204" pitchFamily="18" charset="0"/>
                <a:ea typeface="Cambria" panose="02040503050406030204" pitchFamily="18" charset="0"/>
              </a:rPr>
              <a:t>de los Sellos Forjadores del Futuro</a:t>
            </a:r>
            <a:r>
              <a:rPr lang="es-ES" sz="2400" dirty="0" smtClean="0">
                <a:latin typeface="Cambria" panose="02040503050406030204" pitchFamily="18" charset="0"/>
                <a:ea typeface="Cambria" panose="02040503050406030204" pitchFamily="18" charset="0"/>
              </a:rPr>
              <a:t>.</a:t>
            </a:r>
            <a:endParaRPr lang="es-ES" sz="2400" dirty="0" smtClean="0">
              <a:latin typeface="Cambria" panose="02040503050406030204" pitchFamily="18" charset="0"/>
              <a:ea typeface="Cambria" panose="02040503050406030204" pitchFamily="18" charset="0"/>
            </a:endParaRPr>
          </a:p>
          <a:p>
            <a:pPr marL="457200" lvl="0" indent="-457200" algn="just">
              <a:buFont typeface="+mj-lt"/>
              <a:buAutoNum type="arabicPeriod" startAt="6"/>
            </a:pPr>
            <a:r>
              <a:rPr lang="es-ES" sz="2400" dirty="0">
                <a:latin typeface="Cambria" panose="02040503050406030204" pitchFamily="18" charset="0"/>
                <a:ea typeface="Cambria" panose="02040503050406030204" pitchFamily="18" charset="0"/>
              </a:rPr>
              <a:t>Desarrollar con calidad las Exposiciones Forjadores del Futuro a todos los niveles</a:t>
            </a:r>
            <a:r>
              <a:rPr lang="es-ES" sz="2400" dirty="0" smtClean="0">
                <a:latin typeface="Cambria" panose="02040503050406030204" pitchFamily="18" charset="0"/>
                <a:ea typeface="Cambria" panose="02040503050406030204" pitchFamily="18" charset="0"/>
              </a:rPr>
              <a:t>.</a:t>
            </a:r>
            <a:endParaRPr lang="es-ES" sz="2400" dirty="0" smtClean="0">
              <a:latin typeface="Cambria" panose="02040503050406030204" pitchFamily="18" charset="0"/>
              <a:ea typeface="Cambria" panose="02040503050406030204" pitchFamily="18" charset="0"/>
            </a:endParaRPr>
          </a:p>
          <a:p>
            <a:pPr marL="457200" indent="-457200" algn="just">
              <a:buFont typeface="+mj-lt"/>
              <a:buAutoNum type="arabicPeriod" startAt="6"/>
            </a:pPr>
            <a:r>
              <a:rPr lang="es-ES" sz="2400" dirty="0" smtClean="0">
                <a:latin typeface="Cambria" panose="02040503050406030204" pitchFamily="18" charset="0"/>
                <a:ea typeface="Cambria" panose="02040503050406030204" pitchFamily="18" charset="0"/>
              </a:rPr>
              <a:t>Incentivar </a:t>
            </a:r>
            <a:r>
              <a:rPr lang="es-ES" sz="2400" dirty="0">
                <a:latin typeface="Cambria" panose="02040503050406030204" pitchFamily="18" charset="0"/>
                <a:ea typeface="Cambria" panose="02040503050406030204" pitchFamily="18" charset="0"/>
              </a:rPr>
              <a:t>la participación de brigadistas en excursiones y visitas a lugares de interés histórico, científico y medioambiental</a:t>
            </a:r>
            <a:r>
              <a:rPr lang="es-ES" sz="2400" dirty="0" smtClean="0">
                <a:latin typeface="Cambria" panose="02040503050406030204" pitchFamily="18" charset="0"/>
                <a:ea typeface="Cambria" panose="02040503050406030204" pitchFamily="18" charset="0"/>
              </a:rPr>
              <a:t>.</a:t>
            </a:r>
            <a:endParaRPr lang="es-E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1"/>
          <a:srcRect l="9453"/>
          <a:stretch>
            <a:fillRect/>
          </a:stretch>
        </p:blipFill>
        <p:spPr>
          <a:xfrm>
            <a:off x="440644" y="1375785"/>
            <a:ext cx="2990982" cy="2914650"/>
          </a:xfrm>
          <a:prstGeom prst="ellipse">
            <a:avLst/>
          </a:prstGeom>
          <a:ln>
            <a:noFill/>
          </a:ln>
          <a:effectLst>
            <a:softEdge rad="112500"/>
          </a:effectLst>
        </p:spPr>
      </p:pic>
      <p:sp>
        <p:nvSpPr>
          <p:cNvPr id="7" name="1 CuadroTexto"/>
          <p:cNvSpPr txBox="1"/>
          <p:nvPr/>
        </p:nvSpPr>
        <p:spPr>
          <a:xfrm>
            <a:off x="3603812" y="1398494"/>
            <a:ext cx="4926469" cy="3908762"/>
          </a:xfrm>
          <a:prstGeom prst="rect">
            <a:avLst/>
          </a:prstGeom>
          <a:noFill/>
        </p:spPr>
        <p:txBody>
          <a:bodyPr wrap="square" rtlCol="0">
            <a:spAutoFit/>
          </a:bodyPr>
          <a:lstStyle/>
          <a:p>
            <a:pPr algn="just"/>
            <a:r>
              <a:rPr lang="es-ES" sz="2400" b="1" dirty="0" smtClean="0">
                <a:latin typeface="Constantia" panose="02030602050306030303" pitchFamily="18" charset="0"/>
              </a:rPr>
              <a:t>“</a:t>
            </a:r>
            <a:r>
              <a:rPr lang="es-ES" sz="2400" b="1" dirty="0" smtClean="0">
                <a:latin typeface="Cambria" panose="02040503050406030204" pitchFamily="18" charset="0"/>
                <a:ea typeface="Cambria" panose="02040503050406030204" pitchFamily="18" charset="0"/>
              </a:rPr>
              <a:t>No es concebible el futuro del país sin la ciencia y la técnica, no es concebible el desarrollo del país sin la ciencia y la técnica. ¡Y es </a:t>
            </a:r>
            <a:r>
              <a:rPr lang="es-ES" sz="2400" b="1" dirty="0" smtClean="0">
                <a:latin typeface="Cambria" panose="02040503050406030204" pitchFamily="18" charset="0"/>
                <a:ea typeface="Cambria" panose="02040503050406030204" pitchFamily="18" charset="0"/>
              </a:rPr>
              <a:t>absolutamente imposible </a:t>
            </a:r>
            <a:r>
              <a:rPr lang="es-ES" sz="2400" b="1" dirty="0" smtClean="0">
                <a:latin typeface="Cambria" panose="02040503050406030204" pitchFamily="18" charset="0"/>
                <a:ea typeface="Cambria" panose="02040503050406030204" pitchFamily="18" charset="0"/>
              </a:rPr>
              <a:t>concebir la sociedad comunista sin la ciencia y la técnica!”</a:t>
            </a:r>
            <a:endParaRPr lang="es-ES" sz="2400" b="1" dirty="0" smtClean="0">
              <a:latin typeface="Cambria" panose="02040503050406030204" pitchFamily="18" charset="0"/>
              <a:ea typeface="Cambria" panose="02040503050406030204" pitchFamily="18" charset="0"/>
            </a:endParaRPr>
          </a:p>
          <a:p>
            <a:pPr algn="r"/>
            <a:endParaRPr lang="es-ES" sz="2000" i="1" dirty="0" smtClean="0">
              <a:latin typeface="Cambria" panose="02040503050406030204" pitchFamily="18" charset="0"/>
              <a:ea typeface="Cambria" panose="02040503050406030204" pitchFamily="18" charset="0"/>
            </a:endParaRPr>
          </a:p>
          <a:p>
            <a:pPr algn="r"/>
            <a:r>
              <a:rPr lang="es-ES" dirty="0" smtClean="0">
                <a:latin typeface="Cambria" panose="02040503050406030204" pitchFamily="18" charset="0"/>
                <a:ea typeface="Cambria" panose="02040503050406030204" pitchFamily="18" charset="0"/>
              </a:rPr>
              <a:t>Fidel Castro Ruz, </a:t>
            </a:r>
            <a:endParaRPr lang="es-ES" dirty="0" smtClean="0">
              <a:latin typeface="Cambria" panose="02040503050406030204" pitchFamily="18" charset="0"/>
              <a:ea typeface="Cambria" panose="02040503050406030204" pitchFamily="18" charset="0"/>
            </a:endParaRPr>
          </a:p>
          <a:p>
            <a:pPr algn="r"/>
            <a:r>
              <a:rPr lang="es-ES" dirty="0" smtClean="0">
                <a:latin typeface="Cambria" panose="02040503050406030204" pitchFamily="18" charset="0"/>
                <a:ea typeface="Cambria" panose="02040503050406030204" pitchFamily="18" charset="0"/>
              </a:rPr>
              <a:t>III Conferencia Nacional De Las BTJ, </a:t>
            </a:r>
            <a:endParaRPr lang="es-ES" dirty="0" smtClean="0">
              <a:latin typeface="Cambria" panose="02040503050406030204" pitchFamily="18" charset="0"/>
              <a:ea typeface="Cambria" panose="02040503050406030204" pitchFamily="18" charset="0"/>
            </a:endParaRPr>
          </a:p>
          <a:p>
            <a:pPr algn="r"/>
            <a:r>
              <a:rPr lang="es-ES" dirty="0" smtClean="0">
                <a:latin typeface="Cambria" panose="02040503050406030204" pitchFamily="18" charset="0"/>
                <a:ea typeface="Cambria" panose="02040503050406030204" pitchFamily="18" charset="0"/>
              </a:rPr>
              <a:t>13 </a:t>
            </a:r>
            <a:r>
              <a:rPr lang="es-ES" dirty="0" smtClean="0">
                <a:latin typeface="Cambria" panose="02040503050406030204" pitchFamily="18" charset="0"/>
                <a:ea typeface="Cambria" panose="02040503050406030204" pitchFamily="18" charset="0"/>
              </a:rPr>
              <a:t>de septiembre de 1974</a:t>
            </a:r>
            <a:endParaRPr lang="es-ES" dirty="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rotWithShape="1">
          <a:blip r:embed="rId1"/>
          <a:srcRect l="9453"/>
          <a:stretch>
            <a:fillRect/>
          </a:stretch>
        </p:blipFill>
        <p:spPr>
          <a:xfrm>
            <a:off x="413751" y="1647533"/>
            <a:ext cx="2990982" cy="2914650"/>
          </a:xfrm>
          <a:prstGeom prst="ellipse">
            <a:avLst/>
          </a:prstGeom>
          <a:ln>
            <a:noFill/>
          </a:ln>
          <a:effectLst>
            <a:softEdge rad="112500"/>
          </a:effectLst>
        </p:spPr>
      </p:pic>
      <p:sp>
        <p:nvSpPr>
          <p:cNvPr id="5" name="Rectángulo 4"/>
          <p:cNvSpPr/>
          <p:nvPr/>
        </p:nvSpPr>
        <p:spPr>
          <a:xfrm>
            <a:off x="3576918" y="858089"/>
            <a:ext cx="5069542" cy="4493538"/>
          </a:xfrm>
          <a:prstGeom prst="rect">
            <a:avLst/>
          </a:prstGeom>
        </p:spPr>
        <p:txBody>
          <a:bodyPr wrap="square">
            <a:spAutoFit/>
          </a:bodyPr>
          <a:lstStyle/>
          <a:p>
            <a:pPr marL="226695" algn="just">
              <a:spcBef>
                <a:spcPts val="600"/>
              </a:spcBef>
              <a:spcAft>
                <a:spcPts val="600"/>
              </a:spcAft>
            </a:pPr>
            <a:r>
              <a:rPr lang="es-ES_tradnl" sz="2000" b="1" i="1" dirty="0">
                <a:latin typeface="Cambria" panose="02040503050406030204" pitchFamily="18" charset="0"/>
                <a:ea typeface="Cambria" panose="02040503050406030204" pitchFamily="18" charset="0"/>
                <a:cs typeface="Arial" panose="020B0604020202020204" pitchFamily="34" charset="0"/>
              </a:rPr>
              <a:t>“… Uno de los problemas que se tiene que plantear la juventud estudiosa es que a la inversa tenemos que emplear la ciencia y la técnica, no para destruir sino para crear, para vencer la pobreza, para proteger y prolongar la vida, para llevar el bienestar al hombre. Y ahí tienen ustedes, los futuros técnicos, los futuros especialistas una de las tareas a las que se puede dedicar el ser </a:t>
            </a:r>
            <a:r>
              <a:rPr lang="es-ES_tradnl" sz="2000" b="1" i="1" dirty="0" smtClean="0">
                <a:latin typeface="Cambria" panose="02040503050406030204" pitchFamily="18" charset="0"/>
                <a:ea typeface="Cambria" panose="02040503050406030204" pitchFamily="18" charset="0"/>
                <a:cs typeface="Arial" panose="020B0604020202020204" pitchFamily="34" charset="0"/>
              </a:rPr>
              <a:t>humano. Y </a:t>
            </a:r>
            <a:r>
              <a:rPr lang="es-ES_tradnl" sz="2000" b="1" i="1" dirty="0">
                <a:latin typeface="Cambria" panose="02040503050406030204" pitchFamily="18" charset="0"/>
                <a:ea typeface="Cambria" panose="02040503050406030204" pitchFamily="18" charset="0"/>
                <a:cs typeface="Arial" panose="020B0604020202020204" pitchFamily="34" charset="0"/>
              </a:rPr>
              <a:t>si a nosotros nos preguntaran cuál sería la tarea principal de los jóvenes del futuro, nosotros diríamos: </a:t>
            </a:r>
            <a:r>
              <a:rPr lang="es-ES_tradnl" sz="2000" b="1" i="1" dirty="0" smtClean="0">
                <a:latin typeface="Cambria" panose="02040503050406030204" pitchFamily="18" charset="0"/>
                <a:ea typeface="Cambria" panose="02040503050406030204" pitchFamily="18" charset="0"/>
                <a:cs typeface="Arial" panose="020B0604020202020204" pitchFamily="34" charset="0"/>
              </a:rPr>
              <a:t>!</a:t>
            </a:r>
            <a:r>
              <a:rPr lang="es-ES_tradnl" sz="2000" b="1" i="1" dirty="0">
                <a:latin typeface="Cambria" panose="02040503050406030204" pitchFamily="18" charset="0"/>
                <a:ea typeface="Cambria" panose="02040503050406030204" pitchFamily="18" charset="0"/>
                <a:cs typeface="Arial" panose="020B0604020202020204" pitchFamily="34" charset="0"/>
              </a:rPr>
              <a:t>Esa es la tarea! </a:t>
            </a:r>
            <a:endParaRPr lang="es-ES" sz="2000" dirty="0">
              <a:latin typeface="Cambria" panose="02040503050406030204" pitchFamily="18" charset="0"/>
              <a:ea typeface="Cambria" panose="02040503050406030204" pitchFamily="18" charset="0"/>
              <a:cs typeface="Times New Roman" panose="02020603050405020304" pitchFamily="18" charset="0"/>
            </a:endParaRPr>
          </a:p>
          <a:p>
            <a:pPr marL="226695" algn="r"/>
            <a:r>
              <a:rPr lang="es-ES" sz="100" b="1" i="1" dirty="0">
                <a:latin typeface="Cambria" panose="02040503050406030204" pitchFamily="18" charset="0"/>
                <a:ea typeface="Cambria" panose="02040503050406030204" pitchFamily="18" charset="0"/>
                <a:cs typeface="Arial" panose="020B0604020202020204" pitchFamily="34" charset="0"/>
              </a:rPr>
              <a:t> </a:t>
            </a:r>
            <a:endParaRPr lang="es-ES" sz="100" dirty="0">
              <a:latin typeface="Cambria" panose="02040503050406030204" pitchFamily="18" charset="0"/>
              <a:ea typeface="Cambria" panose="02040503050406030204" pitchFamily="18" charset="0"/>
              <a:cs typeface="Times New Roman" panose="02020603050405020304" pitchFamily="18" charset="0"/>
            </a:endParaRPr>
          </a:p>
          <a:p>
            <a:pPr marL="228600" algn="r"/>
            <a:r>
              <a:rPr lang="es-ES_tradnl" sz="2000" b="1" dirty="0">
                <a:latin typeface="Cambria" panose="02040503050406030204" pitchFamily="18" charset="0"/>
                <a:ea typeface="Cambria" panose="02040503050406030204" pitchFamily="18" charset="0"/>
                <a:cs typeface="Arial" panose="020B0604020202020204" pitchFamily="34" charset="0"/>
              </a:rPr>
              <a:t>Fidel Castro Ruz,16 junio 1972</a:t>
            </a:r>
            <a:endParaRPr lang="es-ES" sz="2000" dirty="0">
              <a:effectLst/>
              <a:latin typeface="Cambria" panose="02040503050406030204" pitchFamily="18" charset="0"/>
              <a:ea typeface="Cambria" panose="020405030504060302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1500" y="1452282"/>
            <a:ext cx="7913594" cy="3416320"/>
          </a:xfrm>
          <a:prstGeom prst="rect">
            <a:avLst/>
          </a:prstGeom>
        </p:spPr>
        <p:txBody>
          <a:bodyPr wrap="square">
            <a:spAutoFit/>
          </a:bodyPr>
          <a:lstStyle/>
          <a:p>
            <a:pPr algn="just"/>
            <a:r>
              <a:rPr lang="es-ES" sz="2400" dirty="0">
                <a:latin typeface="Cambria" panose="02040503050406030204" pitchFamily="18" charset="0"/>
                <a:ea typeface="Cambria" panose="02040503050406030204" pitchFamily="18" charset="0"/>
              </a:rPr>
              <a:t>Las Brigadas </a:t>
            </a:r>
            <a:r>
              <a:rPr lang="es-ES" sz="2400" dirty="0" smtClean="0">
                <a:latin typeface="Cambria" panose="02040503050406030204" pitchFamily="18" charset="0"/>
                <a:ea typeface="Cambria" panose="02040503050406030204" pitchFamily="18" charset="0"/>
              </a:rPr>
              <a:t>Técnicas </a:t>
            </a:r>
            <a:r>
              <a:rPr lang="es-ES" sz="2400" dirty="0">
                <a:latin typeface="Cambria" panose="02040503050406030204" pitchFamily="18" charset="0"/>
                <a:ea typeface="Cambria" panose="02040503050406030204" pitchFamily="18" charset="0"/>
              </a:rPr>
              <a:t>Juveniles, fruto genuino de la </a:t>
            </a:r>
            <a:r>
              <a:rPr lang="es-ES" sz="2400" dirty="0" smtClean="0">
                <a:latin typeface="Cambria" panose="02040503050406030204" pitchFamily="18" charset="0"/>
                <a:ea typeface="Cambria" panose="02040503050406030204" pitchFamily="18" charset="0"/>
              </a:rPr>
              <a:t>Revolución </a:t>
            </a:r>
            <a:r>
              <a:rPr lang="es-ES" sz="2400" dirty="0">
                <a:latin typeface="Cambria" panose="02040503050406030204" pitchFamily="18" charset="0"/>
                <a:ea typeface="Cambria" panose="02040503050406030204" pitchFamily="18" charset="0"/>
              </a:rPr>
              <a:t>Socialista Cubana surge </a:t>
            </a:r>
            <a:r>
              <a:rPr lang="es-ES" sz="2400" dirty="0" smtClean="0">
                <a:latin typeface="Cambria" panose="02040503050406030204" pitchFamily="18" charset="0"/>
                <a:ea typeface="Cambria" panose="02040503050406030204" pitchFamily="18" charset="0"/>
              </a:rPr>
              <a:t>el 6 </a:t>
            </a:r>
            <a:r>
              <a:rPr lang="es-ES" sz="2400" dirty="0">
                <a:latin typeface="Cambria" panose="02040503050406030204" pitchFamily="18" charset="0"/>
                <a:ea typeface="Cambria" panose="02040503050406030204" pitchFamily="18" charset="0"/>
              </a:rPr>
              <a:t>de diciembre de 1964, siendo su promotor el Comandante en Jefe Fidel Castro cuando </a:t>
            </a:r>
            <a:r>
              <a:rPr lang="es-ES" sz="2400" dirty="0" smtClean="0">
                <a:latin typeface="Cambria" panose="02040503050406030204" pitchFamily="18" charset="0"/>
                <a:ea typeface="Cambria" panose="02040503050406030204" pitchFamily="18" charset="0"/>
              </a:rPr>
              <a:t>concibió </a:t>
            </a:r>
            <a:r>
              <a:rPr lang="es-ES" sz="2400" dirty="0">
                <a:latin typeface="Cambria" panose="02040503050406030204" pitchFamily="18" charset="0"/>
                <a:ea typeface="Cambria" panose="02040503050406030204" pitchFamily="18" charset="0"/>
              </a:rPr>
              <a:t>la </a:t>
            </a:r>
            <a:r>
              <a:rPr lang="es-ES" sz="2400" dirty="0" smtClean="0">
                <a:latin typeface="Cambria" panose="02040503050406030204" pitchFamily="18" charset="0"/>
                <a:ea typeface="Cambria" panose="02040503050406030204" pitchFamily="18" charset="0"/>
              </a:rPr>
              <a:t>creación </a:t>
            </a:r>
            <a:r>
              <a:rPr lang="es-ES" sz="2400" dirty="0">
                <a:latin typeface="Cambria" panose="02040503050406030204" pitchFamily="18" charset="0"/>
                <a:ea typeface="Cambria" panose="02040503050406030204" pitchFamily="18" charset="0"/>
              </a:rPr>
              <a:t>de una brigada integrada por </a:t>
            </a:r>
            <a:r>
              <a:rPr lang="es-ES" sz="2400" dirty="0" smtClean="0">
                <a:latin typeface="Cambria" panose="02040503050406030204" pitchFamily="18" charset="0"/>
                <a:ea typeface="Cambria" panose="02040503050406030204" pitchFamily="18" charset="0"/>
              </a:rPr>
              <a:t>jóvenes</a:t>
            </a:r>
            <a:r>
              <a:rPr lang="es-ES" sz="2400" dirty="0">
                <a:latin typeface="Cambria" panose="02040503050406030204" pitchFamily="18" charset="0"/>
                <a:ea typeface="Cambria" panose="02040503050406030204" pitchFamily="18" charset="0"/>
              </a:rPr>
              <a:t>, a los cuales era necesario mantener vinculados </a:t>
            </a:r>
            <a:r>
              <a:rPr lang="es-ES" sz="2400" dirty="0" smtClean="0">
                <a:latin typeface="Cambria" panose="02040503050406030204" pitchFamily="18" charset="0"/>
                <a:ea typeface="Cambria" panose="02040503050406030204" pitchFamily="18" charset="0"/>
              </a:rPr>
              <a:t>sistemáticamente </a:t>
            </a:r>
            <a:r>
              <a:rPr lang="es-ES" sz="2400" dirty="0">
                <a:latin typeface="Cambria" panose="02040503050406030204" pitchFamily="18" charset="0"/>
                <a:ea typeface="Cambria" panose="02040503050406030204" pitchFamily="18" charset="0"/>
              </a:rPr>
              <a:t>a la </a:t>
            </a:r>
            <a:r>
              <a:rPr lang="es-ES" sz="2400" dirty="0" smtClean="0">
                <a:latin typeface="Cambria" panose="02040503050406030204" pitchFamily="18" charset="0"/>
                <a:ea typeface="Cambria" panose="02040503050406030204" pitchFamily="18" charset="0"/>
              </a:rPr>
              <a:t>superación científico técnica, </a:t>
            </a:r>
            <a:r>
              <a:rPr lang="es-ES" sz="2400" dirty="0">
                <a:latin typeface="Cambria" panose="02040503050406030204" pitchFamily="18" charset="0"/>
                <a:ea typeface="Cambria" panose="02040503050406030204" pitchFamily="18" charset="0"/>
              </a:rPr>
              <a:t>con vista a que pudieran contribuir, en mejores condiciones a la </a:t>
            </a:r>
            <a:r>
              <a:rPr lang="es-ES" sz="2400" dirty="0" smtClean="0">
                <a:latin typeface="Cambria" panose="02040503050406030204" pitchFamily="18" charset="0"/>
                <a:ea typeface="Cambria" panose="02040503050406030204" pitchFamily="18" charset="0"/>
              </a:rPr>
              <a:t>construcción </a:t>
            </a:r>
            <a:r>
              <a:rPr lang="es-ES" sz="2400" dirty="0">
                <a:latin typeface="Cambria" panose="02040503050406030204" pitchFamily="18" charset="0"/>
                <a:ea typeface="Cambria" panose="02040503050406030204" pitchFamily="18" charset="0"/>
              </a:rPr>
              <a:t>de la base </a:t>
            </a:r>
            <a:r>
              <a:rPr lang="es-ES" sz="2400" dirty="0" smtClean="0">
                <a:latin typeface="Cambria" panose="02040503050406030204" pitchFamily="18" charset="0"/>
                <a:ea typeface="Cambria" panose="02040503050406030204" pitchFamily="18" charset="0"/>
              </a:rPr>
              <a:t>técnico </a:t>
            </a:r>
            <a:r>
              <a:rPr lang="es-ES" sz="2400" dirty="0">
                <a:latin typeface="Cambria" panose="02040503050406030204" pitchFamily="18" charset="0"/>
                <a:ea typeface="Cambria" panose="02040503050406030204" pitchFamily="18" charset="0"/>
              </a:rPr>
              <a:t>material del socialismo en nuestro </a:t>
            </a:r>
            <a:r>
              <a:rPr lang="es-ES" sz="2400" dirty="0" smtClean="0">
                <a:latin typeface="Cambria" panose="02040503050406030204" pitchFamily="18" charset="0"/>
                <a:ea typeface="Cambria" panose="02040503050406030204" pitchFamily="18" charset="0"/>
              </a:rPr>
              <a:t>país. </a:t>
            </a:r>
            <a:endParaRPr lang="es-ES" sz="2400" dirty="0">
              <a:latin typeface="Cambria" panose="02040503050406030204" pitchFamily="18" charset="0"/>
              <a:ea typeface="Cambria" panose="02040503050406030204" pitchFamily="18" charset="0"/>
            </a:endParaRPr>
          </a:p>
        </p:txBody>
      </p:sp>
      <p:sp>
        <p:nvSpPr>
          <p:cNvPr id="3" name="CuadroTexto 2"/>
          <p:cNvSpPr txBox="1"/>
          <p:nvPr/>
        </p:nvSpPr>
        <p:spPr>
          <a:xfrm>
            <a:off x="1680883" y="355477"/>
            <a:ext cx="5069541" cy="646331"/>
          </a:xfrm>
          <a:prstGeom prst="rect">
            <a:avLst/>
          </a:prstGeom>
          <a:noFill/>
        </p:spPr>
        <p:txBody>
          <a:bodyPr wrap="square" rtlCol="0">
            <a:spAutoFit/>
          </a:bodyPr>
          <a:lstStyle/>
          <a:p>
            <a:pPr algn="ctr"/>
            <a:r>
              <a:rPr lang="es-ES" sz="3600" dirty="0" smtClean="0">
                <a:latin typeface="Cambria" panose="02040503050406030204" pitchFamily="18" charset="0"/>
                <a:ea typeface="Cambria" panose="02040503050406030204" pitchFamily="18" charset="0"/>
              </a:rPr>
              <a:t>Antecedentes </a:t>
            </a:r>
            <a:endParaRPr lang="es-ES" sz="3600" dirty="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84095" y="1398495"/>
            <a:ext cx="8189258" cy="1938020"/>
          </a:xfrm>
          <a:prstGeom prst="rect">
            <a:avLst/>
          </a:prstGeom>
        </p:spPr>
        <p:txBody>
          <a:bodyPr wrap="square">
            <a:spAutoFit/>
          </a:bodyPr>
          <a:lstStyle/>
          <a:p>
            <a:pPr algn="just"/>
            <a:r>
              <a:rPr lang="es-ES" sz="2400" dirty="0">
                <a:latin typeface="Cambria" panose="02040503050406030204" pitchFamily="18" charset="0"/>
                <a:ea typeface="Cambria" panose="02040503050406030204" pitchFamily="18" charset="0"/>
              </a:rPr>
              <a:t>Las BTJ constituyen la herramienta política para el trabajo con todos los jóvenes y se subordina a la UJC y a sus estatutos, la que asume su conducción, orienta y controla desde el respeto a su funcionamiento autónomo y su independencia orgánica</a:t>
            </a:r>
            <a:endParaRPr lang="es-ES" sz="2400" dirty="0">
              <a:latin typeface="Cambria" panose="02040503050406030204" pitchFamily="18" charset="0"/>
              <a:ea typeface="Cambria" panose="02040503050406030204" pitchFamily="18" charset="0"/>
            </a:endParaRPr>
          </a:p>
        </p:txBody>
      </p:sp>
      <p:sp>
        <p:nvSpPr>
          <p:cNvPr id="3" name="Rectángulo 2"/>
          <p:cNvSpPr/>
          <p:nvPr/>
        </p:nvSpPr>
        <p:spPr>
          <a:xfrm>
            <a:off x="484095" y="3484531"/>
            <a:ext cx="8189258" cy="1938020"/>
          </a:xfrm>
          <a:prstGeom prst="rect">
            <a:avLst/>
          </a:prstGeom>
        </p:spPr>
        <p:txBody>
          <a:bodyPr wrap="square">
            <a:spAutoFit/>
          </a:bodyPr>
          <a:lstStyle/>
          <a:p>
            <a:pPr algn="just"/>
            <a:r>
              <a:rPr lang="es-ES" sz="2400" dirty="0">
                <a:latin typeface="Cambria" panose="02040503050406030204" pitchFamily="18" charset="0"/>
                <a:ea typeface="Cambria" panose="02040503050406030204" pitchFamily="18" charset="0"/>
              </a:rPr>
              <a:t>Por sus objetivos y funciones, las </a:t>
            </a:r>
            <a:r>
              <a:rPr lang="es-ES" sz="2400" dirty="0" smtClean="0">
                <a:latin typeface="Cambria" panose="02040503050406030204" pitchFamily="18" charset="0"/>
                <a:ea typeface="Cambria" panose="02040503050406030204" pitchFamily="18" charset="0"/>
              </a:rPr>
              <a:t>BTJ se </a:t>
            </a:r>
            <a:r>
              <a:rPr lang="es-ES" sz="2400" dirty="0">
                <a:latin typeface="Cambria" panose="02040503050406030204" pitchFamily="18" charset="0"/>
                <a:ea typeface="Cambria" panose="02040503050406030204" pitchFamily="18" charset="0"/>
              </a:rPr>
              <a:t>convirtieron en el bastión de los criterios más novedosos y prácticos de la ciencia y la técnica, dándole así respuesta a las enormes tareas para llevar adelante la revolución científica en nuestro país</a:t>
            </a:r>
            <a:endParaRPr lang="es-ES" sz="2400" dirty="0">
              <a:latin typeface="Cambria" panose="02040503050406030204" pitchFamily="18" charset="0"/>
              <a:ea typeface="Cambria" panose="02040503050406030204" pitchFamily="18" charset="0"/>
            </a:endParaRPr>
          </a:p>
        </p:txBody>
      </p:sp>
      <p:sp>
        <p:nvSpPr>
          <p:cNvPr id="4" name="CuadroTexto 3"/>
          <p:cNvSpPr txBox="1"/>
          <p:nvPr/>
        </p:nvSpPr>
        <p:spPr>
          <a:xfrm>
            <a:off x="2151530" y="355477"/>
            <a:ext cx="5069541" cy="646331"/>
          </a:xfrm>
          <a:prstGeom prst="rect">
            <a:avLst/>
          </a:prstGeom>
          <a:noFill/>
        </p:spPr>
        <p:txBody>
          <a:bodyPr wrap="square" rtlCol="0">
            <a:spAutoFit/>
          </a:bodyPr>
          <a:lstStyle/>
          <a:p>
            <a:pPr algn="ctr"/>
            <a:r>
              <a:rPr lang="es-ES" sz="3600" dirty="0" smtClean="0">
                <a:latin typeface="Cambria" panose="02040503050406030204" pitchFamily="18" charset="0"/>
                <a:ea typeface="Cambria" panose="02040503050406030204" pitchFamily="18" charset="0"/>
              </a:rPr>
              <a:t>¿Que son las BTJ?</a:t>
            </a:r>
            <a:endParaRPr lang="es-ES" sz="3600" dirty="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91671" y="1627094"/>
            <a:ext cx="8135470" cy="3785652"/>
          </a:xfrm>
          <a:prstGeom prst="rect">
            <a:avLst/>
          </a:prstGeom>
        </p:spPr>
        <p:txBody>
          <a:bodyPr wrap="square">
            <a:spAutoFit/>
          </a:bodyPr>
          <a:lstStyle/>
          <a:p>
            <a:pPr marL="457200" indent="-457200" algn="just">
              <a:buFont typeface="+mj-lt"/>
              <a:buAutoNum type="arabicPeriod"/>
            </a:pPr>
            <a:r>
              <a:rPr lang="es-ES" sz="2400" dirty="0">
                <a:latin typeface="Cambria" panose="02040503050406030204" pitchFamily="18" charset="0"/>
                <a:ea typeface="Cambria" panose="02040503050406030204" pitchFamily="18" charset="0"/>
              </a:rPr>
              <a:t>Contribuir a la superación, formación integral y a la incorporación de niños, adolescentes y jóvenes, a las principales batallas libradas en el orden político, científico, económico, cultural y social. </a:t>
            </a:r>
            <a:endParaRPr lang="es-ES" sz="2400" dirty="0" smtClean="0">
              <a:latin typeface="Cambria" panose="02040503050406030204" pitchFamily="18" charset="0"/>
              <a:ea typeface="Cambria" panose="02040503050406030204" pitchFamily="18" charset="0"/>
            </a:endParaRPr>
          </a:p>
          <a:p>
            <a:pPr marL="457200" indent="-457200">
              <a:buFont typeface="+mj-lt"/>
              <a:buAutoNum type="arabicPeriod"/>
            </a:pPr>
            <a:endParaRPr lang="es-ES" sz="2400" dirty="0">
              <a:latin typeface="Cambria" panose="02040503050406030204" pitchFamily="18" charset="0"/>
              <a:ea typeface="Cambria" panose="02040503050406030204" pitchFamily="18" charset="0"/>
            </a:endParaRPr>
          </a:p>
          <a:p>
            <a:pPr marL="457200" indent="-457200" algn="just">
              <a:buFont typeface="+mj-lt"/>
              <a:buAutoNum type="arabicPeriod"/>
            </a:pPr>
            <a:r>
              <a:rPr lang="es-ES" sz="2400" dirty="0" smtClean="0">
                <a:latin typeface="Cambria" panose="02040503050406030204" pitchFamily="18" charset="0"/>
                <a:ea typeface="Cambria" panose="02040503050406030204" pitchFamily="18" charset="0"/>
              </a:rPr>
              <a:t>impulsar</a:t>
            </a:r>
            <a:r>
              <a:rPr lang="es-ES" sz="2400" dirty="0">
                <a:latin typeface="Cambria" panose="02040503050406030204" pitchFamily="18" charset="0"/>
                <a:ea typeface="Cambria" panose="02040503050406030204" pitchFamily="18" charset="0"/>
              </a:rPr>
              <a:t>, motivar y promover acciones, a través del empleo del talento y la creatividad de nuestros niños y jóvenes, que incidan en el desarrollo económico, científico, cultural y social de nuestro país, será la visión del movimiento.</a:t>
            </a:r>
            <a:endParaRPr lang="es-ES" sz="2400" dirty="0">
              <a:latin typeface="Cambria" panose="02040503050406030204" pitchFamily="18" charset="0"/>
              <a:ea typeface="Cambria" panose="02040503050406030204" pitchFamily="18" charset="0"/>
            </a:endParaRPr>
          </a:p>
        </p:txBody>
      </p:sp>
      <p:sp>
        <p:nvSpPr>
          <p:cNvPr id="3" name="CuadroTexto 2"/>
          <p:cNvSpPr txBox="1"/>
          <p:nvPr/>
        </p:nvSpPr>
        <p:spPr>
          <a:xfrm>
            <a:off x="2124635" y="336176"/>
            <a:ext cx="5069541" cy="646331"/>
          </a:xfrm>
          <a:prstGeom prst="rect">
            <a:avLst/>
          </a:prstGeom>
          <a:noFill/>
        </p:spPr>
        <p:txBody>
          <a:bodyPr wrap="square" rtlCol="0">
            <a:spAutoFit/>
          </a:bodyPr>
          <a:lstStyle/>
          <a:p>
            <a:pPr algn="ctr"/>
            <a:r>
              <a:rPr lang="es-ES" sz="3600" dirty="0" smtClean="0">
                <a:latin typeface="Cambria" panose="02040503050406030204" pitchFamily="18" charset="0"/>
                <a:ea typeface="Cambria" panose="02040503050406030204" pitchFamily="18" charset="0"/>
              </a:rPr>
              <a:t>Misiones</a:t>
            </a:r>
            <a:endParaRPr lang="es-ES" sz="3600" dirty="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57200" y="1130425"/>
            <a:ext cx="8310282" cy="5324535"/>
          </a:xfrm>
          <a:prstGeom prst="rect">
            <a:avLst/>
          </a:prstGeom>
        </p:spPr>
        <p:txBody>
          <a:bodyPr wrap="square">
            <a:spAutoFit/>
          </a:bodyPr>
          <a:lstStyle/>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Lograr, </a:t>
            </a:r>
            <a:r>
              <a:rPr lang="es-ES" sz="2000" dirty="0">
                <a:latin typeface="Cambria" panose="02040503050406030204" pitchFamily="18" charset="0"/>
                <a:ea typeface="Cambria" panose="02040503050406030204" pitchFamily="18" charset="0"/>
              </a:rPr>
              <a:t>con el actuar cotidiano, que la brigada se convierta en </a:t>
            </a:r>
            <a:r>
              <a:rPr lang="es-ES" sz="2000" dirty="0" smtClean="0">
                <a:latin typeface="Cambria" panose="02040503050406030204" pitchFamily="18" charset="0"/>
                <a:ea typeface="Cambria" panose="02040503050406030204" pitchFamily="18" charset="0"/>
              </a:rPr>
              <a:t> ente </a:t>
            </a:r>
            <a:r>
              <a:rPr lang="es-ES" sz="2000" dirty="0">
                <a:latin typeface="Cambria" panose="02040503050406030204" pitchFamily="18" charset="0"/>
                <a:ea typeface="Cambria" panose="02040503050406030204" pitchFamily="18" charset="0"/>
              </a:rPr>
              <a:t>transformador de su centro y la comunidad. </a:t>
            </a:r>
            <a:endParaRPr lang="es-ES" sz="20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Superarse de </a:t>
            </a:r>
            <a:r>
              <a:rPr lang="es-ES" sz="2000" dirty="0">
                <a:latin typeface="Cambria" panose="02040503050406030204" pitchFamily="18" charset="0"/>
                <a:ea typeface="Cambria" panose="02040503050406030204" pitchFamily="18" charset="0"/>
              </a:rPr>
              <a:t>forma sistemática, acorde con las </a:t>
            </a:r>
            <a:r>
              <a:rPr lang="es-ES" sz="2000" dirty="0" smtClean="0">
                <a:latin typeface="Cambria" panose="02040503050406030204" pitchFamily="18" charset="0"/>
                <a:ea typeface="Cambria" panose="02040503050406030204" pitchFamily="18" charset="0"/>
              </a:rPr>
              <a:t>condiciones del lugar donde se trabaja y contribuir en las formas de superación que desarrolla la brigada.</a:t>
            </a:r>
            <a:endParaRPr lang="es-ES" sz="20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Participar en la búsqueda de soluciones a los problemas del área </a:t>
            </a:r>
            <a:r>
              <a:rPr lang="es-ES" sz="2000" dirty="0">
                <a:latin typeface="Cambria" panose="02040503050406030204" pitchFamily="18" charset="0"/>
                <a:ea typeface="Cambria" panose="02040503050406030204" pitchFamily="18" charset="0"/>
              </a:rPr>
              <a:t>o centro laboral. </a:t>
            </a:r>
            <a:endParaRPr lang="es-ES" sz="20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Participar </a:t>
            </a:r>
            <a:r>
              <a:rPr lang="es-ES" sz="2000" dirty="0">
                <a:latin typeface="Cambria" panose="02040503050406030204" pitchFamily="18" charset="0"/>
                <a:ea typeface="Cambria" panose="02040503050406030204" pitchFamily="18" charset="0"/>
              </a:rPr>
              <a:t>con sus resultados y experiencias en los eventos que </a:t>
            </a:r>
            <a:r>
              <a:rPr lang="es-ES" sz="2000" dirty="0" smtClean="0">
                <a:latin typeface="Cambria" panose="02040503050406030204" pitchFamily="18" charset="0"/>
                <a:ea typeface="Cambria" panose="02040503050406030204" pitchFamily="18" charset="0"/>
              </a:rPr>
              <a:t>se </a:t>
            </a:r>
            <a:r>
              <a:rPr lang="es-ES" sz="2000" dirty="0">
                <a:latin typeface="Cambria" panose="02040503050406030204" pitchFamily="18" charset="0"/>
                <a:ea typeface="Cambria" panose="02040503050406030204" pitchFamily="18" charset="0"/>
              </a:rPr>
              <a:t>convoquen desde el movimiento, así como en las ediciones del fórum de ciencia y técnica y otros eventos promovidos por los organismos</a:t>
            </a:r>
            <a:r>
              <a:rPr lang="es-ES" sz="2000" dirty="0" smtClean="0">
                <a:latin typeface="Cambria" panose="02040503050406030204" pitchFamily="18" charset="0"/>
                <a:ea typeface="Cambria" panose="02040503050406030204" pitchFamily="18" charset="0"/>
              </a:rPr>
              <a:t>.</a:t>
            </a:r>
            <a:endParaRPr lang="es-ES" sz="20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Incidir desde </a:t>
            </a:r>
            <a:r>
              <a:rPr lang="es-ES" sz="2000" dirty="0">
                <a:latin typeface="Cambria" panose="02040503050406030204" pitchFamily="18" charset="0"/>
                <a:ea typeface="Cambria" panose="02040503050406030204" pitchFamily="18" charset="0"/>
              </a:rPr>
              <a:t>su propia formación académica, en la formación </a:t>
            </a:r>
            <a:r>
              <a:rPr lang="es-ES" sz="2000" dirty="0" smtClean="0">
                <a:latin typeface="Cambria" panose="02040503050406030204" pitchFamily="18" charset="0"/>
                <a:ea typeface="Cambria" panose="02040503050406030204" pitchFamily="18" charset="0"/>
              </a:rPr>
              <a:t>vocacional </a:t>
            </a:r>
            <a:r>
              <a:rPr lang="es-ES" sz="2000" dirty="0">
                <a:latin typeface="Cambria" panose="02040503050406030204" pitchFamily="18" charset="0"/>
                <a:ea typeface="Cambria" panose="02040503050406030204" pitchFamily="18" charset="0"/>
              </a:rPr>
              <a:t>y orientación profesional de las nuevas generaciones, en correspondencia con las necesidades del territorio</a:t>
            </a:r>
            <a:r>
              <a:rPr lang="es-ES" sz="2000" dirty="0" smtClean="0">
                <a:latin typeface="Cambria" panose="02040503050406030204" pitchFamily="18" charset="0"/>
                <a:ea typeface="Cambria" panose="02040503050406030204" pitchFamily="18" charset="0"/>
              </a:rPr>
              <a:t>.</a:t>
            </a:r>
            <a:endParaRPr lang="es-ES" sz="20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Incorporar </a:t>
            </a:r>
            <a:r>
              <a:rPr lang="es-ES" sz="2000" dirty="0">
                <a:latin typeface="Cambria" panose="02040503050406030204" pitchFamily="18" charset="0"/>
                <a:ea typeface="Cambria" panose="02040503050406030204" pitchFamily="18" charset="0"/>
              </a:rPr>
              <a:t>principios y modos de actuación que le permitan </a:t>
            </a:r>
            <a:r>
              <a:rPr lang="es-ES" sz="2000" dirty="0" smtClean="0">
                <a:latin typeface="Cambria" panose="02040503050406030204" pitchFamily="18" charset="0"/>
                <a:ea typeface="Cambria" panose="02040503050406030204" pitchFamily="18" charset="0"/>
              </a:rPr>
              <a:t>incidir </a:t>
            </a:r>
            <a:r>
              <a:rPr lang="es-ES" sz="2000" dirty="0">
                <a:latin typeface="Cambria" panose="02040503050406030204" pitchFamily="18" charset="0"/>
                <a:ea typeface="Cambria" panose="02040503050406030204" pitchFamily="18" charset="0"/>
              </a:rPr>
              <a:t>en la preservación del medio ambiente</a:t>
            </a:r>
            <a:r>
              <a:rPr lang="es-ES" sz="2000" dirty="0" smtClean="0">
                <a:latin typeface="Cambria" panose="02040503050406030204" pitchFamily="18" charset="0"/>
                <a:ea typeface="Cambria" panose="02040503050406030204" pitchFamily="18" charset="0"/>
              </a:rPr>
              <a:t>.</a:t>
            </a:r>
            <a:endParaRPr lang="es-ES" sz="2000" dirty="0" smtClean="0">
              <a:latin typeface="Cambria" panose="02040503050406030204" pitchFamily="18" charset="0"/>
              <a:ea typeface="Cambria" panose="02040503050406030204" pitchFamily="18" charset="0"/>
            </a:endParaRPr>
          </a:p>
          <a:p>
            <a:pPr marL="457200" indent="-457200" algn="just">
              <a:buFont typeface="+mj-lt"/>
              <a:buAutoNum type="arabicPeriod"/>
            </a:pPr>
            <a:r>
              <a:rPr lang="es-ES" sz="2000" dirty="0" smtClean="0">
                <a:latin typeface="Cambria" panose="02040503050406030204" pitchFamily="18" charset="0"/>
                <a:ea typeface="Cambria" panose="02040503050406030204" pitchFamily="18" charset="0"/>
              </a:rPr>
              <a:t>Conocer</a:t>
            </a:r>
            <a:r>
              <a:rPr lang="es-ES" sz="2000" dirty="0">
                <a:latin typeface="Cambria" panose="02040503050406030204" pitchFamily="18" charset="0"/>
                <a:ea typeface="Cambria" panose="02040503050406030204" pitchFamily="18" charset="0"/>
              </a:rPr>
              <a:t>, cumplir y hacer cumplir el presente reglamento y los </a:t>
            </a:r>
            <a:r>
              <a:rPr lang="es-ES" sz="2000" dirty="0" smtClean="0">
                <a:latin typeface="Cambria" panose="02040503050406030204" pitchFamily="18" charset="0"/>
                <a:ea typeface="Cambria" panose="02040503050406030204" pitchFamily="18" charset="0"/>
              </a:rPr>
              <a:t>acuerdos </a:t>
            </a:r>
            <a:r>
              <a:rPr lang="es-ES" sz="2000" dirty="0">
                <a:latin typeface="Cambria" panose="02040503050406030204" pitchFamily="18" charset="0"/>
                <a:ea typeface="Cambria" panose="02040503050406030204" pitchFamily="18" charset="0"/>
              </a:rPr>
              <a:t>que en él se disponen para el funcionamiento</a:t>
            </a:r>
            <a:endParaRPr lang="es-ES" sz="2000" dirty="0">
              <a:latin typeface="Cambria" panose="02040503050406030204" pitchFamily="18" charset="0"/>
              <a:ea typeface="Cambria" panose="02040503050406030204" pitchFamily="18" charset="0"/>
            </a:endParaRPr>
          </a:p>
        </p:txBody>
      </p:sp>
      <p:sp>
        <p:nvSpPr>
          <p:cNvPr id="3" name="CuadroTexto 2"/>
          <p:cNvSpPr txBox="1"/>
          <p:nvPr/>
        </p:nvSpPr>
        <p:spPr>
          <a:xfrm>
            <a:off x="228600" y="0"/>
            <a:ext cx="8915399" cy="646331"/>
          </a:xfrm>
          <a:prstGeom prst="rect">
            <a:avLst/>
          </a:prstGeom>
          <a:noFill/>
        </p:spPr>
        <p:txBody>
          <a:bodyPr wrap="square" rtlCol="0">
            <a:spAutoFit/>
          </a:bodyPr>
          <a:lstStyle/>
          <a:p>
            <a:pPr algn="ctr"/>
            <a:r>
              <a:rPr lang="es-ES" sz="3600" dirty="0" smtClean="0">
                <a:latin typeface="Cambria" panose="02040503050406030204" pitchFamily="18" charset="0"/>
                <a:ea typeface="Cambria" panose="02040503050406030204" pitchFamily="18" charset="0"/>
              </a:rPr>
              <a:t>Deberes  </a:t>
            </a:r>
            <a:endParaRPr lang="es-ES" sz="3600" dirty="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1021" y="646331"/>
            <a:ext cx="8780932" cy="5647700"/>
          </a:xfrm>
          <a:prstGeom prst="rect">
            <a:avLst/>
          </a:prstGeom>
        </p:spPr>
        <p:txBody>
          <a:bodyPr wrap="square">
            <a:spAutoFit/>
          </a:bodyPr>
          <a:lstStyle/>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Insertarse en </a:t>
            </a:r>
            <a:r>
              <a:rPr lang="es-ES" sz="1900" dirty="0">
                <a:latin typeface="Cambria" panose="02040503050406030204" pitchFamily="18" charset="0"/>
                <a:ea typeface="Cambria" panose="02040503050406030204" pitchFamily="18" charset="0"/>
              </a:rPr>
              <a:t>la brigada que radica en el centro o área laboral y, </a:t>
            </a:r>
            <a:r>
              <a:rPr lang="es-ES" sz="1900" dirty="0" smtClean="0">
                <a:latin typeface="Cambria" panose="02040503050406030204" pitchFamily="18" charset="0"/>
                <a:ea typeface="Cambria" panose="02040503050406030204" pitchFamily="18" charset="0"/>
              </a:rPr>
              <a:t>de </a:t>
            </a:r>
            <a:r>
              <a:rPr lang="es-ES" sz="1900" dirty="0">
                <a:latin typeface="Cambria" panose="02040503050406030204" pitchFamily="18" charset="0"/>
                <a:ea typeface="Cambria" panose="02040503050406030204" pitchFamily="18" charset="0"/>
              </a:rPr>
              <a:t>no estar constituida, solicitar que se constituya, siempre que existan las condiciones para hacerlo. </a:t>
            </a:r>
            <a:endParaRPr lang="es-ES" sz="1900" dirty="0" smtClean="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Contar </a:t>
            </a:r>
            <a:r>
              <a:rPr lang="es-ES" sz="1900" dirty="0">
                <a:latin typeface="Cambria" panose="02040503050406030204" pitchFamily="18" charset="0"/>
                <a:ea typeface="Cambria" panose="02040503050406030204" pitchFamily="18" charset="0"/>
              </a:rPr>
              <a:t>con el acceso a la información científico-técnica </a:t>
            </a:r>
            <a:r>
              <a:rPr lang="es-ES" sz="1900" dirty="0" smtClean="0">
                <a:latin typeface="Cambria" panose="02040503050406030204" pitchFamily="18" charset="0"/>
                <a:ea typeface="Cambria" panose="02040503050406030204" pitchFamily="18" charset="0"/>
              </a:rPr>
              <a:t>necesaria </a:t>
            </a:r>
            <a:r>
              <a:rPr lang="es-ES" sz="1900" dirty="0">
                <a:latin typeface="Cambria" panose="02040503050406030204" pitchFamily="18" charset="0"/>
                <a:ea typeface="Cambria" panose="02040503050406030204" pitchFamily="18" charset="0"/>
              </a:rPr>
              <a:t>para cumplir con las tareas y actividades que se señalen por la brigada, para su desarrollo y superación personal y profesional. </a:t>
            </a:r>
            <a:endParaRPr lang="es-ES" sz="1900" dirty="0" smtClean="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Expresar su </a:t>
            </a:r>
            <a:r>
              <a:rPr lang="es-ES" sz="1900" dirty="0">
                <a:latin typeface="Cambria" panose="02040503050406030204" pitchFamily="18" charset="0"/>
                <a:ea typeface="Cambria" panose="02040503050406030204" pitchFamily="18" charset="0"/>
              </a:rPr>
              <a:t>opinión en el seno de la brigada, en relación con </a:t>
            </a:r>
            <a:r>
              <a:rPr lang="es-ES" sz="1900" dirty="0" smtClean="0">
                <a:latin typeface="Cambria" panose="02040503050406030204" pitchFamily="18" charset="0"/>
                <a:ea typeface="Cambria" panose="02040503050406030204" pitchFamily="18" charset="0"/>
              </a:rPr>
              <a:t>el </a:t>
            </a:r>
            <a:r>
              <a:rPr lang="es-ES" sz="1900" dirty="0">
                <a:latin typeface="Cambria" panose="02040503050406030204" pitchFamily="18" charset="0"/>
                <a:ea typeface="Cambria" panose="02040503050406030204" pitchFamily="18" charset="0"/>
              </a:rPr>
              <a:t>trabajo que la misma desarrolla. </a:t>
            </a:r>
            <a:endParaRPr lang="es-ES" sz="1900" dirty="0" smtClean="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Contar </a:t>
            </a:r>
            <a:r>
              <a:rPr lang="es-ES" sz="1900" dirty="0">
                <a:latin typeface="Cambria" panose="02040503050406030204" pitchFamily="18" charset="0"/>
                <a:ea typeface="Cambria" panose="02040503050406030204" pitchFamily="18" charset="0"/>
              </a:rPr>
              <a:t>con el apoyo del colectivo de su brigada, en la </a:t>
            </a:r>
            <a:r>
              <a:rPr lang="es-ES" sz="1900" dirty="0" smtClean="0">
                <a:latin typeface="Cambria" panose="02040503050406030204" pitchFamily="18" charset="0"/>
                <a:ea typeface="Cambria" panose="02040503050406030204" pitchFamily="18" charset="0"/>
              </a:rPr>
              <a:t>ejecución </a:t>
            </a:r>
            <a:r>
              <a:rPr lang="es-ES" sz="1900" dirty="0">
                <a:latin typeface="Cambria" panose="02040503050406030204" pitchFamily="18" charset="0"/>
                <a:ea typeface="Cambria" panose="02040503050406030204" pitchFamily="18" charset="0"/>
              </a:rPr>
              <a:t>de innovaciones, racionalizaciones, investigaciones y soluciones técnicas, así como la ayuda en su canalización, a los niveles pertinentes para su evaluación y puesta en práctica</a:t>
            </a:r>
            <a:r>
              <a:rPr lang="es-ES" sz="1900" dirty="0" smtClean="0">
                <a:latin typeface="Cambria" panose="02040503050406030204" pitchFamily="18" charset="0"/>
                <a:ea typeface="Cambria" panose="02040503050406030204" pitchFamily="18" charset="0"/>
              </a:rPr>
              <a:t>.</a:t>
            </a:r>
            <a:endParaRPr lang="es-ES" sz="1900" dirty="0" smtClean="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Contar </a:t>
            </a:r>
            <a:r>
              <a:rPr lang="es-ES" sz="1900" dirty="0">
                <a:latin typeface="Cambria" panose="02040503050406030204" pitchFamily="18" charset="0"/>
                <a:ea typeface="Cambria" panose="02040503050406030204" pitchFamily="18" charset="0"/>
              </a:rPr>
              <a:t>con el acceso a los medios de difusión para que se </a:t>
            </a:r>
            <a:r>
              <a:rPr lang="es-ES" sz="1900" dirty="0" smtClean="0">
                <a:latin typeface="Cambria" panose="02040503050406030204" pitchFamily="18" charset="0"/>
                <a:ea typeface="Cambria" panose="02040503050406030204" pitchFamily="18" charset="0"/>
              </a:rPr>
              <a:t>conozcan </a:t>
            </a:r>
            <a:r>
              <a:rPr lang="es-ES" sz="1900" dirty="0">
                <a:latin typeface="Cambria" panose="02040503050406030204" pitchFamily="18" charset="0"/>
                <a:ea typeface="Cambria" panose="02040503050406030204" pitchFamily="18" charset="0"/>
              </a:rPr>
              <a:t>los resultados del talento creador de los jóvenes en el área o centro laboral.</a:t>
            </a:r>
            <a:endParaRPr lang="es-ES" sz="1900" dirty="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a:latin typeface="Cambria" panose="02040503050406030204" pitchFamily="18" charset="0"/>
                <a:ea typeface="Cambria" panose="02040503050406030204" pitchFamily="18" charset="0"/>
              </a:rPr>
              <a:t>Participar en todas las actividades que la brigada convoque </a:t>
            </a:r>
            <a:r>
              <a:rPr lang="es-ES" sz="1900" dirty="0" smtClean="0">
                <a:latin typeface="Cambria" panose="02040503050406030204" pitchFamily="18" charset="0"/>
                <a:ea typeface="Cambria" panose="02040503050406030204" pitchFamily="18" charset="0"/>
              </a:rPr>
              <a:t>en </a:t>
            </a:r>
            <a:r>
              <a:rPr lang="es-ES" sz="1900" dirty="0">
                <a:latin typeface="Cambria" panose="02040503050406030204" pitchFamily="18" charset="0"/>
                <a:ea typeface="Cambria" panose="02040503050406030204" pitchFamily="18" charset="0"/>
              </a:rPr>
              <a:t>su área o centro laboral, así como las convocadas por el movimiento desde la instancia nacional. </a:t>
            </a:r>
            <a:endParaRPr lang="es-ES" sz="1900" dirty="0" smtClean="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Recibir distinciones </a:t>
            </a:r>
            <a:r>
              <a:rPr lang="es-ES" sz="1900" dirty="0">
                <a:latin typeface="Cambria" panose="02040503050406030204" pitchFamily="18" charset="0"/>
                <a:ea typeface="Cambria" panose="02040503050406030204" pitchFamily="18" charset="0"/>
              </a:rPr>
              <a:t>acordes con los requisitos establecidos </a:t>
            </a:r>
            <a:r>
              <a:rPr lang="es-ES" sz="1900" dirty="0" smtClean="0">
                <a:latin typeface="Cambria" panose="02040503050406030204" pitchFamily="18" charset="0"/>
                <a:ea typeface="Cambria" panose="02040503050406030204" pitchFamily="18" charset="0"/>
              </a:rPr>
              <a:t>por </a:t>
            </a:r>
            <a:r>
              <a:rPr lang="es-ES" sz="1900" dirty="0">
                <a:latin typeface="Cambria" panose="02040503050406030204" pitchFamily="18" charset="0"/>
                <a:ea typeface="Cambria" panose="02040503050406030204" pitchFamily="18" charset="0"/>
              </a:rPr>
              <a:t>la </a:t>
            </a:r>
            <a:r>
              <a:rPr lang="es-ES" sz="1900" dirty="0" smtClean="0">
                <a:latin typeface="Cambria" panose="02040503050406030204" pitchFamily="18" charset="0"/>
                <a:ea typeface="Cambria" panose="02040503050406030204" pitchFamily="18" charset="0"/>
              </a:rPr>
              <a:t>UJC y </a:t>
            </a:r>
            <a:r>
              <a:rPr lang="es-ES" sz="1900" dirty="0">
                <a:latin typeface="Cambria" panose="02040503050406030204" pitchFamily="18" charset="0"/>
                <a:ea typeface="Cambria" panose="02040503050406030204" pitchFamily="18" charset="0"/>
              </a:rPr>
              <a:t>las </a:t>
            </a:r>
            <a:r>
              <a:rPr lang="es-ES" sz="1900" dirty="0" smtClean="0">
                <a:latin typeface="Cambria" panose="02040503050406030204" pitchFamily="18" charset="0"/>
                <a:ea typeface="Cambria" panose="02040503050406030204" pitchFamily="18" charset="0"/>
              </a:rPr>
              <a:t>BTJ. </a:t>
            </a:r>
            <a:endParaRPr lang="es-ES" sz="1900" dirty="0" smtClean="0">
              <a:latin typeface="Cambria" panose="02040503050406030204" pitchFamily="18" charset="0"/>
              <a:ea typeface="Cambria" panose="02040503050406030204" pitchFamily="18" charset="0"/>
            </a:endParaRPr>
          </a:p>
          <a:p>
            <a:pPr marL="360045" indent="-342900" algn="just">
              <a:buFont typeface="+mj-lt"/>
              <a:buAutoNum type="arabicPeriod"/>
            </a:pPr>
            <a:r>
              <a:rPr lang="es-ES" sz="1900" dirty="0" smtClean="0">
                <a:latin typeface="Cambria" panose="02040503050406030204" pitchFamily="18" charset="0"/>
                <a:ea typeface="Cambria" panose="02040503050406030204" pitchFamily="18" charset="0"/>
              </a:rPr>
              <a:t>Disfrutar del </a:t>
            </a:r>
            <a:r>
              <a:rPr lang="es-ES" sz="1900" dirty="0">
                <a:latin typeface="Cambria" panose="02040503050406030204" pitchFamily="18" charset="0"/>
                <a:ea typeface="Cambria" panose="02040503050406030204" pitchFamily="18" charset="0"/>
              </a:rPr>
              <a:t>reconocimiento y la estimulación que establece </a:t>
            </a:r>
            <a:r>
              <a:rPr lang="es-ES" sz="1900" dirty="0" smtClean="0">
                <a:latin typeface="Cambria" panose="02040503050406030204" pitchFamily="18" charset="0"/>
                <a:ea typeface="Cambria" panose="02040503050406030204" pitchFamily="18" charset="0"/>
              </a:rPr>
              <a:t>la </a:t>
            </a:r>
            <a:r>
              <a:rPr lang="es-ES" sz="1900" dirty="0">
                <a:latin typeface="Cambria" panose="02040503050406030204" pitchFamily="18" charset="0"/>
                <a:ea typeface="Cambria" panose="02040503050406030204" pitchFamily="18" charset="0"/>
              </a:rPr>
              <a:t>ley de innovaciones y racionalizaciones (ley 38). </a:t>
            </a:r>
            <a:endParaRPr lang="es-ES" sz="1900" dirty="0" smtClean="0">
              <a:latin typeface="Cambria" panose="02040503050406030204" pitchFamily="18" charset="0"/>
              <a:ea typeface="Cambria" panose="02040503050406030204" pitchFamily="18" charset="0"/>
            </a:endParaRPr>
          </a:p>
          <a:p>
            <a:pPr marL="360045" indent="-342900">
              <a:buFont typeface="+mj-lt"/>
              <a:buAutoNum type="arabicPeriod"/>
            </a:pPr>
            <a:r>
              <a:rPr lang="es-ES" sz="1900" dirty="0" smtClean="0">
                <a:latin typeface="Cambria" panose="02040503050406030204" pitchFamily="18" charset="0"/>
                <a:ea typeface="Cambria" panose="02040503050406030204" pitchFamily="18" charset="0"/>
              </a:rPr>
              <a:t>Exigir </a:t>
            </a:r>
            <a:r>
              <a:rPr lang="es-ES" sz="1900" dirty="0">
                <a:latin typeface="Cambria" panose="02040503050406030204" pitchFamily="18" charset="0"/>
                <a:ea typeface="Cambria" panose="02040503050406030204" pitchFamily="18" charset="0"/>
              </a:rPr>
              <a:t>el cumplimiento de lo establecido en el reglamento</a:t>
            </a:r>
            <a:endParaRPr lang="es-ES" sz="1900" dirty="0">
              <a:latin typeface="Cambria" panose="02040503050406030204" pitchFamily="18" charset="0"/>
              <a:ea typeface="Cambria" panose="02040503050406030204" pitchFamily="18" charset="0"/>
            </a:endParaRPr>
          </a:p>
        </p:txBody>
      </p:sp>
      <p:sp>
        <p:nvSpPr>
          <p:cNvPr id="3" name="CuadroTexto 2"/>
          <p:cNvSpPr txBox="1"/>
          <p:nvPr/>
        </p:nvSpPr>
        <p:spPr>
          <a:xfrm>
            <a:off x="228598" y="0"/>
            <a:ext cx="8915399" cy="646331"/>
          </a:xfrm>
          <a:prstGeom prst="rect">
            <a:avLst/>
          </a:prstGeom>
          <a:noFill/>
        </p:spPr>
        <p:txBody>
          <a:bodyPr wrap="square" rtlCol="0">
            <a:spAutoFit/>
          </a:bodyPr>
          <a:lstStyle/>
          <a:p>
            <a:pPr algn="ctr"/>
            <a:r>
              <a:rPr lang="es-ES" sz="3600" dirty="0" smtClean="0">
                <a:latin typeface="Cambria" panose="02040503050406030204" pitchFamily="18" charset="0"/>
                <a:ea typeface="Cambria" panose="02040503050406030204" pitchFamily="18" charset="0"/>
              </a:rPr>
              <a:t>Derechos  </a:t>
            </a:r>
            <a:endParaRPr lang="es-ES" sz="3600" dirty="0">
              <a:latin typeface="Cambria" panose="02040503050406030204" pitchFamily="18" charset="0"/>
              <a:ea typeface="Cambria" panose="020405030504060302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497542" y="1511201"/>
            <a:ext cx="8216152" cy="4154984"/>
          </a:xfrm>
          <a:prstGeom prst="rect">
            <a:avLst/>
          </a:prstGeom>
        </p:spPr>
        <p:txBody>
          <a:bodyPr wrap="square">
            <a:spAutoFit/>
          </a:bodyPr>
          <a:lstStyle/>
          <a:p>
            <a:pPr algn="just"/>
            <a:r>
              <a:rPr lang="es-ES" sz="2400" dirty="0" smtClean="0">
                <a:latin typeface="Cambria" panose="02040503050406030204" pitchFamily="18" charset="0"/>
                <a:ea typeface="Cambria" panose="02040503050406030204" pitchFamily="18" charset="0"/>
              </a:rPr>
              <a:t>Son </a:t>
            </a:r>
            <a:r>
              <a:rPr lang="es-ES" sz="2400" dirty="0">
                <a:latin typeface="Cambria" panose="02040503050406030204" pitchFamily="18" charset="0"/>
                <a:ea typeface="Cambria" panose="02040503050406030204" pitchFamily="18" charset="0"/>
              </a:rPr>
              <a:t>colectivos integrados voluntariamente por jóvenes trabajadores y combatientes, obreros calificados, graduados de la enseñanza técnica profesional y universitarios, entre 17 y 35 años de edad. </a:t>
            </a:r>
            <a:endParaRPr lang="es-ES" sz="2400" dirty="0">
              <a:latin typeface="Cambria" panose="02040503050406030204" pitchFamily="18" charset="0"/>
              <a:ea typeface="Cambria" panose="02040503050406030204" pitchFamily="18" charset="0"/>
            </a:endParaRPr>
          </a:p>
          <a:p>
            <a:endParaRPr lang="es-ES" sz="2400" dirty="0">
              <a:latin typeface="Cambria" panose="02040503050406030204" pitchFamily="18" charset="0"/>
              <a:ea typeface="Cambria" panose="02040503050406030204" pitchFamily="18" charset="0"/>
            </a:endParaRPr>
          </a:p>
          <a:p>
            <a:pPr algn="just"/>
            <a:r>
              <a:rPr lang="es-ES" sz="2400" dirty="0">
                <a:latin typeface="Cambria" panose="02040503050406030204" pitchFamily="18" charset="0"/>
                <a:ea typeface="Cambria" panose="02040503050406030204" pitchFamily="18" charset="0"/>
              </a:rPr>
              <a:t>Se organizan en todos los sectores y esferas de trabajo de nuestra sociedad, integrándonos al sistema de Ciencia e </a:t>
            </a:r>
            <a:r>
              <a:rPr lang="es-ES" sz="2400" dirty="0" smtClean="0">
                <a:latin typeface="Cambria" panose="02040503050406030204" pitchFamily="18" charset="0"/>
                <a:ea typeface="Cambria" panose="02040503050406030204" pitchFamily="18" charset="0"/>
              </a:rPr>
              <a:t>Innovación Tecnológica (</a:t>
            </a:r>
            <a:r>
              <a:rPr lang="es-ES" sz="2400" dirty="0">
                <a:latin typeface="Cambria" panose="02040503050406030204" pitchFamily="18" charset="0"/>
                <a:ea typeface="Cambria" panose="02040503050406030204" pitchFamily="18" charset="0"/>
              </a:rPr>
              <a:t>SCIT) del país, en la coordinación de acciones que implementan líneas de acción en torno a las temáticas de ciencias, innovación tecnológica y medio ambiente.</a:t>
            </a:r>
            <a:endParaRPr lang="es-ES" sz="2400" dirty="0">
              <a:latin typeface="Cambria" panose="02040503050406030204" pitchFamily="18" charset="0"/>
              <a:ea typeface="Cambria" panose="02040503050406030204" pitchFamily="18" charset="0"/>
            </a:endParaRPr>
          </a:p>
        </p:txBody>
      </p:sp>
      <p:sp>
        <p:nvSpPr>
          <p:cNvPr id="3" name="Rectángulo 2"/>
          <p:cNvSpPr/>
          <p:nvPr/>
        </p:nvSpPr>
        <p:spPr>
          <a:xfrm>
            <a:off x="268941" y="460945"/>
            <a:ext cx="8444753" cy="523220"/>
          </a:xfrm>
          <a:prstGeom prst="rect">
            <a:avLst/>
          </a:prstGeom>
        </p:spPr>
        <p:txBody>
          <a:bodyPr wrap="square">
            <a:spAutoFit/>
          </a:bodyPr>
          <a:lstStyle/>
          <a:p>
            <a:pPr algn="ctr"/>
            <a:r>
              <a:rPr lang="es-ES" sz="2800" b="1" dirty="0">
                <a:latin typeface="Cambria" panose="02040503050406030204" pitchFamily="18" charset="0"/>
                <a:ea typeface="Cambria" panose="02040503050406030204" pitchFamily="18" charset="0"/>
              </a:rPr>
              <a:t>¿</a:t>
            </a:r>
            <a:r>
              <a:rPr lang="es-ES" sz="2800" b="1" dirty="0" smtClean="0">
                <a:latin typeface="Cambria" panose="02040503050406030204" pitchFamily="18" charset="0"/>
                <a:ea typeface="Cambria" panose="02040503050406030204" pitchFamily="18" charset="0"/>
              </a:rPr>
              <a:t>Quiénes </a:t>
            </a:r>
            <a:r>
              <a:rPr lang="es-ES" sz="2800" b="1" dirty="0">
                <a:latin typeface="Cambria" panose="02040503050406030204" pitchFamily="18" charset="0"/>
                <a:ea typeface="Cambria" panose="02040503050406030204" pitchFamily="18" charset="0"/>
              </a:rPr>
              <a:t>integran las BTJ y cómo se </a:t>
            </a:r>
            <a:r>
              <a:rPr lang="es-ES" sz="2800" b="1" dirty="0" smtClean="0">
                <a:latin typeface="Cambria" panose="02040503050406030204" pitchFamily="18" charset="0"/>
                <a:ea typeface="Cambria" panose="02040503050406030204" pitchFamily="18" charset="0"/>
              </a:rPr>
              <a:t>organizan</a:t>
            </a:r>
            <a:r>
              <a:rPr lang="es-ES" sz="2800" b="1" dirty="0">
                <a:latin typeface="Cambria" panose="02040503050406030204" pitchFamily="18" charset="0"/>
                <a:ea typeface="Cambria" panose="02040503050406030204" pitchFamily="18" charset="0"/>
              </a:rPr>
              <a:t>? </a:t>
            </a:r>
            <a:endParaRPr lang="es-ES" sz="2800" b="1" dirty="0">
              <a:latin typeface="Cambria" panose="02040503050406030204" pitchFamily="18" charset="0"/>
              <a:ea typeface="Cambria" panose="020405030504060302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327634" y="597570"/>
            <a:ext cx="8567595" cy="6186309"/>
          </a:xfrm>
          <a:prstGeom prst="rect">
            <a:avLst/>
          </a:prstGeom>
        </p:spPr>
        <p:txBody>
          <a:bodyPr wrap="square">
            <a:spAutoFit/>
          </a:bodyPr>
          <a:lstStyle/>
          <a:p>
            <a:pPr marL="342900" indent="-342900" algn="just">
              <a:buAutoNum type="arabicPeriod"/>
            </a:pPr>
            <a:r>
              <a:rPr lang="es-ES" dirty="0" smtClean="0">
                <a:latin typeface="Cambria" panose="02040503050406030204" pitchFamily="18" charset="0"/>
                <a:ea typeface="Cambria" panose="02040503050406030204" pitchFamily="18" charset="0"/>
              </a:rPr>
              <a:t>Promover </a:t>
            </a:r>
            <a:r>
              <a:rPr lang="es-ES" dirty="0">
                <a:latin typeface="Cambria" panose="02040503050406030204" pitchFamily="18" charset="0"/>
                <a:ea typeface="Cambria" panose="02040503050406030204" pitchFamily="18" charset="0"/>
              </a:rPr>
              <a:t>acciones dirigidas a la superación científico-técnica de niños, </a:t>
            </a:r>
            <a:r>
              <a:rPr lang="es-ES" dirty="0" smtClean="0">
                <a:latin typeface="Cambria" panose="02040503050406030204" pitchFamily="18" charset="0"/>
                <a:ea typeface="Cambria" panose="02040503050406030204" pitchFamily="18" charset="0"/>
              </a:rPr>
              <a:t>adolescentes</a:t>
            </a:r>
            <a:r>
              <a:rPr lang="es-ES" dirty="0">
                <a:latin typeface="Cambria" panose="02040503050406030204" pitchFamily="18" charset="0"/>
                <a:ea typeface="Cambria" panose="02040503050406030204" pitchFamily="18" charset="0"/>
              </a:rPr>
              <a:t>, jóvenes estudiantes, trabajadores y combatientes. </a:t>
            </a:r>
            <a:endParaRPr lang="es-ES" dirty="0" smtClean="0">
              <a:latin typeface="Cambria" panose="02040503050406030204" pitchFamily="18" charset="0"/>
              <a:ea typeface="Cambria" panose="02040503050406030204" pitchFamily="18" charset="0"/>
            </a:endParaRPr>
          </a:p>
          <a:p>
            <a:pPr marL="342900" indent="-342900" algn="just">
              <a:buAutoNum type="arabicPeriod"/>
            </a:pPr>
            <a:r>
              <a:rPr lang="es-ES" dirty="0" smtClean="0">
                <a:latin typeface="Cambria" panose="02040503050406030204" pitchFamily="18" charset="0"/>
                <a:ea typeface="Cambria" panose="02040503050406030204" pitchFamily="18" charset="0"/>
              </a:rPr>
              <a:t>lograr </a:t>
            </a:r>
            <a:r>
              <a:rPr lang="es-ES" dirty="0">
                <a:latin typeface="Cambria" panose="02040503050406030204" pitchFamily="18" charset="0"/>
                <a:ea typeface="Cambria" panose="02040503050406030204" pitchFamily="18" charset="0"/>
              </a:rPr>
              <a:t>la </a:t>
            </a:r>
            <a:r>
              <a:rPr lang="es-ES" b="1" dirty="0">
                <a:latin typeface="Cambria" panose="02040503050406030204" pitchFamily="18" charset="0"/>
                <a:ea typeface="Cambria" panose="02040503050406030204" pitchFamily="18" charset="0"/>
              </a:rPr>
              <a:t>participación activa de los jóvenes en la búsqueda de soluciones, contribuyendo de forma directa al desarrollo científico, tecnológico, económico y social </a:t>
            </a:r>
            <a:r>
              <a:rPr lang="es-ES" dirty="0">
                <a:latin typeface="Cambria" panose="02040503050406030204" pitchFamily="18" charset="0"/>
                <a:ea typeface="Cambria" panose="02040503050406030204" pitchFamily="18" charset="0"/>
              </a:rPr>
              <a:t>de nuestro país. </a:t>
            </a:r>
            <a:endParaRPr lang="es-ES" dirty="0" smtClean="0">
              <a:latin typeface="Cambria" panose="02040503050406030204" pitchFamily="18" charset="0"/>
              <a:ea typeface="Cambria" panose="02040503050406030204" pitchFamily="18" charset="0"/>
            </a:endParaRPr>
          </a:p>
          <a:p>
            <a:pPr marL="342900" indent="-342900" algn="just">
              <a:buAutoNum type="arabicPeriod"/>
            </a:pPr>
            <a:r>
              <a:rPr lang="es-ES" dirty="0" smtClean="0">
                <a:latin typeface="Cambria" panose="02040503050406030204" pitchFamily="18" charset="0"/>
                <a:ea typeface="Cambria" panose="02040503050406030204" pitchFamily="18" charset="0"/>
              </a:rPr>
              <a:t>Fomentar </a:t>
            </a:r>
            <a:r>
              <a:rPr lang="es-ES" dirty="0">
                <a:latin typeface="Cambria" panose="02040503050406030204" pitchFamily="18" charset="0"/>
                <a:ea typeface="Cambria" panose="02040503050406030204" pitchFamily="18" charset="0"/>
              </a:rPr>
              <a:t>en las nuevas generaciones la búsqueda y utilización de la información científico-técnica. </a:t>
            </a:r>
            <a:endParaRPr lang="es-ES" dirty="0" smtClean="0">
              <a:latin typeface="Cambria" panose="02040503050406030204" pitchFamily="18" charset="0"/>
              <a:ea typeface="Cambria" panose="02040503050406030204" pitchFamily="18" charset="0"/>
            </a:endParaRPr>
          </a:p>
          <a:p>
            <a:pPr marL="342900" indent="-342900">
              <a:buAutoNum type="arabicPeriod"/>
            </a:pPr>
            <a:r>
              <a:rPr lang="es-ES" dirty="0" smtClean="0">
                <a:latin typeface="Cambria" panose="02040503050406030204" pitchFamily="18" charset="0"/>
                <a:ea typeface="Cambria" panose="02040503050406030204" pitchFamily="18" charset="0"/>
              </a:rPr>
              <a:t>Encauzar el </a:t>
            </a:r>
            <a:r>
              <a:rPr lang="es-ES" dirty="0">
                <a:latin typeface="Cambria" panose="02040503050406030204" pitchFamily="18" charset="0"/>
                <a:ea typeface="Cambria" panose="02040503050406030204" pitchFamily="18" charset="0"/>
              </a:rPr>
              <a:t>trabajo de cooperación entre colectivos laborales. </a:t>
            </a:r>
            <a:endParaRPr lang="es-ES" dirty="0" smtClean="0">
              <a:latin typeface="Cambria" panose="02040503050406030204" pitchFamily="18" charset="0"/>
              <a:ea typeface="Cambria" panose="02040503050406030204" pitchFamily="18" charset="0"/>
            </a:endParaRPr>
          </a:p>
          <a:p>
            <a:pPr marL="342900" indent="-342900">
              <a:buAutoNum type="arabicPeriod"/>
            </a:pPr>
            <a:r>
              <a:rPr lang="es-ES" b="1" dirty="0" smtClean="0">
                <a:latin typeface="Cambria" panose="02040503050406030204" pitchFamily="18" charset="0"/>
                <a:ea typeface="Cambria" panose="02040503050406030204" pitchFamily="18" charset="0"/>
              </a:rPr>
              <a:t>Promover </a:t>
            </a:r>
            <a:r>
              <a:rPr lang="es-ES" b="1" dirty="0">
                <a:latin typeface="Cambria" panose="02040503050406030204" pitchFamily="18" charset="0"/>
                <a:ea typeface="Cambria" panose="02040503050406030204" pitchFamily="18" charset="0"/>
              </a:rPr>
              <a:t>y divulgar los resultados científico-técnicos </a:t>
            </a:r>
            <a:r>
              <a:rPr lang="es-ES" dirty="0">
                <a:latin typeface="Cambria" panose="02040503050406030204" pitchFamily="18" charset="0"/>
                <a:ea typeface="Cambria" panose="02040503050406030204" pitchFamily="18" charset="0"/>
              </a:rPr>
              <a:t>obtenidos por los jóvenes y las actividades propias del movimiento en las que se involucran. </a:t>
            </a:r>
            <a:endParaRPr lang="es-ES" dirty="0" smtClean="0">
              <a:latin typeface="Cambria" panose="02040503050406030204" pitchFamily="18" charset="0"/>
              <a:ea typeface="Cambria" panose="02040503050406030204" pitchFamily="18" charset="0"/>
            </a:endParaRPr>
          </a:p>
          <a:p>
            <a:pPr marL="342900" indent="-342900">
              <a:buAutoNum type="arabicPeriod"/>
            </a:pPr>
            <a:r>
              <a:rPr lang="es-ES" dirty="0" smtClean="0">
                <a:latin typeface="Cambria" panose="02040503050406030204" pitchFamily="18" charset="0"/>
                <a:ea typeface="Cambria" panose="02040503050406030204" pitchFamily="18" charset="0"/>
              </a:rPr>
              <a:t>Estimular la </a:t>
            </a:r>
            <a:r>
              <a:rPr lang="es-ES" dirty="0">
                <a:latin typeface="Cambria" panose="02040503050406030204" pitchFamily="18" charset="0"/>
                <a:ea typeface="Cambria" panose="02040503050406030204" pitchFamily="18" charset="0"/>
              </a:rPr>
              <a:t>participación activa de los pioneros, estudiantes y jóvenes brigadistas, en espacios de ciencia y técnica y otros </a:t>
            </a:r>
            <a:r>
              <a:rPr lang="es-ES" dirty="0" smtClean="0">
                <a:latin typeface="Cambria" panose="02040503050406030204" pitchFamily="18" charset="0"/>
                <a:ea typeface="Cambria" panose="02040503050406030204" pitchFamily="18" charset="0"/>
              </a:rPr>
              <a:t> reglamento eventos promovidos por los Órganos de administración Central del estado (OACE). </a:t>
            </a:r>
            <a:endParaRPr lang="es-ES" dirty="0" smtClean="0">
              <a:latin typeface="Cambria" panose="02040503050406030204" pitchFamily="18" charset="0"/>
              <a:ea typeface="Cambria" panose="02040503050406030204" pitchFamily="18" charset="0"/>
            </a:endParaRPr>
          </a:p>
          <a:p>
            <a:pPr marL="342900" indent="-342900">
              <a:buAutoNum type="arabicPeriod"/>
            </a:pPr>
            <a:r>
              <a:rPr lang="es-ES" dirty="0" smtClean="0">
                <a:latin typeface="Cambria" panose="02040503050406030204" pitchFamily="18" charset="0"/>
                <a:ea typeface="Cambria" panose="02040503050406030204" pitchFamily="18" charset="0"/>
              </a:rPr>
              <a:t>Conciliar la </a:t>
            </a:r>
            <a:r>
              <a:rPr lang="es-ES" b="1" dirty="0" smtClean="0">
                <a:latin typeface="Cambria" panose="02040503050406030204" pitchFamily="18" charset="0"/>
                <a:ea typeface="Cambria" panose="02040503050406030204" pitchFamily="18" charset="0"/>
              </a:rPr>
              <a:t>introducción de los resultados científico-técnicos obtenidos por los jóvenes y contribuir a la generalización de los mismos</a:t>
            </a:r>
            <a:r>
              <a:rPr lang="es-ES" dirty="0" smtClean="0">
                <a:latin typeface="Cambria" panose="02040503050406030204" pitchFamily="18" charset="0"/>
                <a:ea typeface="Cambria" panose="02040503050406030204" pitchFamily="18" charset="0"/>
              </a:rPr>
              <a:t>, a través de los convenios de trabajo establecidos con la administración. </a:t>
            </a:r>
            <a:endParaRPr lang="es-ES" dirty="0" smtClean="0">
              <a:latin typeface="Cambria" panose="02040503050406030204" pitchFamily="18" charset="0"/>
              <a:ea typeface="Cambria" panose="02040503050406030204" pitchFamily="18" charset="0"/>
            </a:endParaRPr>
          </a:p>
          <a:p>
            <a:pPr marL="342900" indent="-342900" algn="just">
              <a:buAutoNum type="arabicPeriod"/>
            </a:pPr>
            <a:r>
              <a:rPr lang="es-ES" dirty="0" smtClean="0">
                <a:latin typeface="Cambria" panose="02040503050406030204" pitchFamily="18" charset="0"/>
                <a:ea typeface="Cambria" panose="02040503050406030204" pitchFamily="18" charset="0"/>
              </a:rPr>
              <a:t>Contribuir a la orientación vocacional y formación profesional de los pioneros y estudiantes, a través del asesoramiento al funcionamiento de los círculos de interés, sociedades y consejo científico estudiantil. </a:t>
            </a:r>
            <a:endParaRPr lang="es-ES" dirty="0" smtClean="0">
              <a:latin typeface="Cambria" panose="02040503050406030204" pitchFamily="18" charset="0"/>
              <a:ea typeface="Cambria" panose="02040503050406030204" pitchFamily="18" charset="0"/>
            </a:endParaRPr>
          </a:p>
          <a:p>
            <a:pPr marL="342900" indent="-342900" algn="just">
              <a:buAutoNum type="arabicPeriod"/>
            </a:pPr>
            <a:r>
              <a:rPr lang="es-ES" dirty="0" smtClean="0">
                <a:latin typeface="Cambria" panose="02040503050406030204" pitchFamily="18" charset="0"/>
                <a:ea typeface="Cambria" panose="02040503050406030204" pitchFamily="18" charset="0"/>
              </a:rPr>
              <a:t>Fortalecer el trabajo político-ideológico y la participación activa y consciente de los jóvenes, así como la atención a la reserva científica en los centros de investigación.</a:t>
            </a:r>
            <a:endParaRPr lang="es-ES" dirty="0">
              <a:latin typeface="Cambria" panose="02040503050406030204" pitchFamily="18" charset="0"/>
              <a:ea typeface="Cambria" panose="02040503050406030204" pitchFamily="18" charset="0"/>
            </a:endParaRPr>
          </a:p>
        </p:txBody>
      </p:sp>
      <p:sp>
        <p:nvSpPr>
          <p:cNvPr id="3" name="Rectángulo 2"/>
          <p:cNvSpPr/>
          <p:nvPr/>
        </p:nvSpPr>
        <p:spPr>
          <a:xfrm>
            <a:off x="3066618" y="135905"/>
            <a:ext cx="3089628" cy="461665"/>
          </a:xfrm>
          <a:prstGeom prst="rect">
            <a:avLst/>
          </a:prstGeom>
        </p:spPr>
        <p:txBody>
          <a:bodyPr wrap="none">
            <a:spAutoFit/>
          </a:bodyPr>
          <a:lstStyle/>
          <a:p>
            <a:r>
              <a:rPr lang="es-ES" sz="2400" b="1" dirty="0">
                <a:latin typeface="Cambria" panose="02040503050406030204" pitchFamily="18" charset="0"/>
                <a:ea typeface="Cambria" panose="02040503050406030204" pitchFamily="18" charset="0"/>
              </a:rPr>
              <a:t>Objetivos de trabajo </a:t>
            </a:r>
            <a:endParaRPr lang="es-ES" sz="2400" b="1" dirty="0">
              <a:latin typeface="Cambria" panose="02040503050406030204" pitchFamily="18" charset="0"/>
              <a:ea typeface="Cambria" panose="02040503050406030204" pitchFamily="18" charset="0"/>
            </a:endParaRPr>
          </a:p>
        </p:txBody>
      </p:sp>
    </p:spTree>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12447</Words>
  <Application>WPS Presentation</Application>
  <PresentationFormat>Carta (216 x 279 mm)</PresentationFormat>
  <Paragraphs>138</Paragraphs>
  <Slides>19</Slides>
  <Notes>0</Notes>
  <HiddenSlides>0</HiddenSlides>
  <MMClips>0</MMClips>
  <ScaleCrop>false</ScaleCrop>
  <HeadingPairs>
    <vt:vector size="6" baseType="variant">
      <vt:variant>
        <vt:lpstr>已用的字体</vt:lpstr>
      </vt:variant>
      <vt:variant>
        <vt:i4>11</vt:i4>
      </vt:variant>
      <vt:variant>
        <vt:lpstr>主题</vt:lpstr>
      </vt:variant>
      <vt:variant>
        <vt:i4>1</vt:i4>
      </vt:variant>
      <vt:variant>
        <vt:lpstr>幻灯片标题</vt:lpstr>
      </vt:variant>
      <vt:variant>
        <vt:i4>19</vt:i4>
      </vt:variant>
    </vt:vector>
  </HeadingPairs>
  <TitlesOfParts>
    <vt:vector size="31" baseType="lpstr">
      <vt:lpstr>Arial</vt:lpstr>
      <vt:lpstr>SimSun</vt:lpstr>
      <vt:lpstr>Wingdings</vt:lpstr>
      <vt:lpstr>Cambria</vt:lpstr>
      <vt:lpstr>Times New Roman</vt:lpstr>
      <vt:lpstr>Microsoft YaHei</vt:lpstr>
      <vt:lpstr/>
      <vt:lpstr>Arial Unicode MS</vt:lpstr>
      <vt:lpstr>Calibri Light</vt:lpstr>
      <vt:lpstr>Calibri</vt:lpstr>
      <vt:lpstr>Constantia</vt:lpstr>
      <vt:lpstr>Tema de Office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Ruben Herrera Masó</dc:creator>
  <cp:lastModifiedBy>Hogar</cp:lastModifiedBy>
  <cp:revision>21</cp:revision>
  <dcterms:created xsi:type="dcterms:W3CDTF">2021-05-31T15:36:00Z</dcterms:created>
  <dcterms:modified xsi:type="dcterms:W3CDTF">2021-06-15T09:05:25Z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1033-11.2.0.9127</vt:lpwstr>
  </property>
</Properties>
</file>