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9" r:id="rId5"/>
    <p:sldId id="260" r:id="rId6"/>
    <p:sldId id="279" r:id="rId7"/>
    <p:sldId id="261" r:id="rId8"/>
    <p:sldId id="262" r:id="rId9"/>
    <p:sldId id="263" r:id="rId10"/>
    <p:sldId id="264" r:id="rId11"/>
    <p:sldId id="265" r:id="rId12"/>
    <p:sldId id="266" r:id="rId13"/>
    <p:sldId id="267" r:id="rId14"/>
    <p:sldId id="268" r:id="rId15"/>
    <p:sldId id="269" r:id="rId16"/>
    <p:sldId id="273" r:id="rId17"/>
    <p:sldId id="274" r:id="rId18"/>
    <p:sldId id="276" r:id="rId19"/>
    <p:sldId id="271" r:id="rId20"/>
    <p:sldId id="272"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02" y="-150"/>
      </p:cViewPr>
      <p:guideLst>
        <p:guide orient="horz" pos="2159"/>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s-ES" smtClean="0"/>
              <a:t>Haga clic para modificar el estilo de título del patrón</a:t>
            </a:r>
            <a:endParaRPr kumimoji="0" lang="en-US"/>
          </a:p>
        </p:txBody>
      </p:sp>
      <p:sp>
        <p:nvSpPr>
          <p:cNvPr id="20" name="19 Subtítulo"/>
          <p:cNvSpPr>
            <a:spLocks noGrp="1"/>
          </p:cNvSpPr>
          <p:nvPr>
            <p:ph type="subTitle" idx="1" hasCustomPrompt="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8" name="7 Marcador de pie de página"/>
          <p:cNvSpPr>
            <a:spLocks noGrp="1"/>
          </p:cNvSpPr>
          <p:nvPr>
            <p:ph type="ftr" sz="quarter" idx="11"/>
          </p:nvPr>
        </p:nvSpPr>
        <p:spPr/>
        <p:txBody>
          <a:bodyPr/>
          <a:lstStyle/>
          <a:p>
            <a:endParaRPr lang="es-ES"/>
          </a:p>
        </p:txBody>
      </p:sp>
      <p:sp>
        <p:nvSpPr>
          <p:cNvPr id="11" name="10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hasCustomPrompt="1"/>
          </p:nvPr>
        </p:nvSpPr>
        <p:spPr>
          <a:xfrm>
            <a:off x="502920" y="530352"/>
            <a:ext cx="8183880" cy="4187952"/>
          </a:xfrm>
        </p:spPr>
        <p:txBody>
          <a:bodyPr vert="eaVert"/>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hasCustomPrompt="1"/>
          </p:nvPr>
        </p:nvSpPr>
        <p:spPr>
          <a:xfrm>
            <a:off x="533400" y="533402"/>
            <a:ext cx="5943600" cy="5257801"/>
          </a:xfrm>
        </p:spPr>
        <p:txBody>
          <a:bodyPr vert="eaVert"/>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hasCustomPrompt="1"/>
          </p:nvPr>
        </p:nvSpPr>
        <p:spPr>
          <a:xfrm>
            <a:off x="502920" y="530352"/>
            <a:ext cx="8183880" cy="4187952"/>
          </a:xfrm>
        </p:spPr>
        <p:txBody>
          <a:body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hasCustomPrompt="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endParaRPr kumimoji="0" lang="es-ES" smtClean="0"/>
          </a:p>
        </p:txBody>
      </p:sp>
      <p:sp>
        <p:nvSpPr>
          <p:cNvPr id="4" name="3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hasCustomPrompt="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4" name="3 Marcador de contenido"/>
          <p:cNvSpPr>
            <a:spLocks noGrp="1"/>
          </p:cNvSpPr>
          <p:nvPr>
            <p:ph sz="half" idx="2" hasCustomPrompt="1"/>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lstStyle>
          <a:p>
            <a:r>
              <a:rPr kumimoji="0" lang="es-ES" smtClean="0"/>
              <a:t>Haga clic para modificar el estilo de título del patrón</a:t>
            </a:r>
            <a:endParaRPr kumimoji="0" lang="en-US"/>
          </a:p>
        </p:txBody>
      </p:sp>
      <p:sp>
        <p:nvSpPr>
          <p:cNvPr id="3" name="2 Marcador de texto"/>
          <p:cNvSpPr>
            <a:spLocks noGrp="1"/>
          </p:cNvSpPr>
          <p:nvPr>
            <p:ph type="body" idx="1" hasCustomPrompt="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endParaRPr kumimoji="0" lang="es-ES" smtClean="0"/>
          </a:p>
        </p:txBody>
      </p:sp>
      <p:sp>
        <p:nvSpPr>
          <p:cNvPr id="4" name="3 Marcador de texto"/>
          <p:cNvSpPr>
            <a:spLocks noGrp="1"/>
          </p:cNvSpPr>
          <p:nvPr>
            <p:ph type="body" sz="half" idx="3" hasCustomPrompt="1"/>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endParaRPr kumimoji="0" lang="es-ES" smtClean="0"/>
          </a:p>
        </p:txBody>
      </p:sp>
      <p:sp>
        <p:nvSpPr>
          <p:cNvPr id="5" name="4 Marcador de contenido"/>
          <p:cNvSpPr>
            <a:spLocks noGrp="1"/>
          </p:cNvSpPr>
          <p:nvPr>
            <p:ph sz="quarter" idx="2" hasCustomPrompt="1"/>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6" name="5 Marcador de contenido"/>
          <p:cNvSpPr>
            <a:spLocks noGrp="1"/>
          </p:cNvSpPr>
          <p:nvPr>
            <p:ph sz="quarter" idx="4" hasCustomPrompt="1"/>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hasCustomPrompt="1"/>
          </p:nvPr>
        </p:nvSpPr>
        <p:spPr>
          <a:xfrm>
            <a:off x="5538847" y="1447802"/>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4" name="3 Marcador de contenido"/>
          <p:cNvSpPr>
            <a:spLocks noGrp="1"/>
          </p:cNvSpPr>
          <p:nvPr>
            <p:ph sz="half" idx="1" hasCustomPrompt="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hasCustomPrompt="1"/>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s-ES" smtClean="0"/>
              <a:t>Haga clic para modificar el estilo de texto del patrón</a:t>
            </a:r>
            <a:endParaRPr lang="es-ES" smtClean="0"/>
          </a:p>
          <a:p>
            <a:pPr lvl="1" eaLnBrk="1" latinLnBrk="0" hangingPunct="1"/>
            <a:r>
              <a:rPr lang="es-ES" smtClean="0"/>
              <a:t>Segundo nivel</a:t>
            </a:r>
            <a:endParaRPr lang="es-ES" smtClean="0"/>
          </a:p>
          <a:p>
            <a:pPr lvl="2" eaLnBrk="1" latinLnBrk="0" hangingPunct="1"/>
            <a:r>
              <a:rPr lang="es-ES" smtClean="0"/>
              <a:t>Tercer nivel</a:t>
            </a:r>
            <a:endParaRPr lang="es-ES" smtClean="0"/>
          </a:p>
          <a:p>
            <a:pPr lvl="3" eaLnBrk="1" latinLnBrk="0" hangingPunct="1"/>
            <a:r>
              <a:rPr lang="es-ES" smtClean="0"/>
              <a:t>Cuarto nivel</a:t>
            </a:r>
            <a:endParaRPr lang="es-ES" smtClean="0"/>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fld>
            <a:endParaRPr lang="es-ES"/>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s-ES" smtClean="0"/>
              <a:t>Haga clic para modificar el estilo de texto del patrón</a:t>
            </a:r>
            <a:endParaRPr kumimoji="0" lang="es-ES" smtClean="0"/>
          </a:p>
          <a:p>
            <a:pPr lvl="1" eaLnBrk="1" latinLnBrk="0" hangingPunct="1"/>
            <a:r>
              <a:rPr kumimoji="0" lang="es-ES" smtClean="0"/>
              <a:t>Segundo nivel</a:t>
            </a:r>
            <a:endParaRPr kumimoji="0" lang="es-ES" smtClean="0"/>
          </a:p>
          <a:p>
            <a:pPr lvl="2" eaLnBrk="1" latinLnBrk="0" hangingPunct="1"/>
            <a:r>
              <a:rPr kumimoji="0" lang="es-ES" smtClean="0"/>
              <a:t>Tercer nivel</a:t>
            </a:r>
            <a:endParaRPr kumimoji="0" lang="es-ES" smtClean="0"/>
          </a:p>
          <a:p>
            <a:pPr lvl="3" eaLnBrk="1" latinLnBrk="0" hangingPunct="1"/>
            <a:r>
              <a:rPr kumimoji="0" lang="es-ES" smtClean="0"/>
              <a:t>Cuarto nivel</a:t>
            </a:r>
            <a:endParaRPr kumimoji="0" lang="es-ES" smtClean="0"/>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7A847CFC-816F-41D0-AAC0-9BF4FEBC753E}" type="datetimeFigureOut">
              <a:rPr lang="es-ES" smtClean="0"/>
            </a:fld>
            <a:endParaRPr lang="es-ES"/>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es-ES"/>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132FADFE-3B8F-471C-ABF0-DBC7717ECBBC}" type="slidenum">
              <a:rPr lang="es-ES" smtClean="0"/>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l" rtl="0" eaLnBrk="1" latinLnBrk="0" hangingPunct="1">
        <a:spcBef>
          <a:spcPts val="250"/>
        </a:spcBef>
        <a:buClr>
          <a:schemeClr val="accent1"/>
        </a:buClr>
        <a:buSzPct val="80000"/>
        <a:buFont typeface="Wingdings 2" panose="05020102010507070707"/>
        <a:buChar char=""/>
        <a:defRPr kumimoji="0" sz="2800" kern="1200">
          <a:solidFill>
            <a:schemeClr val="tx1"/>
          </a:solidFill>
          <a:effectLst/>
          <a:latin typeface="+mn-lt"/>
          <a:ea typeface="+mn-ea"/>
          <a:cs typeface="+mn-cs"/>
        </a:defRPr>
      </a:lvl1pPr>
      <a:lvl2pPr marL="548640" indent="-201295" algn="l" rtl="0"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l" rtl="0" eaLnBrk="1" latinLnBrk="0" hangingPunct="1">
        <a:spcBef>
          <a:spcPts val="250"/>
        </a:spcBef>
        <a:buClr>
          <a:schemeClr val="accent2">
            <a:tint val="85000"/>
            <a:satMod val="285000"/>
          </a:schemeClr>
        </a:buClr>
        <a:buSzPct val="100000"/>
        <a:buFont typeface="Wingdings 2" panose="05020102010507070707"/>
        <a:buChar char=""/>
        <a:defRPr kumimoji="0" sz="2200" kern="1200">
          <a:solidFill>
            <a:schemeClr val="tx1"/>
          </a:solidFill>
          <a:latin typeface="+mn-lt"/>
          <a:ea typeface="+mn-ea"/>
          <a:cs typeface="+mn-cs"/>
        </a:defRPr>
      </a:lvl3pPr>
      <a:lvl4pPr marL="1024255" indent="-182880" algn="l" rtl="0"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panose="05020102010507070707"/>
        <a:buChar char=""/>
        <a:defRPr kumimoji="0" sz="1800" kern="1200">
          <a:solidFill>
            <a:schemeClr val="tx1"/>
          </a:solidFill>
          <a:latin typeface="+mn-lt"/>
          <a:ea typeface="+mn-ea"/>
          <a:cs typeface="+mn-cs"/>
        </a:defRPr>
      </a:lvl5pPr>
      <a:lvl6pPr marL="1490345" indent="-182880" algn="l" rtl="0"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7pPr>
      <a:lvl8pPr marL="1920240" indent="-182880" algn="l" rtl="0"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7.xml"/><Relationship Id="rId2" Type="http://schemas.openxmlformats.org/officeDocument/2006/relationships/image" Target="../media/image4.emf"/><Relationship Id="rId1"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7.xml"/><Relationship Id="rId2" Type="http://schemas.openxmlformats.org/officeDocument/2006/relationships/image" Target="../media/image5.emf"/><Relationship Id="rId1"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Pergamino horizontal"/>
          <p:cNvSpPr/>
          <p:nvPr/>
        </p:nvSpPr>
        <p:spPr>
          <a:xfrm>
            <a:off x="4167182" y="3762376"/>
            <a:ext cx="4214842" cy="2571768"/>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7" name="6 Pergamino horizontal"/>
          <p:cNvSpPr/>
          <p:nvPr/>
        </p:nvSpPr>
        <p:spPr>
          <a:xfrm>
            <a:off x="572425" y="1591931"/>
            <a:ext cx="4429156" cy="2571768"/>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8" name="7 CuadroTexto"/>
          <p:cNvSpPr txBox="1"/>
          <p:nvPr/>
        </p:nvSpPr>
        <p:spPr>
          <a:xfrm>
            <a:off x="1899920" y="515620"/>
            <a:ext cx="6101080" cy="107632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sz="3200" b="1" dirty="0" smtClean="0">
                <a:solidFill>
                  <a:schemeClr val="bg1"/>
                </a:solidFill>
                <a:latin typeface="Tahoma" panose="020B0604030504040204" charset="0"/>
                <a:cs typeface="Tahoma" panose="020B0604030504040204" charset="0"/>
              </a:rPr>
              <a:t>Brigadas Técnicas Juveniles (BTJ</a:t>
            </a:r>
            <a:r>
              <a:rPr lang="es-ES" sz="2400" b="1" dirty="0" smtClean="0">
                <a:solidFill>
                  <a:schemeClr val="bg1"/>
                </a:solidFill>
              </a:rPr>
              <a:t>)</a:t>
            </a:r>
            <a:endParaRPr lang="es-ES" sz="2400" b="1" dirty="0"/>
          </a:p>
        </p:txBody>
      </p:sp>
      <p:sp>
        <p:nvSpPr>
          <p:cNvPr id="10" name="9 CuadroTexto"/>
          <p:cNvSpPr txBox="1"/>
          <p:nvPr/>
        </p:nvSpPr>
        <p:spPr>
          <a:xfrm>
            <a:off x="822618" y="2139939"/>
            <a:ext cx="3929090" cy="14763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ES" b="1" dirty="0" smtClean="0">
                <a:solidFill>
                  <a:schemeClr val="bg1"/>
                </a:solidFill>
                <a:latin typeface="Tahoma" panose="020B0604030504040204" charset="0"/>
                <a:cs typeface="Tahoma" panose="020B0604030504040204" charset="0"/>
              </a:rPr>
              <a:t>Constituyen la herramienta política para el trabajo con los jóvenes y se subordina a la Unión de Jóvenes Comunistas y a sus estatutos</a:t>
            </a:r>
            <a:r>
              <a:rPr lang="es-ES" dirty="0" smtClean="0">
                <a:solidFill>
                  <a:schemeClr val="bg1"/>
                </a:solidFill>
                <a:latin typeface="Tahoma" panose="020B0604030504040204" charset="0"/>
                <a:cs typeface="Tahoma" panose="020B0604030504040204" charset="0"/>
              </a:rPr>
              <a:t> </a:t>
            </a:r>
            <a:endParaRPr lang="es-ES" dirty="0">
              <a:solidFill>
                <a:schemeClr val="bg1"/>
              </a:solidFill>
              <a:latin typeface="Tahoma" panose="020B0604030504040204" charset="0"/>
              <a:cs typeface="Tahoma" panose="020B0604030504040204" charset="0"/>
            </a:endParaRPr>
          </a:p>
        </p:txBody>
      </p:sp>
      <p:sp>
        <p:nvSpPr>
          <p:cNvPr id="11" name="10 CuadroTexto"/>
          <p:cNvSpPr txBox="1"/>
          <p:nvPr/>
        </p:nvSpPr>
        <p:spPr>
          <a:xfrm>
            <a:off x="4550407" y="4309431"/>
            <a:ext cx="3714776" cy="14763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ES" b="1" dirty="0" smtClean="0">
                <a:solidFill>
                  <a:schemeClr val="bg1"/>
                </a:solidFill>
                <a:latin typeface="Tahoma" panose="020B0604030504040204" charset="0"/>
                <a:cs typeface="Tahoma" panose="020B0604030504040204" charset="0"/>
              </a:rPr>
              <a:t>Fortalecer el compromiso social de las nuevas generaciones en función del desarrollo de un socialismo próspero y sostenible</a:t>
            </a:r>
            <a:endParaRPr lang="es-ES" b="1" dirty="0">
              <a:solidFill>
                <a:schemeClr val="bg1"/>
              </a:solidFill>
              <a:latin typeface="Tahoma" panose="020B0604030504040204" charset="0"/>
              <a:cs typeface="Tahoma" panose="020B0604030504040204" charset="0"/>
            </a:endParaRPr>
          </a:p>
        </p:txBody>
      </p:sp>
      <p:pic>
        <p:nvPicPr>
          <p:cNvPr id="6" name="Imagen 3"/>
          <p:cNvPicPr>
            <a:picLocks noChangeAspect="1" noChangeArrowheads="1"/>
          </p:cNvPicPr>
          <p:nvPr/>
        </p:nvPicPr>
        <p:blipFill>
          <a:blip r:embed="rId1"/>
          <a:srcRect/>
          <a:stretch>
            <a:fillRect/>
          </a:stretch>
        </p:blipFill>
        <p:spPr>
          <a:xfrm>
            <a:off x="571500" y="372110"/>
            <a:ext cx="1073150" cy="62801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56260" y="476885"/>
            <a:ext cx="8031480" cy="563118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lnSpc>
                <a:spcPct val="150000"/>
              </a:lnSpc>
            </a:pPr>
            <a:r>
              <a:rPr lang="en-US" sz="2400" b="0">
                <a:solidFill>
                  <a:schemeClr val="bg1"/>
                </a:solidFill>
                <a:latin typeface="Tahoma" panose="020B0604030504040204" charset="0"/>
                <a:cs typeface="Tahoma" panose="020B0604030504040204" charset="0"/>
              </a:rPr>
              <a:t>El sello será otorgado excepcionalmente a personalidades con resultados destacados en las actividades de creación científico-técnica, así como a cercanos colaboradores al movimiento que posean una elevada incidencia en la formación de las nuevas generaciones de hombres de ciencia</a:t>
            </a:r>
            <a:endParaRPr lang="en-US" sz="2400" b="0">
              <a:solidFill>
                <a:schemeClr val="bg1"/>
              </a:solidFill>
              <a:latin typeface="Tahoma" panose="020B0604030504040204" charset="0"/>
              <a:cs typeface="Tahoma" panose="020B0604030504040204" charset="0"/>
            </a:endParaRPr>
          </a:p>
          <a:p>
            <a:pPr indent="0" algn="just">
              <a:lnSpc>
                <a:spcPct val="150000"/>
              </a:lnSpc>
            </a:pPr>
            <a:r>
              <a:rPr lang="en-US" sz="2400" b="0">
                <a:solidFill>
                  <a:schemeClr val="bg1"/>
                </a:solidFill>
                <a:latin typeface="Tahoma" panose="020B0604030504040204" charset="0"/>
                <a:cs typeface="Tahoma" panose="020B0604030504040204" charset="0"/>
              </a:rPr>
              <a:t>Las propuestas estarán avaladas por un currículo de la persona, y se conciliarán con el OACE correspondiente, el CITMA, la UJC y el PCC territorial</a:t>
            </a:r>
            <a:endParaRPr lang="en-US" sz="2400" b="0">
              <a:solidFill>
                <a:schemeClr val="bg1"/>
              </a:solidFill>
              <a:latin typeface="Tahoma" panose="020B0604030504040204" charset="0"/>
              <a:cs typeface="Tahoma" panose="020B060403050404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18160" y="581025"/>
            <a:ext cx="8093075" cy="563118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defTabSz="914400">
              <a:lnSpc>
                <a:spcPct val="150000"/>
              </a:lnSpc>
              <a:tabLst>
                <a:tab pos="6715125" algn="l"/>
              </a:tabLst>
            </a:pPr>
            <a:r>
              <a:rPr lang="en-US" sz="2400" b="0">
                <a:solidFill>
                  <a:schemeClr val="bg1"/>
                </a:solidFill>
                <a:latin typeface="Tahoma" panose="020B0604030504040204" charset="0"/>
                <a:cs typeface="Tahoma" panose="020B0604030504040204" charset="0"/>
              </a:rPr>
              <a:t>La condición </a:t>
            </a:r>
            <a:r>
              <a:rPr lang="en-US" sz="2400" b="1">
                <a:solidFill>
                  <a:schemeClr val="bg1"/>
                </a:solidFill>
                <a:latin typeface="Tahoma" panose="020B0604030504040204" charset="0"/>
                <a:cs typeface="Tahoma" panose="020B0604030504040204" charset="0"/>
              </a:rPr>
              <a:t>Colectivo «Forjadores de Futuro </a:t>
            </a:r>
            <a:r>
              <a:rPr lang="en-US" sz="2400" b="0">
                <a:solidFill>
                  <a:schemeClr val="bg1"/>
                </a:solidFill>
                <a:latin typeface="Tahoma" panose="020B0604030504040204" charset="0"/>
                <a:cs typeface="Tahoma" panose="020B0604030504040204" charset="0"/>
              </a:rPr>
              <a:t>» se le otorga a aquellos colectivos, constituidos con carácter temporal o definitivo, que hayan obtenido resultados relevantes en el desarrollo científico-técnico, con una elevada consagración al trabajo y en los que exista un funcionamiento estable de las BTJ; si los logros alcanzados justifican su entrega (cada cinco años)Para el otorgamiento de la distinción a los colectivos, las propuestas se elevarán al Consejo Nacional en el mes de septiembre, según lo previsto en el sistema de trabajo</a:t>
            </a:r>
            <a:endParaRPr lang="en-US" sz="2400" b="0">
              <a:solidFill>
                <a:schemeClr val="bg1"/>
              </a:solidFill>
              <a:latin typeface="Tahoma" panose="020B0604030504040204" charset="0"/>
              <a:cs typeface="Tahoma" panose="020B060403050404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444500" y="398780"/>
            <a:ext cx="8257540" cy="95313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ctr"/>
            <a:r>
              <a:rPr lang="en-US" altLang="en-US" sz="2800" b="1">
                <a:solidFill>
                  <a:schemeClr val="bg1"/>
                </a:solidFill>
                <a:latin typeface="Tahoma" panose="020B0604030504040204" charset="0"/>
                <a:cs typeface="Tahoma" panose="020B0604030504040204" charset="0"/>
              </a:rPr>
              <a:t>A</a:t>
            </a:r>
            <a:r>
              <a:rPr lang="en-US" sz="2800" b="1">
                <a:solidFill>
                  <a:schemeClr val="bg1"/>
                </a:solidFill>
                <a:latin typeface="Tahoma" panose="020B0604030504040204" charset="0"/>
                <a:cs typeface="Tahoma" panose="020B0604030504040204" charset="0"/>
              </a:rPr>
              <a:t>spectos a tener en cuenta para argumentar las propuestas</a:t>
            </a:r>
            <a:endParaRPr lang="en-US" sz="2800" b="1">
              <a:solidFill>
                <a:schemeClr val="bg1"/>
              </a:solidFill>
              <a:latin typeface="Tahoma" panose="020B0604030504040204" charset="0"/>
              <a:cs typeface="Tahoma" panose="020B0604030504040204" charset="0"/>
            </a:endParaRPr>
          </a:p>
        </p:txBody>
      </p:sp>
      <p:sp>
        <p:nvSpPr>
          <p:cNvPr id="2" name="Text Box 1"/>
          <p:cNvSpPr txBox="1"/>
          <p:nvPr/>
        </p:nvSpPr>
        <p:spPr>
          <a:xfrm>
            <a:off x="444500" y="1351915"/>
            <a:ext cx="8257540" cy="535432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b="0">
                <a:solidFill>
                  <a:schemeClr val="bg1"/>
                </a:solidFill>
                <a:latin typeface="Tahoma" panose="020B0604030504040204" charset="0"/>
                <a:cs typeface="Tahoma" panose="020B0604030504040204" charset="0"/>
              </a:rPr>
              <a:t>1. Breve descripción de la estructura de la UJC y su funcionamiento (en caso de que exista)2. Trayectoria destacada en el trabajo de las Brigadas Técnicas Juveniles:• Breve historia de las BTJ del centro (profundizando en los últimos </a:t>
            </a:r>
            <a:r>
              <a:rPr lang="en-US" altLang="en-US" b="0">
                <a:solidFill>
                  <a:schemeClr val="bg1"/>
                </a:solidFill>
                <a:latin typeface="Tahoma" panose="020B0604030504040204" charset="0"/>
                <a:cs typeface="Tahoma" panose="020B0604030504040204" charset="0"/>
              </a:rPr>
              <a:t>cinco </a:t>
            </a:r>
            <a:r>
              <a:rPr lang="en-US" b="0">
                <a:solidFill>
                  <a:schemeClr val="bg1"/>
                </a:solidFill>
                <a:latin typeface="Tahoma" panose="020B0604030504040204" charset="0"/>
                <a:cs typeface="Tahoma" panose="020B0604030504040204" charset="0"/>
              </a:rPr>
              <a:t>años)• Total de brigadas y brigadistas. Crecimiento por años• Listado de jóvenes del centro con sellos «Forjadores del Futuro»• Participación en los eventos de las BTJ a los diferentes niveles (precisar cuáles)Premios obtenidos• Si recibió la condición «Forjadores del Futuro» con anterioridad y en qué fecha• Argumentación de la solicitud donde se refleje brevemente el quehacer del centro• Exponer los principales resultados, objetivos económicos y sociales del centro, así como la incidencia que han tenido los jóvenes en su ejecución• Condecoraciones, galardones u otros reconocimientos recibidos, tanto colectivos como individuales</a:t>
            </a:r>
            <a:endParaRPr lang="en-US" b="0">
              <a:solidFill>
                <a:schemeClr val="bg1"/>
              </a:solidFill>
              <a:latin typeface="Tahoma" panose="020B0604030504040204" charset="0"/>
              <a:cs typeface="Tahoma" panose="020B0604030504040204" charset="0"/>
            </a:endParaRPr>
          </a:p>
          <a:p>
            <a:pPr indent="0" algn="just"/>
            <a:r>
              <a:rPr lang="en-US" b="0">
                <a:solidFill>
                  <a:schemeClr val="bg1"/>
                </a:solidFill>
                <a:latin typeface="Tahoma" panose="020B0604030504040204" charset="0"/>
                <a:cs typeface="Tahoma" panose="020B0604030504040204" charset="0"/>
              </a:rPr>
              <a:t>• Resultados relevantes en el quehacer científico, el Fórum de Ciencia y Técnica u otros eventos</a:t>
            </a:r>
            <a:endParaRPr lang="en-US" b="0">
              <a:solidFill>
                <a:schemeClr val="bg1"/>
              </a:solidFill>
              <a:latin typeface="Tahoma" panose="020B0604030504040204" charset="0"/>
              <a:cs typeface="Tahoma" panose="020B060403050404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02920" y="731520"/>
            <a:ext cx="8183245" cy="526224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sz="2400" b="1">
                <a:solidFill>
                  <a:schemeClr val="bg1"/>
                </a:solidFill>
                <a:latin typeface="Tahoma" panose="020B0604030504040204" charset="0"/>
                <a:cs typeface="Tahoma" panose="020B0604030504040204" charset="0"/>
              </a:rPr>
              <a:t>El expediente para optar por la condición de Colectivo «Forjadores del Futuro» deberá estar avalado por: </a:t>
            </a:r>
            <a:r>
              <a:rPr lang="en-US" sz="2400" b="0">
                <a:solidFill>
                  <a:schemeClr val="bg1"/>
                </a:solidFill>
                <a:latin typeface="Tahoma" panose="020B0604030504040204" charset="0"/>
                <a:cs typeface="Tahoma" panose="020B0604030504040204" charset="0"/>
              </a:rPr>
              <a:t>1. Factores del centro (UJC, PCC, CTC, Administración)2. Buró Municipal de la UJC3. Consejo Municipal de la BTJ4. Buró Provincial de la UJC5. Consejo Provincial de las BTJ Esta condición se otorgará la condición de forma excepcional a entidades, organismos y proyectos o programas que con su quehacer contribuyan de manera importante al trabajo de las BTJ</a:t>
            </a:r>
            <a:endParaRPr lang="en-US" sz="2400" b="0">
              <a:solidFill>
                <a:schemeClr val="bg1"/>
              </a:solidFill>
              <a:latin typeface="Tahoma" panose="020B0604030504040204" charset="0"/>
              <a:cs typeface="Tahoma" panose="020B060403050404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64515" y="701675"/>
            <a:ext cx="7925435" cy="107632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ctr"/>
            <a:r>
              <a:rPr lang="en-US" sz="3200" b="1">
                <a:solidFill>
                  <a:schemeClr val="bg1"/>
                </a:solidFill>
                <a:latin typeface="Tahoma" panose="020B0604030504040204" charset="0"/>
                <a:cs typeface="Tahoma" panose="020B0604030504040204" charset="0"/>
              </a:rPr>
              <a:t>Expediente del sello Forjadores del Futuro</a:t>
            </a:r>
            <a:endParaRPr lang="en-US" sz="3200" b="1">
              <a:solidFill>
                <a:schemeClr val="bg1"/>
              </a:solidFill>
              <a:latin typeface="Tahoma" panose="020B0604030504040204" charset="0"/>
              <a:cs typeface="Tahoma" panose="020B0604030504040204" charset="0"/>
            </a:endParaRPr>
          </a:p>
        </p:txBody>
      </p:sp>
      <p:sp>
        <p:nvSpPr>
          <p:cNvPr id="2" name="Text Box 1"/>
          <p:cNvSpPr txBox="1"/>
          <p:nvPr/>
        </p:nvSpPr>
        <p:spPr>
          <a:xfrm>
            <a:off x="564515" y="2334895"/>
            <a:ext cx="7925435" cy="181483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altLang="en-US" sz="2800" b="0">
                <a:solidFill>
                  <a:schemeClr val="bg1"/>
                </a:solidFill>
                <a:latin typeface="Tahoma" panose="020B0604030504040204" charset="0"/>
                <a:cs typeface="Tahoma" panose="020B0604030504040204" charset="0"/>
              </a:rPr>
              <a:t>D</a:t>
            </a:r>
            <a:r>
              <a:rPr lang="en-US" sz="2800" b="0">
                <a:solidFill>
                  <a:schemeClr val="bg1"/>
                </a:solidFill>
                <a:latin typeface="Tahoma" panose="020B0604030504040204" charset="0"/>
                <a:cs typeface="Tahoma" panose="020B0604030504040204" charset="0"/>
              </a:rPr>
              <a:t>eberá ser llenado íntegramente con todos los </a:t>
            </a:r>
            <a:r>
              <a:rPr lang="en-US" sz="2800" b="1">
                <a:solidFill>
                  <a:schemeClr val="bg1"/>
                </a:solidFill>
                <a:latin typeface="Tahoma" panose="020B0604030504040204" charset="0"/>
                <a:cs typeface="Tahoma" panose="020B0604030504040204" charset="0"/>
              </a:rPr>
              <a:t>requerimientos establecidos; </a:t>
            </a:r>
            <a:r>
              <a:rPr lang="en-US" sz="2800" b="0">
                <a:solidFill>
                  <a:schemeClr val="bg1"/>
                </a:solidFill>
                <a:latin typeface="Tahoma" panose="020B0604030504040204" charset="0"/>
                <a:cs typeface="Tahoma" panose="020B0604030504040204" charset="0"/>
              </a:rPr>
              <a:t>de lo contrario se invalidará el expediente de manera automática para su evaluación</a:t>
            </a:r>
            <a:endParaRPr lang="en-US" sz="2800" b="0">
              <a:solidFill>
                <a:schemeClr val="bg1"/>
              </a:solidFill>
              <a:latin typeface="Tahoma" panose="020B0604030504040204" charset="0"/>
              <a:cs typeface="Tahoma" panose="020B060403050404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1123950" y="613410"/>
            <a:ext cx="6820535" cy="563118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p>
            <a:pPr indent="0"/>
            <a:r>
              <a:rPr lang="en-US" sz="1000" b="1">
                <a:solidFill>
                  <a:schemeClr val="bg1"/>
                </a:solidFill>
                <a:latin typeface="Tahoma" panose="020B0604030504040204" charset="0"/>
                <a:cs typeface="Times New Roman" panose="02020603050405020304" charset="0"/>
              </a:rPr>
              <a:t>Modelo para el llenado del sello individual: EXPEDIENTE SELLO FORJADORES DEL FUTURO</a:t>
            </a:r>
            <a:r>
              <a:rPr lang="en-US" sz="1000" b="0">
                <a:solidFill>
                  <a:schemeClr val="bg1"/>
                </a:solidFill>
                <a:latin typeface="Tahoma" panose="020B0604030504040204" charset="0"/>
                <a:cs typeface="Times New Roman" panose="02020603050405020304" charset="0"/>
              </a:rPr>
              <a:t> Nombre y apellidos: _____________________________________________ No. Identidad permanente: ________________________________________ Nivel técnico: ___________________________________________________ Especialidad: __________________________________________ ________ Ocupación:_____________________________________________________ Organizaciones a las que pertenece:_________________________________ Ha obtenido con anterioridad el Sello Forjadores del Futuro: Si ____	            No ____ Año en que lo obtuvo: _____________________ Centro de trabajo: ______________________________________ Organismo: ________________________ Municipio: _______________________ Provincia: __________________ Fecha de la Propuesta: ____________________.</a:t>
            </a:r>
            <a:endParaRPr lang="en-US" sz="1000" b="0">
              <a:solidFill>
                <a:schemeClr val="bg1"/>
              </a:solidFill>
              <a:latin typeface="Tahoma" panose="020B06040305040402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22605" y="305435"/>
            <a:ext cx="8099425" cy="62471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p>
            <a:pPr indent="0">
              <a:lnSpc>
                <a:spcPct val="100000"/>
              </a:lnSpc>
            </a:pPr>
            <a:r>
              <a:rPr lang="en-US" sz="1000" b="0">
                <a:solidFill>
                  <a:schemeClr val="bg1"/>
                </a:solidFill>
                <a:latin typeface="Tahoma" panose="020B0604030504040204" charset="0"/>
                <a:cs typeface="Times New Roman" panose="02020603050405020304" charset="0"/>
              </a:rPr>
              <a:t>I- A llenar por la administración: Calidad y cumplimiento de las tareas asignadas y resultados de las evaluaciones realizadas. Nombre y firma: _______________________________(cuño) II- A llenar por la UJC y las BTJ del centro. Condiciones político-morales del joven. Participación como brigadista. _____________________	 ______________________Nombre y Firma S.G. UJC	 Nombre y Firma Pdte. BTJ III – A llenar por el Núcleo del Partido Condiciones político-morales del joven. Nombre y Firma S. G. ____________________________________________ IV – Conclusiones del Comité Municipal UJC Nombre y Firma Primer Secretario ___________________________________							                                       Cuño V -  Opinión del organismo provincial sobre calidad técnica y  aplicación de los trabajos que acompañan la propuesta. Nombre y Firma Representante: ______________________________________ VI- Conclusiones del Comité Provincial de la UJC. Conclusión		Si_______  		No _______. Nombre y Firma Presidente BTJ _________________________________ Nombre y Firma Primer Secretario___________________________</a:t>
            </a:r>
            <a:endParaRPr lang="en-US" sz="1100" b="0">
              <a:solidFill>
                <a:schemeClr val="bg1"/>
              </a:solidFill>
              <a:latin typeface="Calibri" panose="020F05020202040302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2032000" y="705802"/>
            <a:ext cx="5080000" cy="5446395"/>
          </a:xfrm>
          <a:prstGeom prst="rect">
            <a:avLst/>
          </a:prstGeom>
        </p:spPr>
        <p:style>
          <a:lnRef idx="2">
            <a:schemeClr val="accent2"/>
          </a:lnRef>
          <a:fillRef idx="1">
            <a:schemeClr val="lt1"/>
          </a:fillRef>
          <a:effectRef idx="0">
            <a:schemeClr val="accent2"/>
          </a:effectRef>
          <a:fontRef idx="minor">
            <a:schemeClr val="dk1"/>
          </a:fontRef>
        </p:style>
        <p:txBody>
          <a:bodyPr>
            <a:spAutoFit/>
          </a:bodyPr>
          <a:p>
            <a:pPr indent="0" algn="just"/>
            <a:r>
              <a:rPr lang="en-US" sz="1200" b="0">
                <a:solidFill>
                  <a:schemeClr val="bg1"/>
                </a:solidFill>
                <a:latin typeface="Tahoma" panose="020B0604030504040204" charset="0"/>
                <a:cs typeface="Tahoma" panose="020B0604030504040204" charset="0"/>
              </a:rPr>
              <a:t>VII- A llenar por la comisión evaluadora Nacional.Opinión sobre calidad técnica, aplicación y nivel de solución de los trabajos que acompañan la propuesta (se permite adjuntar valoración de anexos).       Nombre y apellidos, firmaPdte. Comisión evaluadora: ____________________________________ 	  VII- Conclusiones del Consejo Nacional. Se otorga el Sello:		Si ______      No ______ Nombres y Apellidos: _____________________________ Firma _______.       </a:t>
            </a:r>
            <a:endParaRPr lang="en-US" sz="1200" b="0">
              <a:solidFill>
                <a:schemeClr val="bg1"/>
              </a:solidFill>
              <a:latin typeface="Tahoma" panose="020B0604030504040204" charset="0"/>
              <a:cs typeface="Tahoma" panose="020B06040305040402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Object -2147482624"/>
          <p:cNvGraphicFramePr>
            <a:graphicFrameLocks noChangeAspect="1"/>
          </p:cNvGraphicFramePr>
          <p:nvPr/>
        </p:nvGraphicFramePr>
        <p:xfrm>
          <a:off x="906780" y="499745"/>
          <a:ext cx="7329805" cy="5859145"/>
        </p:xfrm>
        <a:graphic>
          <a:graphicData uri="http://schemas.openxmlformats.org/presentationml/2006/ole">
            <mc:AlternateContent xmlns:mc="http://schemas.openxmlformats.org/markup-compatibility/2006">
              <mc:Choice xmlns:v="urn:schemas-microsoft-com:vml" Requires="v">
                <p:oleObj spid="_x0000_s3076" name="" r:id="rId1" imgW="7134225" imgH="7277100" progId="Excel.Sheet.8">
                  <p:embed/>
                </p:oleObj>
              </mc:Choice>
              <mc:Fallback>
                <p:oleObj name="" r:id="rId1" imgW="7134225" imgH="7277100" progId="Excel.Sheet.8">
                  <p:embed/>
                  <p:pic>
                    <p:nvPicPr>
                      <p:cNvPr id="0" name="Picture 3075"/>
                      <p:cNvPicPr/>
                      <p:nvPr/>
                    </p:nvPicPr>
                    <p:blipFill>
                      <a:blip r:embed="rId2"/>
                      <a:stretch>
                        <a:fillRect/>
                      </a:stretch>
                    </p:blipFill>
                    <p:spPr>
                      <a:xfrm>
                        <a:off x="906780" y="499745"/>
                        <a:ext cx="7329805" cy="5859145"/>
                      </a:xfrm>
                      <a:prstGeom prst="rect">
                        <a:avLst/>
                      </a:prstGeom>
                      <a:noFill/>
                      <a:ln w="38100">
                        <a:noFill/>
                        <a:miter/>
                      </a:ln>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073742850" name="Object 1073742849"/>
          <p:cNvGraphicFramePr>
            <a:graphicFrameLocks noChangeAspect="1"/>
          </p:cNvGraphicFramePr>
          <p:nvPr/>
        </p:nvGraphicFramePr>
        <p:xfrm>
          <a:off x="1202690" y="419100"/>
          <a:ext cx="6555105" cy="6019800"/>
        </p:xfrm>
        <a:graphic>
          <a:graphicData uri="http://schemas.openxmlformats.org/presentationml/2006/ole">
            <mc:AlternateContent xmlns:mc="http://schemas.openxmlformats.org/markup-compatibility/2006">
              <mc:Choice xmlns:v="urn:schemas-microsoft-com:vml" Requires="v">
                <p:oleObj spid="_x0000_s3076" name="" r:id="rId1" imgW="5924550" imgH="10039350" progId="Excel.Sheet.8">
                  <p:embed/>
                </p:oleObj>
              </mc:Choice>
              <mc:Fallback>
                <p:oleObj name="" r:id="rId1" imgW="5924550" imgH="10039350" progId="Excel.Sheet.8">
                  <p:embed/>
                  <p:pic>
                    <p:nvPicPr>
                      <p:cNvPr id="0" name="Picture 3075"/>
                      <p:cNvPicPr/>
                      <p:nvPr/>
                    </p:nvPicPr>
                    <p:blipFill>
                      <a:blip r:embed="rId2"/>
                      <a:stretch>
                        <a:fillRect/>
                      </a:stretch>
                    </p:blipFill>
                    <p:spPr>
                      <a:xfrm>
                        <a:off x="1202690" y="419100"/>
                        <a:ext cx="6555105" cy="6019800"/>
                      </a:xfrm>
                      <a:prstGeom prst="rect">
                        <a:avLst/>
                      </a:prstGeom>
                      <a:noFill/>
                      <a:ln w="38100">
                        <a:noFill/>
                        <a:miter/>
                      </a:ln>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620" y="463550"/>
            <a:ext cx="8009255" cy="107632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es-ES" sz="3200" b="1" dirty="0" smtClean="0">
                <a:solidFill>
                  <a:schemeClr val="bg1"/>
                </a:solidFill>
                <a:latin typeface="Tahoma" panose="020B0604030504040204" charset="0"/>
                <a:cs typeface="Tahoma" panose="020B0604030504040204" charset="0"/>
              </a:rPr>
              <a:t>¿</a:t>
            </a:r>
            <a:r>
              <a:rPr lang="es-ES" sz="3200" b="1" dirty="0" smtClean="0">
                <a:solidFill>
                  <a:schemeClr val="bg1"/>
                </a:solidFill>
                <a:latin typeface="Tahoma" panose="020B0604030504040204" charset="0"/>
                <a:cs typeface="Tahoma" panose="020B0604030504040204" charset="0"/>
              </a:rPr>
              <a:t>Qui</a:t>
            </a:r>
            <a:r>
              <a:rPr lang="en-US" altLang="es-ES" sz="3200" b="1" dirty="0" smtClean="0">
                <a:solidFill>
                  <a:schemeClr val="bg1"/>
                </a:solidFill>
                <a:latin typeface="Tahoma" panose="020B0604030504040204" charset="0"/>
                <a:cs typeface="Tahoma" panose="020B0604030504040204" charset="0"/>
              </a:rPr>
              <a:t>é</a:t>
            </a:r>
            <a:r>
              <a:rPr lang="es-ES" sz="3200" b="1" dirty="0" smtClean="0">
                <a:solidFill>
                  <a:schemeClr val="bg1"/>
                </a:solidFill>
                <a:latin typeface="Tahoma" panose="020B0604030504040204" charset="0"/>
                <a:cs typeface="Tahoma" panose="020B0604030504040204" charset="0"/>
              </a:rPr>
              <a:t>nes  y cómo se conforman las </a:t>
            </a:r>
            <a:r>
              <a:rPr lang="en-US" altLang="es-ES" sz="3200" b="1" dirty="0" smtClean="0">
                <a:solidFill>
                  <a:schemeClr val="bg1"/>
                </a:solidFill>
                <a:latin typeface="Tahoma" panose="020B0604030504040204" charset="0"/>
                <a:cs typeface="Tahoma" panose="020B0604030504040204" charset="0"/>
              </a:rPr>
              <a:t>B</a:t>
            </a:r>
            <a:r>
              <a:rPr lang="es-ES" sz="3200" b="1" dirty="0" smtClean="0">
                <a:solidFill>
                  <a:schemeClr val="bg1"/>
                </a:solidFill>
                <a:latin typeface="Tahoma" panose="020B0604030504040204" charset="0"/>
                <a:cs typeface="Tahoma" panose="020B0604030504040204" charset="0"/>
              </a:rPr>
              <a:t>rigadas </a:t>
            </a:r>
            <a:r>
              <a:rPr lang="en-US" altLang="es-ES" sz="3200" b="1" dirty="0" smtClean="0">
                <a:solidFill>
                  <a:schemeClr val="bg1"/>
                </a:solidFill>
                <a:latin typeface="Tahoma" panose="020B0604030504040204" charset="0"/>
                <a:cs typeface="Tahoma" panose="020B0604030504040204" charset="0"/>
              </a:rPr>
              <a:t>Técnicas Juveniles</a:t>
            </a:r>
            <a:r>
              <a:rPr lang="en-US" altLang="es-ES" sz="3200" b="1" dirty="0" smtClean="0">
                <a:solidFill>
                  <a:schemeClr val="bg1"/>
                </a:solidFill>
                <a:latin typeface="Tahoma" panose="020B0604030504040204" charset="0"/>
                <a:cs typeface="Tahoma" panose="020B0604030504040204" charset="0"/>
              </a:rPr>
              <a:t>?</a:t>
            </a:r>
            <a:endParaRPr lang="en-US" altLang="es-ES" sz="3200" b="1" dirty="0" smtClean="0">
              <a:solidFill>
                <a:schemeClr val="bg1"/>
              </a:solidFill>
              <a:latin typeface="Tahoma" panose="020B0604030504040204" charset="0"/>
              <a:cs typeface="Tahoma" panose="020B0604030504040204" charset="0"/>
            </a:endParaRPr>
          </a:p>
        </p:txBody>
      </p:sp>
      <p:sp>
        <p:nvSpPr>
          <p:cNvPr id="5" name="4 CuadroTexto"/>
          <p:cNvSpPr txBox="1"/>
          <p:nvPr/>
        </p:nvSpPr>
        <p:spPr>
          <a:xfrm>
            <a:off x="553085" y="1787525"/>
            <a:ext cx="8188325" cy="43999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indent="0">
              <a:buFont typeface="Wingdings" panose="05000000000000000000" pitchFamily="2" charset="2"/>
              <a:buNone/>
            </a:pPr>
            <a:r>
              <a:rPr lang="es-ES" sz="2000" b="1" dirty="0" smtClean="0">
                <a:solidFill>
                  <a:schemeClr val="bg1"/>
                </a:solidFill>
                <a:latin typeface="Tahoma" panose="020B0604030504040204" charset="0"/>
                <a:cs typeface="Tahoma" panose="020B0604030504040204" charset="0"/>
              </a:rPr>
              <a:t>Jóvenes trabajadores</a:t>
            </a:r>
            <a:r>
              <a:rPr lang="es-ES" sz="2000" dirty="0" smtClean="0">
                <a:solidFill>
                  <a:schemeClr val="bg1"/>
                </a:solidFill>
                <a:latin typeface="Tahoma" panose="020B0604030504040204" charset="0"/>
                <a:cs typeface="Tahoma" panose="020B0604030504040204" charset="0"/>
              </a:rPr>
              <a:t> entre 17 y 35 años 11 meses y 29 días</a:t>
            </a:r>
            <a:endParaRPr lang="es-ES" sz="2000" dirty="0" smtClean="0">
              <a:solidFill>
                <a:schemeClr val="bg1"/>
              </a:solidFill>
              <a:latin typeface="Tahoma" panose="020B0604030504040204" charset="0"/>
              <a:cs typeface="Tahoma" panose="020B0604030504040204" charset="0"/>
            </a:endParaRPr>
          </a:p>
          <a:p>
            <a:endParaRPr lang="es-ES" sz="2000" dirty="0" smtClean="0">
              <a:solidFill>
                <a:schemeClr val="bg1"/>
              </a:solidFill>
              <a:latin typeface="Tahoma" panose="020B0604030504040204" charset="0"/>
              <a:cs typeface="Tahoma" panose="020B0604030504040204" charset="0"/>
            </a:endParaRPr>
          </a:p>
          <a:p>
            <a:pPr indent="0">
              <a:buFont typeface="Wingdings" panose="05000000000000000000" pitchFamily="2" charset="2"/>
              <a:buNone/>
            </a:pPr>
            <a:r>
              <a:rPr lang="es-ES" sz="2000" dirty="0" smtClean="0">
                <a:solidFill>
                  <a:schemeClr val="bg1"/>
                </a:solidFill>
                <a:latin typeface="Tahoma" panose="020B0604030504040204" charset="0"/>
                <a:cs typeface="Tahoma" panose="020B0604030504040204" charset="0"/>
              </a:rPr>
              <a:t>Pueden o no tener militancia en la UJC o PCC</a:t>
            </a:r>
            <a:endParaRPr lang="es-ES" sz="2000" dirty="0" smtClean="0">
              <a:solidFill>
                <a:schemeClr val="bg1"/>
              </a:solidFill>
            </a:endParaRPr>
          </a:p>
          <a:p>
            <a:endParaRPr lang="es-ES" sz="2000" dirty="0" smtClean="0">
              <a:solidFill>
                <a:schemeClr val="bg1"/>
              </a:solidFill>
            </a:endParaRPr>
          </a:p>
          <a:p>
            <a:endParaRPr lang="es-ES" sz="2000" dirty="0" smtClean="0">
              <a:solidFill>
                <a:schemeClr val="bg1"/>
              </a:solidFill>
            </a:endParaRPr>
          </a:p>
          <a:p>
            <a:endParaRPr lang="es-ES" sz="2000" dirty="0" smtClean="0">
              <a:solidFill>
                <a:schemeClr val="bg1"/>
              </a:solidFill>
            </a:endParaRPr>
          </a:p>
          <a:p>
            <a:endParaRPr lang="es-ES" sz="2000" dirty="0" smtClean="0">
              <a:solidFill>
                <a:schemeClr val="bg1"/>
              </a:solidFill>
            </a:endParaRPr>
          </a:p>
          <a:p>
            <a:endParaRPr lang="es-ES" sz="2000" dirty="0" smtClean="0">
              <a:solidFill>
                <a:schemeClr val="bg1"/>
              </a:solidFill>
            </a:endParaRPr>
          </a:p>
          <a:p>
            <a:pPr indent="0" algn="just">
              <a:buFont typeface="Wingdings" panose="05000000000000000000" pitchFamily="2" charset="2"/>
              <a:buNone/>
            </a:pPr>
            <a:r>
              <a:rPr lang="es-ES" sz="2000" dirty="0" smtClean="0">
                <a:solidFill>
                  <a:schemeClr val="bg1"/>
                </a:solidFill>
                <a:latin typeface="Tahoma" panose="020B0604030504040204" charset="0"/>
                <a:cs typeface="Tahoma" panose="020B0604030504040204" charset="0"/>
              </a:rPr>
              <a:t>La brigada será integrada por un mínimo de </a:t>
            </a:r>
            <a:r>
              <a:rPr lang="en-US" altLang="es-ES" sz="2000" dirty="0" smtClean="0">
                <a:solidFill>
                  <a:schemeClr val="bg1"/>
                </a:solidFill>
                <a:latin typeface="Tahoma" panose="020B0604030504040204" charset="0"/>
                <a:cs typeface="Tahoma" panose="020B0604030504040204" charset="0"/>
              </a:rPr>
              <a:t>cinco</a:t>
            </a:r>
            <a:r>
              <a:rPr lang="es-ES" sz="2000" dirty="0" smtClean="0">
                <a:solidFill>
                  <a:schemeClr val="bg1"/>
                </a:solidFill>
                <a:latin typeface="Tahoma" panose="020B0604030504040204" charset="0"/>
                <a:cs typeface="Tahoma" panose="020B0604030504040204" charset="0"/>
              </a:rPr>
              <a:t> jóvenes</a:t>
            </a:r>
            <a:endParaRPr lang="es-ES" sz="2000" dirty="0" smtClean="0">
              <a:solidFill>
                <a:schemeClr val="bg1"/>
              </a:solidFill>
              <a:latin typeface="Tahoma" panose="020B0604030504040204" charset="0"/>
              <a:cs typeface="Tahoma" panose="020B0604030504040204" charset="0"/>
            </a:endParaRPr>
          </a:p>
          <a:p>
            <a:pPr indent="0" algn="just">
              <a:buNone/>
            </a:pPr>
            <a:endParaRPr lang="es-ES" sz="2000" dirty="0" smtClean="0">
              <a:solidFill>
                <a:schemeClr val="bg1"/>
              </a:solidFill>
              <a:latin typeface="Tahoma" panose="020B0604030504040204" charset="0"/>
              <a:cs typeface="Tahoma" panose="020B0604030504040204" charset="0"/>
            </a:endParaRPr>
          </a:p>
          <a:p>
            <a:pPr indent="0" algn="just">
              <a:buFont typeface="Wingdings" panose="05000000000000000000" pitchFamily="2" charset="2"/>
              <a:buNone/>
            </a:pPr>
            <a:r>
              <a:rPr lang="es-ES" sz="2000" dirty="0" smtClean="0">
                <a:solidFill>
                  <a:schemeClr val="bg1"/>
                </a:solidFill>
                <a:latin typeface="Tahoma" panose="020B0604030504040204" charset="0"/>
                <a:cs typeface="Tahoma" panose="020B0604030504040204" charset="0"/>
              </a:rPr>
              <a:t>Donde existan dos o mas brigadas se constituirá un consejo de centro</a:t>
            </a:r>
            <a:endParaRPr lang="es-ES" sz="2000" dirty="0" smtClean="0">
              <a:solidFill>
                <a:schemeClr val="bg1"/>
              </a:solidFill>
              <a:latin typeface="Tahoma" panose="020B0604030504040204" charset="0"/>
              <a:cs typeface="Tahoma" panose="020B0604030504040204" charset="0"/>
            </a:endParaRPr>
          </a:p>
          <a:p>
            <a:pPr indent="0" algn="just">
              <a:buNone/>
            </a:pPr>
            <a:endParaRPr lang="es-ES" sz="2000" dirty="0" smtClean="0">
              <a:solidFill>
                <a:schemeClr val="bg1"/>
              </a:solidFill>
              <a:latin typeface="Tahoma" panose="020B0604030504040204" charset="0"/>
              <a:cs typeface="Tahoma" panose="020B0604030504040204" charset="0"/>
            </a:endParaRPr>
          </a:p>
          <a:p>
            <a:pPr indent="0" algn="just">
              <a:buFont typeface="Wingdings" panose="05000000000000000000" pitchFamily="2" charset="2"/>
              <a:buNone/>
            </a:pPr>
            <a:r>
              <a:rPr lang="es-ES" sz="2000" dirty="0" smtClean="0">
                <a:solidFill>
                  <a:schemeClr val="bg1"/>
                </a:solidFill>
                <a:latin typeface="Tahoma" panose="020B0604030504040204" charset="0"/>
                <a:cs typeface="Tahoma" panose="020B0604030504040204" charset="0"/>
              </a:rPr>
              <a:t>La dirección de la brigada </a:t>
            </a:r>
            <a:r>
              <a:rPr lang="en-US" altLang="es-ES" sz="2000" dirty="0" smtClean="0">
                <a:solidFill>
                  <a:schemeClr val="bg1"/>
                </a:solidFill>
                <a:latin typeface="Tahoma" panose="020B0604030504040204" charset="0"/>
                <a:cs typeface="Tahoma" panose="020B0604030504040204" charset="0"/>
              </a:rPr>
              <a:t>o</a:t>
            </a:r>
            <a:r>
              <a:rPr lang="es-ES" sz="2000" dirty="0" smtClean="0">
                <a:solidFill>
                  <a:schemeClr val="bg1"/>
                </a:solidFill>
                <a:latin typeface="Tahoma" panose="020B0604030504040204" charset="0"/>
                <a:cs typeface="Tahoma" panose="020B0604030504040204" charset="0"/>
              </a:rPr>
              <a:t> consejo estará integrada por un presidente y dos activistas</a:t>
            </a:r>
            <a:endParaRPr lang="es-ES" sz="2000" dirty="0">
              <a:solidFill>
                <a:schemeClr val="bg1"/>
              </a:solidFill>
              <a:latin typeface="Tahoma" panose="020B0604030504040204" charset="0"/>
              <a:cs typeface="Tahoma" panose="020B0604030504040204" charset="0"/>
            </a:endParaRPr>
          </a:p>
        </p:txBody>
      </p:sp>
      <p:pic>
        <p:nvPicPr>
          <p:cNvPr id="1028" name="Picture 4" descr="C:\Archivos de programa\Microsoft Office\MEDIA\CAGCAT10\j0195384.wmf"/>
          <p:cNvPicPr>
            <a:picLocks noChangeAspect="1" noChangeArrowheads="1"/>
          </p:cNvPicPr>
          <p:nvPr/>
        </p:nvPicPr>
        <p:blipFill>
          <a:blip r:embed="rId1" cstate="print"/>
          <a:srcRect/>
          <a:stretch>
            <a:fillRect/>
          </a:stretch>
        </p:blipFill>
        <p:spPr bwMode="auto">
          <a:xfrm>
            <a:off x="7000875" y="2185670"/>
            <a:ext cx="1614170" cy="164782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85918" y="426701"/>
            <a:ext cx="5857916" cy="58477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sz="3200" b="1" dirty="0" smtClean="0">
                <a:solidFill>
                  <a:schemeClr val="bg1"/>
                </a:solidFill>
              </a:rPr>
              <a:t>Reconocimientos</a:t>
            </a:r>
            <a:endParaRPr lang="es-ES" sz="3200" b="1" dirty="0">
              <a:solidFill>
                <a:schemeClr val="bg1"/>
              </a:solidFill>
            </a:endParaRPr>
          </a:p>
        </p:txBody>
      </p:sp>
      <p:sp>
        <p:nvSpPr>
          <p:cNvPr id="3" name="2 Proceso alternativo"/>
          <p:cNvSpPr/>
          <p:nvPr/>
        </p:nvSpPr>
        <p:spPr>
          <a:xfrm>
            <a:off x="415925" y="1128395"/>
            <a:ext cx="4013835" cy="2748280"/>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4" name="3 Proceso alternativo"/>
          <p:cNvSpPr/>
          <p:nvPr/>
        </p:nvSpPr>
        <p:spPr>
          <a:xfrm>
            <a:off x="415925" y="4102100"/>
            <a:ext cx="8311515" cy="2175510"/>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5" name="4 Proceso alternativo"/>
          <p:cNvSpPr/>
          <p:nvPr/>
        </p:nvSpPr>
        <p:spPr>
          <a:xfrm>
            <a:off x="4657090" y="1129030"/>
            <a:ext cx="4070350" cy="2855595"/>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7" name="6 CuadroTexto"/>
          <p:cNvSpPr txBox="1"/>
          <p:nvPr/>
        </p:nvSpPr>
        <p:spPr>
          <a:xfrm>
            <a:off x="586740" y="1210310"/>
            <a:ext cx="3671570" cy="25844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b="1" dirty="0" smtClean="0">
                <a:solidFill>
                  <a:schemeClr val="bg1"/>
                </a:solidFill>
                <a:latin typeface="Tahoma" panose="020B0604030504040204" charset="0"/>
                <a:cs typeface="Tahoma" panose="020B0604030504040204" charset="0"/>
              </a:rPr>
              <a:t>Sellos Forjadores del Futuro</a:t>
            </a:r>
            <a:endParaRPr lang="es-ES" b="1" dirty="0" smtClean="0">
              <a:solidFill>
                <a:schemeClr val="bg1"/>
              </a:solidFill>
              <a:latin typeface="Tahoma" panose="020B0604030504040204" charset="0"/>
              <a:cs typeface="Tahoma" panose="020B0604030504040204" charset="0"/>
            </a:endParaRPr>
          </a:p>
          <a:p>
            <a:pPr algn="just"/>
            <a:r>
              <a:rPr lang="es-ES" sz="1600" dirty="0" smtClean="0">
                <a:solidFill>
                  <a:schemeClr val="bg1"/>
                </a:solidFill>
                <a:latin typeface="Tahoma" panose="020B0604030504040204" charset="0"/>
                <a:cs typeface="Tahoma" panose="020B0604030504040204" charset="0"/>
              </a:rPr>
              <a:t>Principal reconocimiento que otorga la UJC a través de las BTJ a brigadista cubanos y extranjeros residentes en Cuba que se destacan en la creación científico- técnica</a:t>
            </a:r>
            <a:endParaRPr lang="es-ES" sz="1600" dirty="0" smtClean="0">
              <a:solidFill>
                <a:schemeClr val="bg1"/>
              </a:solidFill>
              <a:latin typeface="Tahoma" panose="020B0604030504040204" charset="0"/>
              <a:cs typeface="Tahoma" panose="020B0604030504040204" charset="0"/>
            </a:endParaRPr>
          </a:p>
          <a:p>
            <a:pPr algn="just"/>
            <a:r>
              <a:rPr lang="es-ES" sz="1600" b="1" dirty="0" smtClean="0">
                <a:solidFill>
                  <a:schemeClr val="bg1"/>
                </a:solidFill>
                <a:latin typeface="Tahoma" panose="020B0604030504040204" charset="0"/>
                <a:cs typeface="Tahoma" panose="020B0604030504040204" charset="0"/>
              </a:rPr>
              <a:t>De manera excepcional </a:t>
            </a:r>
            <a:r>
              <a:rPr lang="es-ES" sz="1600" dirty="0" smtClean="0">
                <a:solidFill>
                  <a:schemeClr val="bg1"/>
                </a:solidFill>
                <a:latin typeface="Tahoma" panose="020B0604030504040204" charset="0"/>
                <a:cs typeface="Tahoma" panose="020B0604030504040204" charset="0"/>
              </a:rPr>
              <a:t>se entregar</a:t>
            </a:r>
            <a:r>
              <a:rPr lang="en-US" altLang="es-ES" sz="1600" dirty="0" smtClean="0">
                <a:solidFill>
                  <a:schemeClr val="bg1"/>
                </a:solidFill>
                <a:latin typeface="Tahoma" panose="020B0604030504040204" charset="0"/>
                <a:cs typeface="Tahoma" panose="020B0604030504040204" charset="0"/>
              </a:rPr>
              <a:t>á</a:t>
            </a:r>
            <a:r>
              <a:rPr lang="es-ES" sz="1600" dirty="0" smtClean="0">
                <a:solidFill>
                  <a:schemeClr val="bg1"/>
                </a:solidFill>
                <a:latin typeface="Tahoma" panose="020B0604030504040204" charset="0"/>
                <a:cs typeface="Tahoma" panose="020B0604030504040204" charset="0"/>
              </a:rPr>
              <a:t> a estudiantes y personalidades con resultados destacados</a:t>
            </a:r>
            <a:endParaRPr lang="es-ES" sz="1600" dirty="0" smtClean="0">
              <a:solidFill>
                <a:schemeClr val="bg1"/>
              </a:solidFill>
              <a:latin typeface="Tahoma" panose="020B0604030504040204" charset="0"/>
              <a:cs typeface="Tahoma" panose="020B0604030504040204" charset="0"/>
            </a:endParaRPr>
          </a:p>
        </p:txBody>
      </p:sp>
      <p:sp>
        <p:nvSpPr>
          <p:cNvPr id="8" name="7 CuadroTexto"/>
          <p:cNvSpPr txBox="1"/>
          <p:nvPr/>
        </p:nvSpPr>
        <p:spPr>
          <a:xfrm>
            <a:off x="4824095" y="1210310"/>
            <a:ext cx="3735705" cy="26149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b="1" dirty="0" smtClean="0">
                <a:solidFill>
                  <a:schemeClr val="bg1"/>
                </a:solidFill>
                <a:latin typeface="Tahoma" panose="020B0604030504040204" charset="0"/>
                <a:cs typeface="Tahoma" panose="020B0604030504040204" charset="0"/>
              </a:rPr>
              <a:t>Condición Premio a la Excelencia Académica</a:t>
            </a:r>
            <a:endParaRPr lang="es-ES" b="1" dirty="0" smtClean="0">
              <a:solidFill>
                <a:schemeClr val="bg1"/>
              </a:solidFill>
              <a:latin typeface="Tahoma" panose="020B0604030504040204" charset="0"/>
              <a:cs typeface="Tahoma" panose="020B0604030504040204" charset="0"/>
            </a:endParaRPr>
          </a:p>
          <a:p>
            <a:pPr algn="just">
              <a:lnSpc>
                <a:spcPct val="100000"/>
              </a:lnSpc>
            </a:pPr>
            <a:r>
              <a:rPr lang="es-ES" sz="1600" dirty="0" smtClean="0">
                <a:solidFill>
                  <a:schemeClr val="bg1"/>
                </a:solidFill>
                <a:latin typeface="Tahoma" panose="020B0604030504040204" charset="0"/>
                <a:cs typeface="Tahoma" panose="020B0604030504040204" charset="0"/>
              </a:rPr>
              <a:t>Ser</a:t>
            </a:r>
            <a:r>
              <a:rPr lang="en-US" altLang="es-ES" sz="1600" dirty="0" smtClean="0">
                <a:solidFill>
                  <a:schemeClr val="bg1"/>
                </a:solidFill>
                <a:latin typeface="Tahoma" panose="020B0604030504040204" charset="0"/>
                <a:cs typeface="Tahoma" panose="020B0604030504040204" charset="0"/>
              </a:rPr>
              <a:t>á </a:t>
            </a:r>
            <a:r>
              <a:rPr lang="es-ES" sz="1600" dirty="0" smtClean="0">
                <a:solidFill>
                  <a:schemeClr val="bg1"/>
                </a:solidFill>
                <a:latin typeface="Tahoma" panose="020B0604030504040204" charset="0"/>
                <a:cs typeface="Tahoma" panose="020B0604030504040204" charset="0"/>
              </a:rPr>
              <a:t>otorgada por las BTJ a estudiantes con trayectoria destacada en la docencia y la investigación</a:t>
            </a:r>
            <a:endParaRPr lang="es-ES" sz="1600" dirty="0" smtClean="0">
              <a:solidFill>
                <a:schemeClr val="bg1"/>
              </a:solidFill>
              <a:latin typeface="Tahoma" panose="020B0604030504040204" charset="0"/>
              <a:cs typeface="Tahoma" panose="020B0604030504040204" charset="0"/>
            </a:endParaRPr>
          </a:p>
          <a:p>
            <a:pPr algn="just">
              <a:lnSpc>
                <a:spcPct val="100000"/>
              </a:lnSpc>
            </a:pPr>
            <a:r>
              <a:rPr lang="en-US" altLang="es-ES" sz="1600">
                <a:latin typeface="Tahoma" panose="020B0604030504040204" charset="0"/>
                <a:cs typeface="Tahoma" panose="020B0604030504040204" charset="0"/>
                <a:sym typeface="+mn-ea"/>
              </a:rPr>
              <a:t>T</a:t>
            </a:r>
            <a:r>
              <a:rPr lang="es-ES" sz="1600">
                <a:latin typeface="Tahoma" panose="020B0604030504040204" charset="0"/>
                <a:cs typeface="Tahoma" panose="020B0604030504040204" charset="0"/>
                <a:sym typeface="+mn-ea"/>
              </a:rPr>
              <a:t>iene un carácter anual y se convocará de conjunto con las organizaciones estudiantiles y los organismos formadores</a:t>
            </a:r>
            <a:endParaRPr lang="es-ES" sz="1600">
              <a:latin typeface="Tahoma" panose="020B0604030504040204" charset="0"/>
              <a:cs typeface="Tahoma" panose="020B0604030504040204" charset="0"/>
            </a:endParaRPr>
          </a:p>
          <a:p>
            <a:pPr algn="just"/>
            <a:endParaRPr lang="es-ES" sz="1600" dirty="0">
              <a:solidFill>
                <a:schemeClr val="bg1"/>
              </a:solidFill>
              <a:latin typeface="Tahoma" panose="020B0604030504040204" charset="0"/>
              <a:cs typeface="Tahoma" panose="020B0604030504040204" charset="0"/>
            </a:endParaRPr>
          </a:p>
        </p:txBody>
      </p:sp>
      <p:sp>
        <p:nvSpPr>
          <p:cNvPr id="9" name="8 CuadroTexto"/>
          <p:cNvSpPr txBox="1"/>
          <p:nvPr/>
        </p:nvSpPr>
        <p:spPr>
          <a:xfrm>
            <a:off x="509270" y="4356735"/>
            <a:ext cx="8126095" cy="9220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b="1" dirty="0" smtClean="0">
                <a:solidFill>
                  <a:schemeClr val="bg1"/>
                </a:solidFill>
                <a:latin typeface="Tahoma" panose="020B0604030504040204" charset="0"/>
                <a:cs typeface="Tahoma" panose="020B0604030504040204" charset="0"/>
              </a:rPr>
              <a:t>Condición “Forjadores del futuro”</a:t>
            </a:r>
            <a:endParaRPr lang="es-ES" b="1" dirty="0" smtClean="0">
              <a:solidFill>
                <a:schemeClr val="bg1"/>
              </a:solidFill>
              <a:latin typeface="Tahoma" panose="020B0604030504040204" charset="0"/>
              <a:cs typeface="Tahoma" panose="020B0604030504040204" charset="0"/>
            </a:endParaRPr>
          </a:p>
          <a:p>
            <a:r>
              <a:rPr lang="es-ES" dirty="0" smtClean="0">
                <a:solidFill>
                  <a:schemeClr val="bg1"/>
                </a:solidFill>
                <a:latin typeface="Tahoma" panose="020B0604030504040204" charset="0"/>
                <a:cs typeface="Tahoma" panose="020B0604030504040204" charset="0"/>
              </a:rPr>
              <a:t>Se le otorga a los colectivos con resultados </a:t>
            </a:r>
            <a:r>
              <a:rPr lang="es-ES" dirty="0" err="1" smtClean="0">
                <a:solidFill>
                  <a:schemeClr val="bg1"/>
                </a:solidFill>
                <a:latin typeface="Tahoma" panose="020B0604030504040204" charset="0"/>
                <a:cs typeface="Tahoma" panose="020B0604030504040204" charset="0"/>
              </a:rPr>
              <a:t>cient</a:t>
            </a:r>
            <a:r>
              <a:rPr lang="en-US" altLang="es-ES" dirty="0" err="1" smtClean="0">
                <a:solidFill>
                  <a:schemeClr val="bg1"/>
                </a:solidFill>
                <a:latin typeface="Tahoma" panose="020B0604030504040204" charset="0"/>
                <a:cs typeface="Tahoma" panose="020B0604030504040204" charset="0"/>
              </a:rPr>
              <a:t>í</a:t>
            </a:r>
            <a:r>
              <a:rPr lang="es-ES" dirty="0" err="1" smtClean="0">
                <a:solidFill>
                  <a:schemeClr val="bg1"/>
                </a:solidFill>
                <a:latin typeface="Tahoma" panose="020B0604030504040204" charset="0"/>
                <a:cs typeface="Tahoma" panose="020B0604030504040204" charset="0"/>
              </a:rPr>
              <a:t>fico</a:t>
            </a:r>
            <a:r>
              <a:rPr lang="es-ES" dirty="0" smtClean="0">
                <a:solidFill>
                  <a:schemeClr val="bg1"/>
                </a:solidFill>
                <a:latin typeface="Tahoma" panose="020B0604030504040204" charset="0"/>
                <a:cs typeface="Tahoma" panose="020B0604030504040204" charset="0"/>
              </a:rPr>
              <a:t>-técnicos  relevantes, con elevada consagración al trabajo y funcionamiento estable de las BTJ</a:t>
            </a:r>
            <a:r>
              <a:rPr lang="es-ES" dirty="0" smtClean="0">
                <a:latin typeface="Tahoma" panose="020B0604030504040204" charset="0"/>
                <a:cs typeface="Tahoma" panose="020B0604030504040204" charset="0"/>
              </a:rPr>
              <a:t> </a:t>
            </a:r>
            <a:endParaRPr lang="es-ES" dirty="0">
              <a:latin typeface="Tahoma" panose="020B0604030504040204" charset="0"/>
              <a:cs typeface="Tahoma" panose="020B0604030504040204" charset="0"/>
            </a:endParaRPr>
          </a:p>
        </p:txBody>
      </p:sp>
      <p:sp>
        <p:nvSpPr>
          <p:cNvPr id="6" name="Content Placeholder 2"/>
          <p:cNvSpPr>
            <a:spLocks noGrp="1"/>
          </p:cNvSpPr>
          <p:nvPr/>
        </p:nvSpPr>
        <p:spPr>
          <a:xfrm>
            <a:off x="509905" y="5511165"/>
            <a:ext cx="8126095" cy="64325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just">
              <a:lnSpc>
                <a:spcPct val="100000"/>
              </a:lnSpc>
              <a:buNone/>
            </a:pPr>
            <a:r>
              <a:rPr lang="en-US" sz="1800">
                <a:latin typeface="Tahoma" panose="020B0604030504040204" charset="0"/>
                <a:cs typeface="Tahoma" panose="020B0604030504040204" charset="0"/>
              </a:rPr>
              <a:t>El joven que sea estimulado con el sello Forjadores del Futuro podrá ser propuesto para una</a:t>
            </a:r>
            <a:r>
              <a:rPr lang="en-US" sz="1800" b="1">
                <a:latin typeface="Tahoma" panose="020B0604030504040204" charset="0"/>
                <a:cs typeface="Tahoma" panose="020B0604030504040204" charset="0"/>
              </a:rPr>
              <a:t> Condecoración Estatal de la UJC</a:t>
            </a:r>
            <a:endParaRPr lang="en-US" sz="1800" b="1">
              <a:latin typeface="Tahoma" panose="020B0604030504040204" charset="0"/>
              <a:cs typeface="Tahoma" panose="020B060403050404020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nvSpPr>
        <p:spPr>
          <a:xfrm>
            <a:off x="384810" y="549275"/>
            <a:ext cx="8374380" cy="566928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just">
              <a:lnSpc>
                <a:spcPct val="100000"/>
              </a:lnSpc>
              <a:buNone/>
            </a:pPr>
            <a:r>
              <a:rPr lang="en-US" altLang="en-US" sz="2400" b="1">
                <a:latin typeface="Tahoma" panose="020B0604030504040204" charset="0"/>
                <a:cs typeface="Tahoma" panose="020B0604030504040204" charset="0"/>
              </a:rPr>
              <a:t>C</a:t>
            </a:r>
            <a:r>
              <a:rPr lang="en-US" sz="2400" b="1">
                <a:latin typeface="Tahoma" panose="020B0604030504040204" charset="0"/>
                <a:cs typeface="Tahoma" panose="020B0604030504040204" charset="0"/>
              </a:rPr>
              <a:t>onvocado anualmente</a:t>
            </a:r>
            <a:r>
              <a:rPr lang="en-US" sz="2400">
                <a:latin typeface="Tahoma" panose="020B0604030504040204" charset="0"/>
                <a:cs typeface="Tahoma" panose="020B0604030504040204" charset="0"/>
              </a:rPr>
              <a:t> </a:t>
            </a:r>
            <a:endParaRPr lang="en-US" sz="2400">
              <a:latin typeface="Tahoma" panose="020B0604030504040204" charset="0"/>
              <a:cs typeface="Tahoma" panose="020B0604030504040204" charset="0"/>
            </a:endParaRPr>
          </a:p>
          <a:p>
            <a:pPr marL="0" indent="0" algn="just">
              <a:lnSpc>
                <a:spcPct val="100000"/>
              </a:lnSpc>
              <a:buNone/>
            </a:pPr>
            <a:r>
              <a:rPr lang="en-US" altLang="en-US" sz="2400">
                <a:latin typeface="Tahoma" panose="020B0604030504040204" charset="0"/>
                <a:cs typeface="Tahoma" panose="020B0604030504040204" charset="0"/>
              </a:rPr>
              <a:t>S</a:t>
            </a:r>
            <a:r>
              <a:rPr lang="en-US" sz="2400">
                <a:latin typeface="Tahoma" panose="020B0604030504040204" charset="0"/>
                <a:cs typeface="Tahoma" panose="020B0604030504040204" charset="0"/>
              </a:rPr>
              <a:t>olo se otorgará a </a:t>
            </a:r>
            <a:r>
              <a:rPr lang="en-US" sz="2400" b="1">
                <a:latin typeface="Tahoma" panose="020B0604030504040204" charset="0"/>
                <a:cs typeface="Tahoma" panose="020B0604030504040204" charset="0"/>
              </a:rPr>
              <a:t>brigadistas cubanos y extranjeros residentes en Cuba</a:t>
            </a:r>
            <a:r>
              <a:rPr lang="en-US" sz="2400">
                <a:latin typeface="Tahoma" panose="020B0604030504040204" charset="0"/>
                <a:cs typeface="Tahoma" panose="020B0604030504040204" charset="0"/>
              </a:rPr>
              <a:t>, hasta la </a:t>
            </a:r>
            <a:r>
              <a:rPr lang="en-US" sz="2400" b="1">
                <a:latin typeface="Tahoma" panose="020B0604030504040204" charset="0"/>
                <a:cs typeface="Tahoma" panose="020B0604030504040204" charset="0"/>
              </a:rPr>
              <a:t>edad de 36 años</a:t>
            </a:r>
            <a:r>
              <a:rPr lang="en-US" sz="2400">
                <a:latin typeface="Tahoma" panose="020B0604030504040204" charset="0"/>
                <a:cs typeface="Tahoma" panose="020B0604030504040204" charset="0"/>
              </a:rPr>
              <a:t>, si los cumple en el año del otorgamiento</a:t>
            </a:r>
            <a:endParaRPr lang="en-US" sz="2400">
              <a:latin typeface="Tahoma" panose="020B0604030504040204" charset="0"/>
              <a:cs typeface="Tahoma" panose="020B0604030504040204" charset="0"/>
            </a:endParaRPr>
          </a:p>
          <a:p>
            <a:pPr marL="0" indent="0" algn="just">
              <a:lnSpc>
                <a:spcPct val="100000"/>
              </a:lnSpc>
              <a:buNone/>
            </a:pPr>
            <a:r>
              <a:rPr lang="en-US" sz="2400">
                <a:latin typeface="Tahoma" panose="020B0604030504040204" charset="0"/>
                <a:cs typeface="Tahoma" panose="020B0604030504040204" charset="0"/>
              </a:rPr>
              <a:t>También pueden recibirlo los </a:t>
            </a:r>
            <a:r>
              <a:rPr lang="en-US" sz="2400" b="1">
                <a:latin typeface="Tahoma" panose="020B0604030504040204" charset="0"/>
                <a:cs typeface="Tahoma" panose="020B0604030504040204" charset="0"/>
              </a:rPr>
              <a:t>estudiantes cubanos o extranjeros</a:t>
            </a:r>
            <a:r>
              <a:rPr lang="en-US" sz="2400">
                <a:latin typeface="Tahoma" panose="020B0604030504040204" charset="0"/>
                <a:cs typeface="Tahoma" panose="020B0604030504040204" charset="0"/>
              </a:rPr>
              <a:t>, </a:t>
            </a:r>
            <a:r>
              <a:rPr lang="en-US" sz="2400" b="1">
                <a:latin typeface="Tahoma" panose="020B0604030504040204" charset="0"/>
                <a:cs typeface="Tahoma" panose="020B0604030504040204" charset="0"/>
              </a:rPr>
              <a:t>miembros de la enseñanza superior</a:t>
            </a:r>
            <a:r>
              <a:rPr lang="en-US" altLang="en-US" sz="2400">
                <a:latin typeface="Tahoma" panose="020B0604030504040204" charset="0"/>
                <a:cs typeface="Tahoma" panose="020B0604030504040204" charset="0"/>
              </a:rPr>
              <a:t>,</a:t>
            </a:r>
            <a:r>
              <a:rPr lang="en-US" sz="2400">
                <a:latin typeface="Tahoma" panose="020B0604030504040204" charset="0"/>
                <a:cs typeface="Tahoma" panose="020B0604030504040204" charset="0"/>
              </a:rPr>
              <a:t> que tengan una </a:t>
            </a:r>
            <a:r>
              <a:rPr lang="en-US" sz="2400" b="1">
                <a:latin typeface="Tahoma" panose="020B0604030504040204" charset="0"/>
                <a:cs typeface="Tahoma" panose="020B0604030504040204" charset="0"/>
              </a:rPr>
              <a:t>destacada trayectoria investigativa</a:t>
            </a:r>
            <a:r>
              <a:rPr lang="en-US" sz="2400">
                <a:latin typeface="Tahoma" panose="020B0604030504040204" charset="0"/>
                <a:cs typeface="Tahoma" panose="020B0604030504040204" charset="0"/>
              </a:rPr>
              <a:t>, y de </a:t>
            </a:r>
            <a:r>
              <a:rPr lang="en-US" sz="2400" b="1">
                <a:latin typeface="Tahoma" panose="020B0604030504040204" charset="0"/>
                <a:cs typeface="Tahoma" panose="020B0604030504040204" charset="0"/>
              </a:rPr>
              <a:t>forma excepcional</a:t>
            </a:r>
            <a:r>
              <a:rPr lang="en-US" sz="2400">
                <a:latin typeface="Tahoma" panose="020B0604030504040204" charset="0"/>
                <a:cs typeface="Tahoma" panose="020B0604030504040204" charset="0"/>
              </a:rPr>
              <a:t> se entregará a </a:t>
            </a:r>
            <a:r>
              <a:rPr lang="en-US" sz="2400" b="1">
                <a:latin typeface="Tahoma" panose="020B0604030504040204" charset="0"/>
                <a:cs typeface="Tahoma" panose="020B0604030504040204" charset="0"/>
              </a:rPr>
              <a:t>estudiantes de la enseñanza media superior</a:t>
            </a:r>
            <a:r>
              <a:rPr lang="en-US" sz="2400">
                <a:latin typeface="Tahoma" panose="020B0604030504040204" charset="0"/>
                <a:cs typeface="Tahoma" panose="020B0604030504040204" charset="0"/>
              </a:rPr>
              <a:t> </a:t>
            </a:r>
            <a:r>
              <a:rPr lang="en-US" sz="2400" b="1">
                <a:latin typeface="Tahoma" panose="020B0604030504040204" charset="0"/>
                <a:cs typeface="Tahoma" panose="020B0604030504040204" charset="0"/>
              </a:rPr>
              <a:t>con soluciones relevantes</a:t>
            </a:r>
            <a:endParaRPr lang="en-US" sz="2400" b="1">
              <a:latin typeface="Tahoma" panose="020B0604030504040204" charset="0"/>
              <a:cs typeface="Tahoma" panose="020B0604030504040204" charset="0"/>
            </a:endParaRPr>
          </a:p>
          <a:p>
            <a:pPr marL="0" indent="0" algn="just">
              <a:lnSpc>
                <a:spcPct val="100000"/>
              </a:lnSpc>
              <a:buNone/>
            </a:pPr>
            <a:r>
              <a:rPr lang="en-US" sz="2400">
                <a:latin typeface="Tahoma" panose="020B0604030504040204" charset="0"/>
                <a:cs typeface="Tahoma" panose="020B0604030504040204" charset="0"/>
              </a:rPr>
              <a:t>El sello es otorgado a los </a:t>
            </a:r>
            <a:r>
              <a:rPr lang="en-US" sz="2400" b="1">
                <a:latin typeface="Tahoma" panose="020B0604030504040204" charset="0"/>
                <a:cs typeface="Tahoma" panose="020B0604030504040204" charset="0"/>
              </a:rPr>
              <a:t>brigadistas</a:t>
            </a:r>
            <a:r>
              <a:rPr lang="en-US" sz="2400">
                <a:latin typeface="Tahoma" panose="020B0604030504040204" charset="0"/>
                <a:cs typeface="Tahoma" panose="020B0604030504040204" charset="0"/>
              </a:rPr>
              <a:t> que, por sus </a:t>
            </a:r>
            <a:r>
              <a:rPr lang="en-US" sz="2400" b="1">
                <a:latin typeface="Tahoma" panose="020B0604030504040204" charset="0"/>
                <a:cs typeface="Tahoma" panose="020B0604030504040204" charset="0"/>
              </a:rPr>
              <a:t>realizaciones concretas en la investigación científica y la ejecución de invenciones e innovaciones, aporten a la economía nacional, a la ciencia y la técnica</a:t>
            </a:r>
            <a:endParaRPr lang="en-US" sz="2400" b="1">
              <a:latin typeface="Tahoma" panose="020B0604030504040204" charset="0"/>
              <a:cs typeface="Tahoma" panose="020B06040305040402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64515" y="1444625"/>
            <a:ext cx="8015605" cy="396938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lnSpc>
                <a:spcPct val="150000"/>
              </a:lnSpc>
            </a:pPr>
            <a:r>
              <a:rPr lang="" altLang="en-US" sz="2400" b="0">
                <a:latin typeface="Tahoma" panose="020B0604030504040204" charset="0"/>
                <a:ea typeface="SimSun" panose="02010600030101010101" pitchFamily="2" charset="-122"/>
                <a:cs typeface="Tahoma" panose="020B0604030504040204" charset="0"/>
              </a:rPr>
              <a:t>E</a:t>
            </a:r>
            <a:r>
              <a:rPr lang="en-US" sz="2400" b="0">
                <a:latin typeface="Tahoma" panose="020B0604030504040204" charset="0"/>
                <a:ea typeface="SimSun" panose="02010600030101010101" pitchFamily="2" charset="-122"/>
                <a:cs typeface="Tahoma" panose="020B0604030504040204" charset="0"/>
              </a:rPr>
              <a:t>s necesario que se realice a través de los </a:t>
            </a:r>
            <a:r>
              <a:rPr lang="en-US" sz="2400" b="1">
                <a:latin typeface="Tahoma" panose="020B0604030504040204" charset="0"/>
                <a:ea typeface="SimSun" panose="02010600030101010101" pitchFamily="2" charset="-122"/>
                <a:cs typeface="Tahoma" panose="020B0604030504040204" charset="0"/>
              </a:rPr>
              <a:t>Profesores Guías</a:t>
            </a:r>
            <a:r>
              <a:rPr lang="en-US" sz="2400" b="0">
                <a:latin typeface="Tahoma" panose="020B0604030504040204" charset="0"/>
                <a:ea typeface="SimSun" panose="02010600030101010101" pitchFamily="2" charset="-122"/>
                <a:cs typeface="Tahoma" panose="020B0604030504040204" charset="0"/>
              </a:rPr>
              <a:t>, de cada carrera de las Tecnologías de la Salud y Técnico Superior de Ciclo Corto, </a:t>
            </a:r>
            <a:r>
              <a:rPr lang="en-US" sz="2400" b="0">
                <a:solidFill>
                  <a:schemeClr val="bg1"/>
                </a:solidFill>
                <a:latin typeface="Tahoma" panose="020B0604030504040204" charset="0"/>
                <a:ea typeface="SimSun" panose="02010600030101010101" pitchFamily="2" charset="-122"/>
                <a:cs typeface="Tahoma" panose="020B0604030504040204" charset="0"/>
              </a:rPr>
              <a:t>el </a:t>
            </a:r>
            <a:r>
              <a:rPr lang="en-US" sz="2400" b="0">
                <a:latin typeface="Tahoma" panose="020B0604030504040204" charset="0"/>
                <a:ea typeface="SimSun" panose="02010600030101010101" pitchFamily="2" charset="-122"/>
                <a:cs typeface="Tahoma" panose="020B0604030504040204" charset="0"/>
              </a:rPr>
              <a:t>acompañamiento a este proceso, conozcan de las propuestas y aprobados porque es un aspecto a evaluar en la </a:t>
            </a:r>
            <a:r>
              <a:rPr lang="" altLang="en-US" sz="2400" b="0">
                <a:latin typeface="Tahoma" panose="020B0604030504040204" charset="0"/>
                <a:ea typeface="SimSun" panose="02010600030101010101" pitchFamily="2" charset="-122"/>
                <a:cs typeface="Tahoma" panose="020B0604030504040204" charset="0"/>
              </a:rPr>
              <a:t>G</a:t>
            </a:r>
            <a:r>
              <a:rPr lang="en-US" sz="2400" b="0">
                <a:latin typeface="Tahoma" panose="020B0604030504040204" charset="0"/>
                <a:ea typeface="SimSun" panose="02010600030101010101" pitchFamily="2" charset="-122"/>
                <a:cs typeface="Tahoma" panose="020B0604030504040204" charset="0"/>
              </a:rPr>
              <a:t>uía de </a:t>
            </a:r>
            <a:r>
              <a:rPr lang="" altLang="en-US" sz="2400" b="0">
                <a:latin typeface="Tahoma" panose="020B0604030504040204" charset="0"/>
                <a:ea typeface="SimSun" panose="02010600030101010101" pitchFamily="2" charset="-122"/>
                <a:cs typeface="Tahoma" panose="020B0604030504040204" charset="0"/>
              </a:rPr>
              <a:t>V</a:t>
            </a:r>
            <a:r>
              <a:rPr lang="en-US" sz="2400" b="0">
                <a:latin typeface="Tahoma" panose="020B0604030504040204" charset="0"/>
                <a:ea typeface="SimSun" panose="02010600030101010101" pitchFamily="2" charset="-122"/>
                <a:cs typeface="Tahoma" panose="020B0604030504040204" charset="0"/>
              </a:rPr>
              <a:t>isita de la Universidad de Ciencias Médicas a las Facultades de Ciencias Médicas</a:t>
            </a:r>
            <a:endParaRPr lang="en-US" sz="2400">
              <a:latin typeface="Tahoma" panose="020B0604030504040204" charset="0"/>
              <a:cs typeface="Tahoma" panose="020B0604030504040204" charset="0"/>
            </a:endParaRPr>
          </a:p>
        </p:txBody>
      </p:sp>
      <p:pic>
        <p:nvPicPr>
          <p:cNvPr id="6" name="Imagen 3"/>
          <p:cNvPicPr>
            <a:picLocks noChangeAspect="1" noChangeArrowheads="1"/>
          </p:cNvPicPr>
          <p:nvPr/>
        </p:nvPicPr>
        <p:blipFill>
          <a:blip r:embed="rId1"/>
          <a:srcRect/>
          <a:stretch>
            <a:fillRect/>
          </a:stretch>
        </p:blipFill>
        <p:spPr>
          <a:xfrm>
            <a:off x="571500" y="372110"/>
            <a:ext cx="1073150" cy="628015"/>
          </a:xfrm>
          <a:prstGeom prst="rect">
            <a:avLst/>
          </a:prstGeom>
          <a:noFill/>
          <a:ln w="9525">
            <a:noFill/>
            <a:miter lim="800000"/>
            <a:headEnd/>
            <a:tailEnd/>
          </a:ln>
        </p:spPr>
      </p:pic>
      <p:sp>
        <p:nvSpPr>
          <p:cNvPr id="2" name="Text Box 1"/>
          <p:cNvSpPr txBox="1"/>
          <p:nvPr/>
        </p:nvSpPr>
        <p:spPr>
          <a:xfrm>
            <a:off x="1876425" y="534670"/>
            <a:ext cx="5904865" cy="58356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none" rtlCol="0" anchor="t">
            <a:spAutoFit/>
          </a:bodyPr>
          <a:p>
            <a:pPr algn="ctr"/>
            <a:r>
              <a:rPr lang="es-ES" sz="3200" b="1" dirty="0" smtClean="0">
                <a:solidFill>
                  <a:schemeClr val="bg1"/>
                </a:solidFill>
                <a:latin typeface="Tahoma" panose="020B0604030504040204" charset="0"/>
                <a:cs typeface="Tahoma" panose="020B0604030504040204" charset="0"/>
                <a:sym typeface="+mn-ea"/>
              </a:rPr>
              <a:t>Sellos Forjadores del Futuro</a:t>
            </a:r>
            <a:endParaRPr lang="es-ES" sz="3200" b="1" dirty="0" smtClean="0">
              <a:solidFill>
                <a:schemeClr val="bg1"/>
              </a:solidFill>
              <a:latin typeface="Tahoma" panose="020B0604030504040204" charset="0"/>
              <a:cs typeface="Tahoma" panose="020B0604030504040204" charset="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32130" y="1312545"/>
            <a:ext cx="8080375" cy="489267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sz="2400" b="0">
                <a:solidFill>
                  <a:schemeClr val="bg1"/>
                </a:solidFill>
                <a:latin typeface="Tahoma" panose="020B0604030504040204" charset="0"/>
                <a:cs typeface="Tahoma" panose="020B0604030504040204" charset="0"/>
              </a:rPr>
              <a:t>1. Pertenecer al movimiento de las BTJ o a los grupos de trabajo científicos estudiantiles2. Haber obtenido resultados en la creación científico-técnica3. Mantener una actitud ejemplar ante el estudio, el trabajo y la superación técnica4. Contar con el reconocimiento del colectivo donde el joven desarrolla su actividad estudiantil o laboral5. En el caso de los estudiantes, deberán contar con el aval de los grupos de trabajo científicos estudiantiles6. Poseer soluciones con resultados de impacto económico, social y medioambiental en función de las necesidades del desarrollo</a:t>
            </a:r>
            <a:endParaRPr lang="en-US" sz="2400" b="0">
              <a:solidFill>
                <a:schemeClr val="bg1"/>
              </a:solidFill>
              <a:latin typeface="Tahoma" panose="020B0604030504040204" charset="0"/>
              <a:cs typeface="Tahoma" panose="020B0604030504040204" charset="0"/>
            </a:endParaRPr>
          </a:p>
        </p:txBody>
      </p:sp>
      <p:sp>
        <p:nvSpPr>
          <p:cNvPr id="2" name="Text Box 1"/>
          <p:cNvSpPr txBox="1"/>
          <p:nvPr/>
        </p:nvSpPr>
        <p:spPr>
          <a:xfrm>
            <a:off x="607060" y="532765"/>
            <a:ext cx="7929880" cy="58356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ctr"/>
            <a:r>
              <a:rPr lang="en-US" altLang="en-US" sz="3200" b="1">
                <a:solidFill>
                  <a:schemeClr val="bg1"/>
                </a:solidFill>
                <a:latin typeface="Tahoma" panose="020B0604030504040204" charset="0"/>
                <a:cs typeface="Tahoma" panose="020B0604030504040204" charset="0"/>
              </a:rPr>
              <a:t>R</a:t>
            </a:r>
            <a:r>
              <a:rPr lang="en-US" sz="3200" b="1">
                <a:solidFill>
                  <a:schemeClr val="bg1"/>
                </a:solidFill>
                <a:latin typeface="Tahoma" panose="020B0604030504040204" charset="0"/>
                <a:cs typeface="Tahoma" panose="020B0604030504040204" charset="0"/>
              </a:rPr>
              <a:t>equisitos para optar por el Sello</a:t>
            </a:r>
            <a:endParaRPr lang="en-US" sz="3200" b="1">
              <a:solidFill>
                <a:schemeClr val="bg1"/>
              </a:solidFill>
              <a:latin typeface="Tahoma" panose="020B0604030504040204" charset="0"/>
              <a:cs typeface="Tahoma" panose="020B060403050404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476250" y="1054100"/>
            <a:ext cx="8191500" cy="403098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sz="3200" b="1">
                <a:solidFill>
                  <a:schemeClr val="bg1"/>
                </a:solidFill>
                <a:latin typeface="Tahoma" panose="020B0604030504040204" charset="0"/>
                <a:cs typeface="Tahoma" panose="020B0604030504040204" charset="0"/>
              </a:rPr>
              <a:t>El proceso de propuestas y otorgamiento se desarrolla anualmente según este cronograma:</a:t>
            </a:r>
            <a:r>
              <a:rPr lang="en-US" sz="3200" b="0">
                <a:solidFill>
                  <a:schemeClr val="bg1"/>
                </a:solidFill>
                <a:latin typeface="Tahoma" panose="020B0604030504040204" charset="0"/>
                <a:cs typeface="Tahoma" panose="020B0604030504040204" charset="0"/>
              </a:rPr>
              <a:t> Enero-marzo (Base)Abril-Mayo (Municipio)Junio-Julio (Provincia)Septiembre-Noviembre (Nacional)</a:t>
            </a:r>
            <a:endParaRPr lang="en-US" sz="3200" b="0">
              <a:solidFill>
                <a:schemeClr val="bg1"/>
              </a:solidFill>
              <a:latin typeface="Tahoma" panose="020B0604030504040204" charset="0"/>
              <a:cs typeface="Tahoma" panose="020B060403050404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548005" y="664845"/>
            <a:ext cx="8047355" cy="5631180"/>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sz="2400" b="0">
                <a:solidFill>
                  <a:schemeClr val="bg1"/>
                </a:solidFill>
                <a:latin typeface="Tahoma" panose="020B0604030504040204" charset="0"/>
                <a:cs typeface="Tahoma" panose="020B0604030504040204" charset="0"/>
              </a:rPr>
              <a:t>Los avales que se anexen deberán ser emitidos por las direcciones de la entidad donde se estén aplicando los resultados en cuestión</a:t>
            </a:r>
            <a:endParaRPr lang="en-US" sz="2400" b="0">
              <a:solidFill>
                <a:schemeClr val="bg1"/>
              </a:solidFill>
              <a:latin typeface="Tahoma" panose="020B0604030504040204" charset="0"/>
              <a:cs typeface="Tahoma" panose="020B0604030504040204" charset="0"/>
            </a:endParaRPr>
          </a:p>
          <a:p>
            <a:pPr indent="0" algn="just"/>
            <a:r>
              <a:rPr lang="en-US" sz="2400" b="0">
                <a:solidFill>
                  <a:schemeClr val="bg1"/>
                </a:solidFill>
                <a:latin typeface="Tahoma" panose="020B0604030504040204" charset="0"/>
                <a:cs typeface="Tahoma" panose="020B0604030504040204" charset="0"/>
              </a:rPr>
              <a:t>Los mismos deberán ser firmados y acuñados con la fecha actualizada en el procesoLos trabajos por los que se proponga el joven deben ser reflejados en la ficha técnica (documento oficial) y el resumen debe ser expuesto de manera claraEl expediente deberá estar avalado y firmado por el nivel correspondiente, donde se deje clara la trayectoria e integralidad del jovenLos certificados, diplomas, reconocimientos de participación en eventos propios del movimiento constituyen avales y enriquecen el expediente integralmente</a:t>
            </a:r>
            <a:endParaRPr lang="en-US" sz="2400" b="0">
              <a:solidFill>
                <a:schemeClr val="bg1"/>
              </a:solidFill>
              <a:latin typeface="Tahoma" panose="020B0604030504040204" charset="0"/>
              <a:cs typeface="Tahoma" panose="020B060403050404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Text Box 99"/>
          <p:cNvSpPr txBox="1"/>
          <p:nvPr/>
        </p:nvSpPr>
        <p:spPr>
          <a:xfrm>
            <a:off x="405765" y="1016000"/>
            <a:ext cx="8318500" cy="4892675"/>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p>
            <a:pPr indent="0" algn="just"/>
            <a:r>
              <a:rPr lang="en-US" sz="2400" b="0">
                <a:solidFill>
                  <a:schemeClr val="bg1"/>
                </a:solidFill>
                <a:latin typeface="Tahoma" panose="020B0604030504040204" charset="0"/>
                <a:cs typeface="Tahoma" panose="020B0604030504040204" charset="0"/>
              </a:rPr>
              <a:t>Cada joven que obtenga la condición tiene derecho a ser propuesto a los dos años siguientesEn este caso se valorarán solamente los méritos acumulados durante este nuevo períodoEl sello no será otorgado a aquel joven que durante el proceso de valoración del mismo incurra en errores contrarios a los requisitos establecidos para optar por dicha condición. En el caso de su otorgamiento bajo estas condiciones, será retirado al que lo poseeEl dictamen de la comisión evaluadora nacional será inapelable, y se conservará en los archivos del fondo documental del Centro de Información y Documentación de las BTJ Nacional</a:t>
            </a:r>
            <a:endParaRPr lang="en-US" sz="2400" b="0">
              <a:solidFill>
                <a:schemeClr val="bg1"/>
              </a:solidFill>
              <a:latin typeface="Tahoma" panose="020B0604030504040204" charset="0"/>
              <a:cs typeface="Tahoma" panose="020B060403050404020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0</TotalTime>
  <Words>9622</Words>
  <Application>WPS Presentation</Application>
  <PresentationFormat>Presentación en pantalla (4:3)</PresentationFormat>
  <Paragraphs>215</Paragraphs>
  <Slides>19</Slides>
  <Notes>0</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2</vt:i4>
      </vt:variant>
      <vt:variant>
        <vt:lpstr>幻灯片标题</vt:lpstr>
      </vt:variant>
      <vt:variant>
        <vt:i4>19</vt:i4>
      </vt:variant>
    </vt:vector>
  </HeadingPairs>
  <TitlesOfParts>
    <vt:vector size="35" baseType="lpstr">
      <vt:lpstr>Arial</vt:lpstr>
      <vt:lpstr>SimSun</vt:lpstr>
      <vt:lpstr>Wingdings</vt:lpstr>
      <vt:lpstr>Wingdings 2</vt:lpstr>
      <vt:lpstr>Verdana</vt:lpstr>
      <vt:lpstr>Tahoma</vt:lpstr>
      <vt:lpstr>Times New Roman</vt:lpstr>
      <vt:lpstr>Calibri</vt:lpstr>
      <vt:lpstr>Microsoft YaHei</vt:lpstr>
      <vt:lpstr/>
      <vt:lpstr>Arial Unicode MS</vt:lpstr>
      <vt:lpstr>Verdana</vt:lpstr>
      <vt:lpstr>Euphorigenic</vt:lpstr>
      <vt:lpstr>Aspecto</vt:lpstr>
      <vt:lpstr>Excel.Sheet.8</vt:lpstr>
      <vt:lpstr>Excel.Sheet.8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
  <cp:lastModifiedBy>Hogar</cp:lastModifiedBy>
  <cp:revision>36</cp:revision>
  <dcterms:created xsi:type="dcterms:W3CDTF">2020-11-22T19:39:00Z</dcterms:created>
  <dcterms:modified xsi:type="dcterms:W3CDTF">2021-04-03T20:35:22Z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1033-11.2.0.9127</vt:lpwstr>
  </property>
</Properties>
</file>