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95" r:id="rId3"/>
    <p:sldId id="257" r:id="rId4"/>
    <p:sldId id="258" r:id="rId5"/>
    <p:sldId id="259" r:id="rId6"/>
    <p:sldId id="260" r:id="rId7"/>
    <p:sldId id="270" r:id="rId8"/>
    <p:sldId id="261" r:id="rId9"/>
    <p:sldId id="271" r:id="rId10"/>
    <p:sldId id="262" r:id="rId11"/>
    <p:sldId id="263" r:id="rId12"/>
    <p:sldId id="265" r:id="rId13"/>
    <p:sldId id="266" r:id="rId14"/>
    <p:sldId id="267" r:id="rId15"/>
    <p:sldId id="268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6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F632D60-EFDA-4B24-9494-A3D1F12CD70A}" type="datetimeFigureOut">
              <a:rPr lang="es-ES"/>
              <a:pPr>
                <a:defRPr/>
              </a:pPr>
              <a:t>26/02/2016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CA9923B-4B9E-4446-993D-32FE71F08B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2F92F-6B20-4FDB-808F-19EE2D16CB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F502B-E44D-4AA4-BCFD-77D0459F6C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DF8B3-F3C1-4822-BE07-6ED628AF5A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969EC-2CA4-4820-9329-77E488E0F3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1BF4A-F466-4489-B81F-CA855B7900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3F5E-CD5D-4D19-9DF0-6E0B3A0FF1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90A15-DD18-41CE-B20B-9E41728703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3E2C3-A3EC-429B-BB66-49C257B6CC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94D0F-A3AA-4BE3-9CAC-B417C29859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6C559-239B-4505-ABBB-33FE35219A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33837-5D70-4CB5-BB46-126EA909C6E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CEA9A-7645-45D1-A260-0D799A5C0D1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E0B1A9F8-2463-4E89-95AB-291E9C045E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0"/>
            <a:ext cx="7086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accent6"/>
                </a:solidFill>
              </a:rPr>
              <a:t>Dr. C. Norberto Valcárcel Izquierdo</a:t>
            </a: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850" y="381000"/>
            <a:ext cx="1414463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I:\UNIVERSIDAD 2016\Data\LogoUniv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1313" y="0"/>
            <a:ext cx="6161087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67150"/>
            <a:ext cx="8458200" cy="2228850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b="1" dirty="0" smtClean="0">
                <a:solidFill>
                  <a:schemeClr val="accent6"/>
                </a:solidFill>
              </a:rPr>
              <a:t>APRENDIZAJE DESARROLLADOR E INTERDISCIPLINARIEDAD: un reto de la educación contemporánea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28600" y="381000"/>
            <a:ext cx="5791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4400" b="1">
                <a:solidFill>
                  <a:schemeClr val="tx2"/>
                </a:solidFill>
              </a:rPr>
              <a:t>APRENDIZAJE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04800" y="2074863"/>
            <a:ext cx="8610600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_tradnl" sz="3200" b="1"/>
              <a:t>SE CONCIBE COMO EL DESARROLLO ININTERRUMPIDO DE LOS EDUCANDOS DURANTE EL PROCESO DE ENSEÑANZA-APRENDIZAJE, LA ASIMILACIÓN, LA APROPIACIÓN ACTIVA Y CONSCIENTE DE LOS FUNDAMENTOS DE LA CIENCIA Y SU APLICACIÓN PRÁCTICA MEDIANTE EL DESARROLLO DE LA ACTIVIDAD E INDEPENDENCIA CONGNOSCITIVAS.</a:t>
            </a:r>
            <a:endParaRPr lang="es-ES_tradnl" sz="3200" b="1">
              <a:latin typeface="Times New Roman" pitchFamily="18" charset="0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28600" y="152400"/>
            <a:ext cx="7772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kumimoji="1" lang="es-ES_tradnl" sz="3200" b="1">
                <a:solidFill>
                  <a:schemeClr val="tx2"/>
                </a:solidFill>
                <a:latin typeface="Comic Sans MS" pitchFamily="66" charset="0"/>
              </a:rPr>
              <a:t>Ubicar el aprendizaje en un marco interactivo</a:t>
            </a:r>
            <a:br>
              <a:rPr kumimoji="1" lang="es-ES_tradnl" sz="3200" b="1">
                <a:solidFill>
                  <a:schemeClr val="tx2"/>
                </a:solidFill>
                <a:latin typeface="Comic Sans MS" pitchFamily="66" charset="0"/>
              </a:rPr>
            </a:br>
            <a:r>
              <a:rPr kumimoji="1" lang="es-ES" sz="3200" b="1">
                <a:solidFill>
                  <a:schemeClr val="tx2"/>
                </a:solidFill>
                <a:latin typeface="Comic Sans MS" pitchFamily="66" charset="0"/>
              </a:rPr>
              <a:t>IMPLICA RECONOCER</a:t>
            </a:r>
            <a:endParaRPr kumimoji="1" lang="es-ES_tradnl" sz="3200" b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-685800" y="1752600"/>
            <a:ext cx="98298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371600" lvl="2" indent="-457200" eaLnBrk="0" hangingPunct="0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3200" b="1" i="1"/>
              <a:t>El carácter necesario de la comunicación en el proceso de construcción del conocimiento.</a:t>
            </a:r>
          </a:p>
          <a:p>
            <a:pPr marL="1371600" lvl="2" indent="-457200" eaLnBrk="0" hangingPunct="0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3200" b="1" i="1"/>
              <a:t>El papel de una atmósfera institucional sana en el desarrollo de las potencialidades del sujeto para el aprendizaje.</a:t>
            </a:r>
          </a:p>
          <a:p>
            <a:pPr marL="1371600" lvl="2" indent="-457200" eaLnBrk="0" hangingPunct="0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3200" b="1" i="1"/>
              <a:t>El aprendizaje como proceso de cooperación para el bienestar emocional del sujeto.</a:t>
            </a:r>
            <a:endParaRPr lang="es-ES_tradnl" sz="3200" b="1" i="1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artiso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0"/>
            <a:ext cx="434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57200" y="1828800"/>
            <a:ext cx="4267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ES_tradnl" sz="2800" dirty="0"/>
              <a:t>“</a:t>
            </a:r>
            <a:r>
              <a:rPr lang="es-ES_tradnl" sz="2800" b="1" dirty="0"/>
              <a:t>LOS HOMBRES CRECEN/.../ CUANDO APRENDEN ALGO”.</a:t>
            </a:r>
          </a:p>
          <a:p>
            <a:pPr algn="ctr"/>
            <a:r>
              <a:rPr lang="es-ES_tradnl" sz="2800" b="1" dirty="0">
                <a:solidFill>
                  <a:srgbClr val="FFFF00"/>
                </a:solidFill>
              </a:rPr>
              <a:t>       				</a:t>
            </a:r>
            <a:r>
              <a:rPr lang="es-ES_tradnl" sz="2800" b="1" dirty="0"/>
              <a:t>José Martí.</a:t>
            </a:r>
            <a:endParaRPr lang="es-ES" sz="2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1133475"/>
            <a:ext cx="2590800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PROCESOS PSÍQUICOS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572000" y="1057275"/>
            <a:ext cx="3200400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PROCESOS SOCIALES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824163" y="838200"/>
            <a:ext cx="15954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relación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201738" y="152400"/>
            <a:ext cx="577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_tradnl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Enfoque histórico – cultural.</a:t>
            </a:r>
            <a:endParaRPr lang="es-ES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 rot="10800000">
            <a:off x="2895600" y="1447800"/>
            <a:ext cx="1371600" cy="14398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43 h 21600"/>
              <a:gd name="T14" fmla="*/ 19440 w 21600"/>
              <a:gd name="T15" fmla="*/ 185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52400" y="3206750"/>
            <a:ext cx="3657600" cy="2051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DESARROLLO DE UNA PERSONALIDAD INTEGRAL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110038" y="2576513"/>
            <a:ext cx="4729162" cy="374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" sz="3200" b="1">
                <a:latin typeface="Times New Roman" pitchFamily="18" charset="0"/>
              </a:rPr>
              <a:t>Teniendo en cuenta las interrelaciones con otros sujetos. (TRABAJO EN GRUPOS)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" sz="3200" b="1">
                <a:latin typeface="Times New Roman" pitchFamily="18" charset="0"/>
              </a:rPr>
              <a:t>Considerando la historia individual de cada sujeto. (DIAGNÓSTICO).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038600" y="2667000"/>
            <a:ext cx="4953000" cy="4000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" b="1"/>
              <a:t> </a:t>
            </a:r>
            <a:r>
              <a:rPr lang="es-ES" sz="3200" b="1"/>
              <a:t>Carácter activo en la apropiación de la cultura. (MAESTRO EN SU PAPEL DE MEDIADOR)</a:t>
            </a:r>
          </a:p>
          <a:p>
            <a:pPr>
              <a:buFontTx/>
              <a:buChar char="•"/>
            </a:pPr>
            <a:r>
              <a:rPr lang="es-ES" sz="3200" b="1"/>
              <a:t> Aprovechando todos lo mediadores en el proceso.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1BF4A-F466-4489-B81F-CA855B790042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3962400"/>
            <a:ext cx="2819400" cy="2663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s-ES" sz="2800" b="1"/>
              <a:t>La familia, </a:t>
            </a:r>
          </a:p>
          <a:p>
            <a:pPr>
              <a:buFontTx/>
              <a:buChar char="-"/>
            </a:pPr>
            <a:r>
              <a:rPr lang="es-ES" sz="2800" b="1"/>
              <a:t>Los amigos, </a:t>
            </a:r>
          </a:p>
          <a:p>
            <a:pPr>
              <a:buFontTx/>
              <a:buChar char="-"/>
            </a:pPr>
            <a:r>
              <a:rPr lang="es-ES" sz="2800" b="1"/>
              <a:t>Los medios de comunicación, </a:t>
            </a:r>
          </a:p>
          <a:p>
            <a:pPr>
              <a:buFontTx/>
              <a:buChar char="-"/>
            </a:pPr>
            <a:r>
              <a:rPr lang="es-ES" sz="2800" b="1"/>
              <a:t>La escuela, entre otros.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990600" y="228600"/>
            <a:ext cx="7162800" cy="650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600" b="1"/>
              <a:t>PROCESO DE SOCIALIZACIÓN.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04800" y="1066800"/>
            <a:ext cx="2514600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b="1"/>
              <a:t>SOCIEDAD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2286000" cy="1382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/>
              <a:t>AGENCIAS O GRUPOS SOCIALES.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124200" y="3063875"/>
            <a:ext cx="2362200" cy="287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/>
              <a:t>El hombre se:</a:t>
            </a:r>
          </a:p>
          <a:p>
            <a:pPr>
              <a:spcBef>
                <a:spcPct val="50000"/>
              </a:spcBef>
            </a:pPr>
            <a:r>
              <a:rPr lang="es-ES" sz="2800" b="1"/>
              <a:t>- Educa </a:t>
            </a:r>
          </a:p>
          <a:p>
            <a:pPr>
              <a:spcBef>
                <a:spcPct val="50000"/>
              </a:spcBef>
            </a:pPr>
            <a:r>
              <a:rPr lang="es-ES" sz="2800" b="1"/>
              <a:t>- Forma y  </a:t>
            </a:r>
          </a:p>
          <a:p>
            <a:pPr>
              <a:spcBef>
                <a:spcPct val="50000"/>
              </a:spcBef>
            </a:pPr>
            <a:r>
              <a:rPr lang="es-ES" sz="2800" b="1"/>
              <a:t>- Socializa.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733800" y="1143000"/>
            <a:ext cx="5257800" cy="52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/>
              <a:t>MEDIO - SOCIAL Y NATURAL 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257800" y="1905000"/>
            <a:ext cx="3733800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 b="1"/>
              <a:t>OBJETIVACIÓN (MATERIALIZACIÓN)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791200" y="5257800"/>
            <a:ext cx="3200400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800" b="1"/>
              <a:t>SUJETIVIZACIÓN(ASIMILACIÓN)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096000" y="3429000"/>
            <a:ext cx="2590800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/>
              <a:t>CONTENIDOS SOCIALES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6934200" y="2971800"/>
            <a:ext cx="228600" cy="381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7086600" y="4648200"/>
            <a:ext cx="228600" cy="381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3" name="AutoShape 13"/>
          <p:cNvSpPr>
            <a:spLocks noChangeArrowheads="1"/>
          </p:cNvSpPr>
          <p:nvPr/>
        </p:nvSpPr>
        <p:spPr bwMode="auto">
          <a:xfrm>
            <a:off x="1143000" y="3505200"/>
            <a:ext cx="228600" cy="381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1219200" y="1676400"/>
            <a:ext cx="228600" cy="381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>
            <a:off x="2971800" y="1295400"/>
            <a:ext cx="685800" cy="304800"/>
          </a:xfrm>
          <a:prstGeom prst="leftRightArrow">
            <a:avLst>
              <a:gd name="adj1" fmla="val 50000"/>
              <a:gd name="adj2" fmla="val 4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5562600" y="3810000"/>
            <a:ext cx="381000" cy="304800"/>
          </a:xfrm>
          <a:prstGeom prst="leftRightArrow">
            <a:avLst>
              <a:gd name="adj1" fmla="val 50000"/>
              <a:gd name="adj2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2819400" y="4114800"/>
            <a:ext cx="304800" cy="304800"/>
          </a:xfrm>
          <a:prstGeom prst="leftRightArrow">
            <a:avLst>
              <a:gd name="adj1" fmla="val 50000"/>
              <a:gd name="adj2" fmla="val 2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18" name="AutoShape 18"/>
          <p:cNvSpPr>
            <a:spLocks noChangeArrowheads="1"/>
          </p:cNvSpPr>
          <p:nvPr/>
        </p:nvSpPr>
        <p:spPr bwMode="auto">
          <a:xfrm>
            <a:off x="3200400" y="1524000"/>
            <a:ext cx="228600" cy="1447800"/>
          </a:xfrm>
          <a:prstGeom prst="downArrow">
            <a:avLst>
              <a:gd name="adj1" fmla="val 50000"/>
              <a:gd name="adj2" fmla="val 158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9" name="1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1BF4A-F466-4489-B81F-CA855B790042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57200" y="838200"/>
            <a:ext cx="8077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s-ES" sz="3600" b="1"/>
              <a:t>“El conocimiento de uno mismo es, por tanto, el punto central del que debe partir el ser de la instrucción humana completa.”</a:t>
            </a:r>
            <a:r>
              <a:rPr lang="es-ES" sz="3600"/>
              <a:t> </a:t>
            </a:r>
          </a:p>
          <a:p>
            <a:pPr marL="342900" indent="-342900" algn="ctr">
              <a:spcBef>
                <a:spcPct val="20000"/>
              </a:spcBef>
            </a:pPr>
            <a:endParaRPr lang="es-ES" sz="3600" b="1"/>
          </a:p>
          <a:p>
            <a:pPr marL="342900" indent="-342900" algn="ctr">
              <a:spcBef>
                <a:spcPct val="20000"/>
              </a:spcBef>
            </a:pPr>
            <a:r>
              <a:rPr lang="es-ES" sz="3200" b="1"/>
              <a:t>   J. E. Pestalozzi .1800.</a:t>
            </a:r>
            <a:endParaRPr lang="es-ES_tradnl" sz="3200"/>
          </a:p>
        </p:txBody>
      </p:sp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1143000" y="5000625"/>
            <a:ext cx="7315200" cy="17049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INTERDISCIPLINARIEDAD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  <p:bldP spid="1638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116013" y="533400"/>
            <a:ext cx="5956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3600" b="1">
                <a:latin typeface="Times New Roman" pitchFamily="18" charset="0"/>
              </a:rPr>
              <a:t>PRINCIPIOS BÁSICOS: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50825" y="1828800"/>
            <a:ext cx="8135938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3600" b="1">
                <a:latin typeface="Times New Roman" pitchFamily="18" charset="0"/>
                <a:sym typeface="Wingdings" pitchFamily="2" charset="2"/>
              </a:rPr>
              <a:t> Sentido moral y patriótico de la educación.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3600" b="1">
                <a:latin typeface="Times New Roman" pitchFamily="18" charset="0"/>
                <a:sym typeface="Wingdings" pitchFamily="2" charset="2"/>
              </a:rPr>
              <a:t> Vínculo estudio - trabajo.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3600" b="1">
                <a:latin typeface="Times New Roman" pitchFamily="18" charset="0"/>
                <a:sym typeface="Wingdings" pitchFamily="2" charset="2"/>
              </a:rPr>
              <a:t> Vínculo a la vida.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3600" b="1">
                <a:latin typeface="Times New Roman" pitchFamily="18" charset="0"/>
                <a:sym typeface="Wingdings" pitchFamily="2" charset="2"/>
              </a:rPr>
              <a:t> Educación científica.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3600" b="1">
                <a:latin typeface="Times New Roman" pitchFamily="18" charset="0"/>
                <a:sym typeface="Wingdings" pitchFamily="2" charset="2"/>
              </a:rPr>
              <a:t> Carácter activo del estudiante.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33375"/>
            <a:ext cx="8515350" cy="5991225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s-ES_tradnl" smtClean="0"/>
              <a:t> </a:t>
            </a:r>
            <a:r>
              <a:rPr lang="es-ES_tradnl" b="1" smtClean="0"/>
              <a:t>“La interdisciplinariedad no anula la disciplinariedad o la especificidad, por el contrario, derriba las barreras de las disciplinas y pone al relieve la complejidad, la globalidad y el carácter sumamente imbricado de la mayoría de los problemas concretos a resolver. Ofrece así una visión más clara de la unidad del mundo, de la vida y de las ciencias”.</a:t>
            </a:r>
          </a:p>
          <a:p>
            <a:pPr marL="0" indent="0" eaLnBrk="1" hangingPunct="1">
              <a:buFontTx/>
              <a:buNone/>
            </a:pPr>
            <a:endParaRPr lang="es-ES_tradnl" b="1" smtClean="0"/>
          </a:p>
          <a:p>
            <a:pPr marL="0" indent="0" algn="r" eaLnBrk="1" hangingPunct="1">
              <a:buFontTx/>
              <a:buNone/>
            </a:pPr>
            <a:r>
              <a:rPr lang="es-ES_tradnl" b="1" smtClean="0"/>
              <a:t>                          George Vaidianu. 1987</a:t>
            </a:r>
            <a:r>
              <a:rPr lang="es-ES_tradnl" smtClean="0"/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1BF4A-F466-4489-B81F-CA855B790042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23850" y="152400"/>
            <a:ext cx="8820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_tradnl" sz="3200" b="1"/>
              <a:t>IMPORTANCIA DE LA INTERDISCIPLINARIEDAD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468313" y="1454150"/>
            <a:ext cx="8280400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  <a:buFontTx/>
              <a:buChar char="•"/>
            </a:pPr>
            <a:r>
              <a:rPr lang="es-ES_tradnl" sz="3200" b="1"/>
              <a:t> La especialización del hombre.</a:t>
            </a:r>
          </a:p>
          <a:p>
            <a:pPr eaLnBrk="0" hangingPunct="0">
              <a:lnSpc>
                <a:spcPct val="150000"/>
              </a:lnSpc>
              <a:buFontTx/>
              <a:buChar char="•"/>
            </a:pPr>
            <a:r>
              <a:rPr lang="es-ES_tradnl" sz="3200" b="1"/>
              <a:t> La adaptación a las nuevas tecnologías.</a:t>
            </a:r>
          </a:p>
          <a:p>
            <a:pPr eaLnBrk="0" hangingPunct="0">
              <a:lnSpc>
                <a:spcPct val="150000"/>
              </a:lnSpc>
              <a:buFontTx/>
              <a:buChar char="•"/>
            </a:pPr>
            <a:r>
              <a:rPr lang="es-ES_tradnl" sz="3200" b="1"/>
              <a:t> El volumen de información actual.</a:t>
            </a:r>
          </a:p>
          <a:p>
            <a:pPr eaLnBrk="0" hangingPunct="0">
              <a:lnSpc>
                <a:spcPct val="150000"/>
              </a:lnSpc>
            </a:pPr>
            <a:endParaRPr lang="es-ES_tradnl" sz="3200" b="1"/>
          </a:p>
          <a:p>
            <a:pPr eaLnBrk="0" hangingPunct="0">
              <a:lnSpc>
                <a:spcPct val="150000"/>
              </a:lnSpc>
            </a:pPr>
            <a:r>
              <a:rPr lang="es-ES_tradnl" sz="3200" b="1"/>
              <a:t>La interdisciplinariedad como enfoque en la contemporaneidad es vía para incrementar la calidad de la educación.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971550" y="333375"/>
            <a:ext cx="748823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" sz="4000" b="1">
                <a:latin typeface="Times New Roman" pitchFamily="18" charset="0"/>
              </a:rPr>
              <a:t>¿QUÉ FORMAS TENEMOS PARA LOGRAR LA INTERDISCIPLINARIEDAD EN LA ESCUELA CUBANA ACTUAL?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b="1" smtClean="0"/>
              <a:t>Objetivo: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2590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ES" sz="3600" smtClean="0"/>
              <a:t>Valorar las potencialidades del aprendizaje desarrollador e interdisciplinario como reto de la educación en la contemporaneidad.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1BF4A-F466-4489-B81F-CA855B790042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50825" y="260350"/>
            <a:ext cx="8281988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1.- LA ENSEÑANZA INTEGRADA DE LAS CIENCIAS.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50825" y="2781300"/>
            <a:ext cx="8532813" cy="156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3.- TRABAJANDO CON LOS PROGRAMAS DIRECTORES. (HISTORIA, LENGUA MATERNA Y MATEMÁTICAS)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50825" y="4618038"/>
            <a:ext cx="8497888" cy="2051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4.- ESTUDIANDO LOS EJES TRANSVERSALES Y LOS NODOS INTERDISCIPLINARIOS QUE SE EXPRESAN EN LAS ASIGNATURAS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50825" y="1557338"/>
            <a:ext cx="8281988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2.- UTILIZANDO EL MÉTODO DE PROYECTOS.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/>
      <p:bldP spid="24580" grpId="0" animBg="1"/>
      <p:bldP spid="2458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23850" y="188913"/>
            <a:ext cx="85979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s-ES_tradnl" sz="2400" b="1">
                <a:latin typeface="Tahoma" pitchFamily="34" charset="0"/>
              </a:rPr>
              <a:t>1.- ENSEÑANZA INTEGRADA CIENCIAS NATURALES</a:t>
            </a:r>
            <a:endParaRPr lang="es-ES_tradnl" sz="2400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1773238"/>
            <a:ext cx="1447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Naturaleza</a:t>
            </a:r>
            <a:endParaRPr lang="es-ES_tradnl" sz="2400" b="1">
              <a:latin typeface="Tahoma" pitchFamily="34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339975" y="1557338"/>
            <a:ext cx="156527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Fenómenos</a:t>
            </a:r>
            <a:endParaRPr lang="es-ES_tradnl" sz="240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051050" y="2492375"/>
            <a:ext cx="11430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Objetos</a:t>
            </a:r>
            <a:endParaRPr lang="es-ES_tradnl" sz="2400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211638" y="1844675"/>
            <a:ext cx="86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2400" b="1">
                <a:latin typeface="Tahoma" pitchFamily="34" charset="0"/>
              </a:rPr>
              <a:t>SOL</a:t>
            </a:r>
            <a:endParaRPr lang="es-ES_tradnl" sz="24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276600" y="2743200"/>
            <a:ext cx="1362075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Calor</a:t>
            </a:r>
          </a:p>
          <a:p>
            <a:pPr eaLnBrk="0" hangingPunct="0"/>
            <a:r>
              <a:rPr lang="es-ES_tradnl" sz="1600" b="1">
                <a:latin typeface="Tahoma" pitchFamily="34" charset="0"/>
              </a:rPr>
              <a:t>Fenómenos</a:t>
            </a:r>
            <a:endParaRPr lang="es-ES_tradnl" sz="2400" b="1">
              <a:latin typeface="Tahoma" pitchFamily="34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724400" y="2667000"/>
            <a:ext cx="1457325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Luz</a:t>
            </a:r>
          </a:p>
          <a:p>
            <a:pPr eaLnBrk="0" hangingPunct="0"/>
            <a:r>
              <a:rPr lang="es-ES_tradnl" sz="1600" b="1">
                <a:latin typeface="Tahoma" pitchFamily="34" charset="0"/>
              </a:rPr>
              <a:t>Propiedades</a:t>
            </a:r>
          </a:p>
          <a:p>
            <a:pPr eaLnBrk="0" hangingPunct="0"/>
            <a:r>
              <a:rPr lang="es-ES_tradnl" sz="1600" b="1">
                <a:latin typeface="Tahoma" pitchFamily="34" charset="0"/>
              </a:rPr>
              <a:t>Fenómenos</a:t>
            </a:r>
            <a:endParaRPr lang="es-ES_tradnl" sz="2400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962400" y="3644900"/>
            <a:ext cx="97155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Energía</a:t>
            </a:r>
            <a:endParaRPr lang="es-ES_tradnl" sz="2400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581400" y="4235450"/>
            <a:ext cx="18002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Sistema Solar</a:t>
            </a:r>
            <a:endParaRPr lang="es-ES_tradnl" sz="2400" b="1">
              <a:latin typeface="Tahoma" pitchFamily="34" charset="0"/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505200" y="4648200"/>
            <a:ext cx="1922463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s-ES_tradnl" sz="1600" b="1">
                <a:latin typeface="Tahoma" pitchFamily="34" charset="0"/>
              </a:rPr>
              <a:t>TIERRA --- LUNA</a:t>
            </a:r>
          </a:p>
          <a:p>
            <a:pPr algn="ctr" eaLnBrk="0" hangingPunct="0"/>
            <a:r>
              <a:rPr lang="es-ES_tradnl" sz="1600" b="1">
                <a:latin typeface="Tahoma" pitchFamily="34" charset="0"/>
              </a:rPr>
              <a:t>Fenómenos</a:t>
            </a:r>
          </a:p>
          <a:p>
            <a:pPr algn="ctr" eaLnBrk="0" hangingPunct="0"/>
            <a:r>
              <a:rPr lang="es-ES_tradnl" sz="1600" b="1">
                <a:latin typeface="Tahoma" pitchFamily="34" charset="0"/>
              </a:rPr>
              <a:t>Propiedades</a:t>
            </a:r>
            <a:endParaRPr lang="es-ES_tradnl" sz="2400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323850" y="4868863"/>
            <a:ext cx="1223963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Atmósfera</a:t>
            </a:r>
            <a:endParaRPr lang="es-ES_tradnl" sz="2400"/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286000" y="5487988"/>
            <a:ext cx="12684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Hidrosfera</a:t>
            </a:r>
            <a:endParaRPr lang="es-ES_tradnl" sz="2400"/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5410200" y="5562600"/>
            <a:ext cx="109537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Litosfera</a:t>
            </a:r>
            <a:endParaRPr lang="es-ES_tradnl" sz="2400" b="1">
              <a:latin typeface="Tahoma" pitchFamily="34" charset="0"/>
            </a:endParaRP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7812088" y="5084763"/>
            <a:ext cx="103505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600" b="1">
                <a:latin typeface="Tahoma" pitchFamily="34" charset="0"/>
              </a:rPr>
              <a:t>Biosfera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0" y="5373688"/>
            <a:ext cx="17526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El aire. Sus</a:t>
            </a:r>
          </a:p>
          <a:p>
            <a:pPr eaLnBrk="0" hangingPunct="0"/>
            <a:r>
              <a:rPr lang="es-ES_tradnl" sz="1400" b="1">
                <a:latin typeface="Tahoma" pitchFamily="34" charset="0"/>
              </a:rPr>
              <a:t> componentes</a:t>
            </a:r>
            <a:endParaRPr lang="es-ES_tradnl" sz="2400" b="1">
              <a:latin typeface="Tahoma" pitchFamily="34" charset="0"/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1619250" y="1773238"/>
            <a:ext cx="6858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1619250" y="2133600"/>
            <a:ext cx="838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V="1">
            <a:off x="2843213" y="2205038"/>
            <a:ext cx="1223962" cy="144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3733800" y="23622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4343400" y="2362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5400" y="6165850"/>
            <a:ext cx="166687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El aire en la vida</a:t>
            </a:r>
            <a:endParaRPr lang="es-ES_tradnl" sz="2400"/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286000" y="5867400"/>
            <a:ext cx="134302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El agua. Sus</a:t>
            </a:r>
          </a:p>
          <a:p>
            <a:pPr eaLnBrk="0" hangingPunct="0"/>
            <a:r>
              <a:rPr lang="es-ES_tradnl" sz="1400" b="1">
                <a:latin typeface="Tahoma" pitchFamily="34" charset="0"/>
              </a:rPr>
              <a:t> propiedades</a:t>
            </a:r>
            <a:endParaRPr lang="es-ES_tradnl" sz="2400" b="1">
              <a:latin typeface="Tahoma" pitchFamily="34" charset="0"/>
            </a:endParaRP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2057400" y="6400800"/>
            <a:ext cx="19050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El agua en la vida</a:t>
            </a:r>
            <a:endParaRPr lang="es-ES_tradnl" sz="2400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4800600" y="5943600"/>
            <a:ext cx="181927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 El suelo.</a:t>
            </a:r>
          </a:p>
          <a:p>
            <a:pPr eaLnBrk="0" hangingPunct="0"/>
            <a:r>
              <a:rPr lang="es-ES_tradnl" sz="1400" b="1">
                <a:latin typeface="Tahoma" pitchFamily="34" charset="0"/>
              </a:rPr>
              <a:t> Sus componentes</a:t>
            </a:r>
            <a:endParaRPr lang="es-ES_tradnl" sz="2400" b="1">
              <a:latin typeface="Tahoma" pitchFamily="34" charset="0"/>
            </a:endParaRP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7467600" y="5661025"/>
            <a:ext cx="142875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La biosfera.</a:t>
            </a:r>
          </a:p>
          <a:p>
            <a:pPr eaLnBrk="0" hangingPunct="0"/>
            <a:r>
              <a:rPr lang="es-ES_tradnl" sz="1400" b="1">
                <a:latin typeface="Tahoma" pitchFamily="34" charset="0"/>
              </a:rPr>
              <a:t> Su formación</a:t>
            </a:r>
            <a:endParaRPr lang="es-ES_tradnl" sz="2400"/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4800600" y="6478588"/>
            <a:ext cx="1798638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El suelo en la vida</a:t>
            </a:r>
            <a:endParaRPr lang="es-ES_tradnl" sz="2400"/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6705600" y="6477000"/>
            <a:ext cx="241617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1400" b="1">
                <a:latin typeface="Tahoma" pitchFamily="34" charset="0"/>
              </a:rPr>
              <a:t>El hombre en la biosfera</a:t>
            </a:r>
            <a:endParaRPr lang="es-ES_tradnl" sz="2400"/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6378575" y="2082800"/>
            <a:ext cx="2713038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s-ES_tradnl" b="1">
                <a:latin typeface="Tahoma" pitchFamily="34" charset="0"/>
              </a:rPr>
              <a:t>CIVICA</a:t>
            </a:r>
          </a:p>
          <a:p>
            <a:pPr algn="ctr" eaLnBrk="0" hangingPunct="0"/>
            <a:r>
              <a:rPr lang="es-ES_tradnl" b="1">
                <a:latin typeface="Tahoma" pitchFamily="34" charset="0"/>
              </a:rPr>
              <a:t>Sociedad - Naturaleza</a:t>
            </a:r>
          </a:p>
          <a:p>
            <a:pPr algn="ctr" eaLnBrk="0" hangingPunct="0"/>
            <a:r>
              <a:rPr lang="es-ES_tradnl" b="1">
                <a:latin typeface="Tahoma" pitchFamily="34" charset="0"/>
              </a:rPr>
              <a:t>Trabajo</a:t>
            </a:r>
          </a:p>
          <a:p>
            <a:pPr algn="ctr" eaLnBrk="0" hangingPunct="0"/>
            <a:r>
              <a:rPr lang="es-ES_tradnl" b="1">
                <a:latin typeface="Tahoma" pitchFamily="34" charset="0"/>
              </a:rPr>
              <a:t>hombre - sociedad</a:t>
            </a:r>
            <a:endParaRPr lang="es-ES_tradnl"/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6011863" y="3973513"/>
            <a:ext cx="2776537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000" b="1"/>
              <a:t>Educación Ambiental</a:t>
            </a:r>
            <a:endParaRPr lang="es-ES_tradnl" sz="2000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3563938" y="3429000"/>
            <a:ext cx="36036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 flipH="1">
            <a:off x="5003800" y="3429000"/>
            <a:ext cx="360363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4419600" y="39624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 flipH="1">
            <a:off x="1692275" y="4876800"/>
            <a:ext cx="1889125" cy="136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>
            <a:off x="5410200" y="4876800"/>
            <a:ext cx="2330450" cy="423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 flipH="1">
            <a:off x="3200400" y="49530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5410200" y="4953000"/>
            <a:ext cx="457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25638" name="Line 38"/>
          <p:cNvSpPr>
            <a:spLocks noChangeShapeType="1"/>
          </p:cNvSpPr>
          <p:nvPr/>
        </p:nvSpPr>
        <p:spPr bwMode="auto">
          <a:xfrm>
            <a:off x="7885113" y="836613"/>
            <a:ext cx="0" cy="1104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>
            <a:off x="7667625" y="3341688"/>
            <a:ext cx="0" cy="59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pic>
        <p:nvPicPr>
          <p:cNvPr id="25640" name="Picture 40" descr="SO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692150"/>
            <a:ext cx="23764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41" name="Picture 4" descr="mundodorado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3141663"/>
            <a:ext cx="1657350" cy="151130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42" name="4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1" grpId="0" animBg="1"/>
      <p:bldP spid="25612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0" grpId="0" animBg="1"/>
      <p:bldP spid="25621" grpId="0" animBg="1"/>
      <p:bldP spid="25622" grpId="0" animBg="1"/>
      <p:bldP spid="25623" grpId="0" animBg="1"/>
      <p:bldP spid="25624" grpId="0" animBg="1"/>
      <p:bldP spid="25625" grpId="0" animBg="1"/>
      <p:bldP spid="25626" grpId="0" animBg="1"/>
      <p:bldP spid="25627" grpId="0" animBg="1"/>
      <p:bldP spid="25628" grpId="0" animBg="1"/>
      <p:bldP spid="25629" grpId="0" animBg="1"/>
      <p:bldP spid="25630" grpId="0" animBg="1"/>
      <p:bldP spid="25631" grpId="0" animBg="1"/>
      <p:bldP spid="25632" grpId="0" animBg="1"/>
      <p:bldP spid="25633" grpId="0" animBg="1"/>
      <p:bldP spid="25634" grpId="0" animBg="1"/>
      <p:bldP spid="25635" grpId="0" animBg="1"/>
      <p:bldP spid="25636" grpId="0" animBg="1"/>
      <p:bldP spid="25637" grpId="0" animBg="1"/>
      <p:bldP spid="25638" grpId="0" animBg="1"/>
      <p:bldP spid="256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/>
          <p:cNvSpPr>
            <a:spLocks noChangeArrowheads="1" noChangeShapeType="1" noTextEdit="1"/>
          </p:cNvSpPr>
          <p:nvPr/>
        </p:nvSpPr>
        <p:spPr bwMode="auto">
          <a:xfrm>
            <a:off x="755650" y="0"/>
            <a:ext cx="7632700" cy="990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s-E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Impact"/>
              </a:rPr>
              <a:t>2.- MÉTODO DE PROYECTOS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57200" y="1341438"/>
            <a:ext cx="8382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</a:pPr>
            <a:r>
              <a:rPr lang="es-ES" sz="2400" b="1">
                <a:latin typeface="Verdana" pitchFamily="34" charset="0"/>
              </a:rPr>
              <a:t>El proyecto es un conjunto de acciones dirigidas al logro de un objetivo preciso, de interés para los que lo realizan.</a:t>
            </a:r>
            <a:endParaRPr lang="es-ES_tradnl" sz="240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04800" y="2852738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2400" b="1">
                <a:latin typeface="Verdana" pitchFamily="34" charset="0"/>
              </a:rPr>
              <a:t>¿Qué se debe considerar proyecto en educación?</a:t>
            </a:r>
            <a:endParaRPr lang="es-ES_tradnl" sz="240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50825" y="3716338"/>
            <a:ext cx="85883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/>
            <a:r>
              <a:rPr lang="es-ES" sz="2400" b="1">
                <a:latin typeface="Verdana" pitchFamily="34" charset="0"/>
              </a:rPr>
              <a:t>Los proyectos para la educación, propician la relación entre la teoría y la práctica pedagógica, pues estimulan la investigación, la búsqueda  bibliográfica, el trabajo colectivo, el debate, la reflexión, la búsqueda  de un conocimiento integrado, interdisciplinario, la interacción entre  profesores y alumnos.</a:t>
            </a:r>
            <a:r>
              <a:rPr lang="es-ES" sz="2000" b="1">
                <a:latin typeface="Verdana" pitchFamily="34" charset="0"/>
              </a:rPr>
              <a:t> </a:t>
            </a:r>
            <a:endParaRPr lang="es-ES_tradnl" sz="2000" b="1">
              <a:latin typeface="Verdana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utoUpdateAnimBg="0"/>
      <p:bldP spid="26628" grpId="0" autoUpdateAnimBg="0"/>
      <p:bldP spid="2662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Documents and Settings\orlando.SEP\Mis documentos\Mis imágenes\agua 2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468313" y="215900"/>
            <a:ext cx="8675687" cy="141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Estudio de la Hidrosfera, </a:t>
            </a:r>
          </a:p>
          <a:p>
            <a:pPr algn="ctr"/>
            <a:r>
              <a:rPr lang="es-ES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(método de proyectos.)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1844675"/>
            <a:ext cx="9144000" cy="47434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7313" algn="just" eaLnBrk="0" hangingPunct="0">
              <a:spcBef>
                <a:spcPts val="600"/>
              </a:spcBef>
              <a:buFontTx/>
              <a:buChar char="-"/>
            </a:pPr>
            <a:r>
              <a:rPr lang="es-ES" sz="2000" b="1"/>
              <a:t> </a:t>
            </a:r>
            <a:r>
              <a:rPr lang="es-ES" sz="2800" b="1">
                <a:solidFill>
                  <a:srgbClr val="FFFF00"/>
                </a:solidFill>
              </a:rPr>
              <a:t>El ciclo del agua en la atmósfera y la importancia para la  vida en la Tierra. </a:t>
            </a:r>
          </a:p>
          <a:p>
            <a:pPr marL="87313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>
                <a:solidFill>
                  <a:srgbClr val="FFFF00"/>
                </a:solidFill>
              </a:rPr>
              <a:t> La distribución geográfica de las aguas. </a:t>
            </a:r>
          </a:p>
          <a:p>
            <a:pPr marL="87313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>
                <a:solidFill>
                  <a:srgbClr val="FFFF00"/>
                </a:solidFill>
              </a:rPr>
              <a:t> Los ciclones y las lluvias y las consecuencias para la economía.</a:t>
            </a:r>
          </a:p>
          <a:p>
            <a:pPr marL="87313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>
                <a:solidFill>
                  <a:srgbClr val="FFFF00"/>
                </a:solidFill>
              </a:rPr>
              <a:t> Las aguas subterráneas y el origen de ellas. </a:t>
            </a:r>
          </a:p>
          <a:p>
            <a:pPr marL="87313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>
                <a:solidFill>
                  <a:srgbClr val="FFFF00"/>
                </a:solidFill>
              </a:rPr>
              <a:t> La construcción de presas y represas por el hombre. Las necesidades y  perspectivas. </a:t>
            </a:r>
          </a:p>
          <a:p>
            <a:pPr marL="87313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>
                <a:solidFill>
                  <a:srgbClr val="FFFF00"/>
                </a:solidFill>
              </a:rPr>
              <a:t> El desarrollo de la industria pesquera. Embalses de agua. Desarrollo de la industria turística.</a:t>
            </a:r>
            <a:endParaRPr lang="es-ES_tradnl" sz="2800" b="1">
              <a:solidFill>
                <a:srgbClr val="FFFF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nimBg="1"/>
      <p:bldP spid="27652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34925" y="0"/>
            <a:ext cx="9144000" cy="6858000"/>
            <a:chOff x="22" y="0"/>
            <a:chExt cx="5760" cy="4320"/>
          </a:xfrm>
        </p:grpSpPr>
        <p:pic>
          <p:nvPicPr>
            <p:cNvPr id="35843" name="Picture 3" descr="agualimpia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44" name="Text Box 4"/>
            <p:cNvSpPr txBox="1">
              <a:spLocks noChangeArrowheads="1"/>
            </p:cNvSpPr>
            <p:nvPr/>
          </p:nvSpPr>
          <p:spPr bwMode="auto">
            <a:xfrm>
              <a:off x="22" y="4032"/>
              <a:ext cx="5760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20485" name="Text Box 5"/>
            <p:cNvSpPr txBox="1">
              <a:spLocks noChangeArrowheads="1"/>
            </p:cNvSpPr>
            <p:nvPr/>
          </p:nvSpPr>
          <p:spPr bwMode="auto">
            <a:xfrm>
              <a:off x="22" y="0"/>
              <a:ext cx="5760" cy="32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es-ES" sz="2800" i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</a:rPr>
                <a:t>DISTRIBUCIÓN DEL AGUA EN EL  PLANETA</a:t>
              </a:r>
            </a:p>
          </p:txBody>
        </p:sp>
        <p:sp>
          <p:nvSpPr>
            <p:cNvPr id="20486" name="Text Box 6"/>
            <p:cNvSpPr txBox="1">
              <a:spLocks noChangeArrowheads="1"/>
            </p:cNvSpPr>
            <p:nvPr/>
          </p:nvSpPr>
          <p:spPr bwMode="auto">
            <a:xfrm>
              <a:off x="550" y="432"/>
              <a:ext cx="4992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r>
                <a:rPr lang="es-ES" sz="2400" b="1" i="1" u="sng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Total de agua en el planeta</a:t>
              </a:r>
              <a:r>
                <a:rPr lang="es-ES" sz="2400" b="1" i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: 1460 millones / Km</a:t>
              </a:r>
              <a:r>
                <a:rPr lang="es-ES" sz="2400" b="1" i="1" baseline="300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</a:p>
          </p:txBody>
        </p:sp>
        <p:sp>
          <p:nvSpPr>
            <p:cNvPr id="35847" name="Text Box 7"/>
            <p:cNvSpPr txBox="1">
              <a:spLocks noChangeArrowheads="1"/>
            </p:cNvSpPr>
            <p:nvPr/>
          </p:nvSpPr>
          <p:spPr bwMode="auto">
            <a:xfrm>
              <a:off x="2018" y="1434"/>
              <a:ext cx="1421" cy="250"/>
            </a:xfrm>
            <a:prstGeom prst="rect">
              <a:avLst/>
            </a:prstGeom>
            <a:gradFill rotWithShape="0">
              <a:gsLst>
                <a:gs pos="0">
                  <a:srgbClr val="CCFFCC"/>
                </a:gs>
                <a:gs pos="100000">
                  <a:srgbClr val="B0DCB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2000" b="1">
                  <a:solidFill>
                    <a:schemeClr val="bg2"/>
                  </a:solidFill>
                </a:rPr>
                <a:t>AGUA SALADA</a:t>
              </a:r>
            </a:p>
          </p:txBody>
        </p:sp>
        <p:sp>
          <p:nvSpPr>
            <p:cNvPr id="35848" name="Text Box 8"/>
            <p:cNvSpPr txBox="1">
              <a:spLocks noChangeArrowheads="1"/>
            </p:cNvSpPr>
            <p:nvPr/>
          </p:nvSpPr>
          <p:spPr bwMode="auto">
            <a:xfrm>
              <a:off x="2470" y="1824"/>
              <a:ext cx="1344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2000" b="1" i="1"/>
                <a:t>AGUA DULCE</a:t>
              </a:r>
            </a:p>
          </p:txBody>
        </p:sp>
        <p:sp>
          <p:nvSpPr>
            <p:cNvPr id="35849" name="Text Box 9"/>
            <p:cNvSpPr txBox="1">
              <a:spLocks noChangeArrowheads="1"/>
            </p:cNvSpPr>
            <p:nvPr/>
          </p:nvSpPr>
          <p:spPr bwMode="auto">
            <a:xfrm>
              <a:off x="790" y="3724"/>
              <a:ext cx="1632" cy="212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1600" b="1" i="1"/>
                <a:t>GLACIARES Y POLOS</a:t>
              </a:r>
            </a:p>
          </p:txBody>
        </p:sp>
        <p:sp>
          <p:nvSpPr>
            <p:cNvPr id="35850" name="Text Box 10"/>
            <p:cNvSpPr txBox="1">
              <a:spLocks noChangeArrowheads="1"/>
            </p:cNvSpPr>
            <p:nvPr/>
          </p:nvSpPr>
          <p:spPr bwMode="auto">
            <a:xfrm>
              <a:off x="3718" y="3792"/>
              <a:ext cx="864" cy="192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1400" b="1" i="1"/>
                <a:t>SUBSUELO</a:t>
              </a:r>
            </a:p>
          </p:txBody>
        </p:sp>
        <p:sp>
          <p:nvSpPr>
            <p:cNvPr id="35851" name="Text Box 11"/>
            <p:cNvSpPr txBox="1">
              <a:spLocks noChangeArrowheads="1"/>
            </p:cNvSpPr>
            <p:nvPr/>
          </p:nvSpPr>
          <p:spPr bwMode="auto">
            <a:xfrm>
              <a:off x="4294" y="1056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400">
                  <a:solidFill>
                    <a:schemeClr val="bg2"/>
                  </a:solidFill>
                  <a:latin typeface="Arial Black" pitchFamily="34" charset="0"/>
                </a:rPr>
                <a:t>2,5%</a:t>
              </a:r>
            </a:p>
          </p:txBody>
        </p:sp>
      </p:grp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24</a:t>
            </a:fld>
            <a:endParaRPr lang="es-E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C:\Documents and Settings\orlando.SEP\Mis documentos\Mis imágenes\cambio climatico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260350"/>
            <a:ext cx="8912225" cy="59404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54038" lvl="2" algn="just" eaLnBrk="0" hangingPunct="0">
              <a:spcBef>
                <a:spcPts val="600"/>
              </a:spcBef>
              <a:buFontTx/>
              <a:buChar char="-"/>
            </a:pPr>
            <a:r>
              <a:rPr lang="es-ES" sz="2000" b="1"/>
              <a:t> </a:t>
            </a:r>
            <a:r>
              <a:rPr lang="es-ES" sz="3200" b="1">
                <a:solidFill>
                  <a:srgbClr val="FFFF00"/>
                </a:solidFill>
              </a:rPr>
              <a:t>Los suelos. Composición de los suelos Mejoramiento de los suelos. Fertilizantes orgánicos e inorgánicos.</a:t>
            </a:r>
          </a:p>
          <a:p>
            <a:pPr marL="554038" lvl="2" algn="just" eaLnBrk="0" hangingPunct="0"/>
            <a:r>
              <a:rPr lang="es-ES" sz="3200" b="1">
                <a:solidFill>
                  <a:srgbClr val="FFFF00"/>
                </a:solidFill>
              </a:rPr>
              <a:t>- Los estados de agregación del agua en la naturaleza. Los cambios de estado. Presión en los líquidos. Transmisión de la presión por los líquidos. Principio de Arquímedes.</a:t>
            </a:r>
          </a:p>
          <a:p>
            <a:pPr marL="554038" lvl="2" algn="just" eaLnBrk="0" hangingPunct="0"/>
            <a:r>
              <a:rPr lang="es-ES" sz="3200" b="1">
                <a:solidFill>
                  <a:srgbClr val="FFFF00"/>
                </a:solidFill>
              </a:rPr>
              <a:t>- El proceso de la fotosíntesis. La nutrición de las plantas. La importancia del agua para la vida. La contaminación de las aguas.</a:t>
            </a:r>
            <a:endParaRPr lang="es-ES_tradnl" sz="3200" b="1">
              <a:solidFill>
                <a:srgbClr val="FFFF0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2"/>
          <p:cNvSpPr>
            <a:spLocks noChangeArrowheads="1" noChangeShapeType="1" noTextEdit="1"/>
          </p:cNvSpPr>
          <p:nvPr/>
        </p:nvSpPr>
        <p:spPr bwMode="auto">
          <a:xfrm>
            <a:off x="1476375" y="71438"/>
            <a:ext cx="6335713" cy="8366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Estudio de la óptica.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-323850" y="981075"/>
            <a:ext cx="8208963" cy="567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54038" lvl="2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/>
              <a:t> Las Lentes en la vida. Los telescopios, las cámaras fotográficas. ¿se mantiene el uso de las lentes en las cámaras digitales.</a:t>
            </a:r>
          </a:p>
          <a:p>
            <a:pPr marL="554038" lvl="2" algn="just" eaLnBrk="0" hangingPunct="0">
              <a:spcBef>
                <a:spcPts val="600"/>
              </a:spcBef>
            </a:pPr>
            <a:endParaRPr lang="es-ES" sz="2800" b="1"/>
          </a:p>
          <a:p>
            <a:pPr marL="554038" lvl="2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/>
              <a:t> Los tipos de lentes. </a:t>
            </a:r>
          </a:p>
          <a:p>
            <a:pPr marL="554038" lvl="2" algn="just" eaLnBrk="0" hangingPunct="0">
              <a:spcBef>
                <a:spcPts val="600"/>
              </a:spcBef>
              <a:buFontTx/>
              <a:buChar char="-"/>
            </a:pPr>
            <a:endParaRPr lang="es-ES" sz="2800" b="1"/>
          </a:p>
          <a:p>
            <a:pPr marL="554038" lvl="2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/>
              <a:t> Principios físicos en los que se fundamentan las cámaras fotográficas. </a:t>
            </a:r>
          </a:p>
          <a:p>
            <a:pPr marL="554038" lvl="2" algn="just" eaLnBrk="0" hangingPunct="0">
              <a:spcBef>
                <a:spcPts val="600"/>
              </a:spcBef>
              <a:buFontTx/>
              <a:buChar char="-"/>
            </a:pPr>
            <a:endParaRPr lang="es-ES" sz="2800" b="1"/>
          </a:p>
          <a:p>
            <a:pPr marL="554038" lvl="2" algn="just" eaLnBrk="0" hangingPunct="0">
              <a:spcBef>
                <a:spcPts val="600"/>
              </a:spcBef>
              <a:buFontTx/>
              <a:buChar char="-"/>
            </a:pPr>
            <a:r>
              <a:rPr lang="es-ES" sz="2800" b="1"/>
              <a:t> Los espejuelos, tipos de lentes que existen. Las lentes y la computadora. Consecuencias. </a:t>
            </a:r>
          </a:p>
        </p:txBody>
      </p:sp>
      <p:pic>
        <p:nvPicPr>
          <p:cNvPr id="37892" name="Picture 4" descr="CAME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2060575"/>
            <a:ext cx="202565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3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/>
          <p:cNvSpPr>
            <a:spLocks noChangeArrowheads="1" noChangeShapeType="1" noTextEdit="1"/>
          </p:cNvSpPr>
          <p:nvPr/>
        </p:nvSpPr>
        <p:spPr bwMode="auto">
          <a:xfrm>
            <a:off x="179388" y="144463"/>
            <a:ext cx="6335712" cy="69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Estudio de la óptica. 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590800" y="908050"/>
            <a:ext cx="6410325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 eaLnBrk="0" hangingPunct="0"/>
            <a:r>
              <a:rPr lang="es-ES" sz="2800" b="1"/>
              <a:t>- El ojo humano. El Iris como lente. Las enfermedades de la visión. ¿Qué tipo de lentes lleva cada enfermedad? El desarrollo de los servicios oftalmológicos en Cuba. La operación “Milagros”.</a:t>
            </a:r>
          </a:p>
          <a:p>
            <a:pPr marL="358775" lvl="2" eaLnBrk="0" hangingPunct="0"/>
            <a:r>
              <a:rPr lang="es-ES" sz="2800" b="1"/>
              <a:t>- El desarrollo de la astronomía y la astronáutica con ayuda de las lentes. ¿Cómo medir la masa de la Luna?</a:t>
            </a:r>
          </a:p>
          <a:p>
            <a:pPr marL="358775" lvl="2" eaLnBrk="0" hangingPunct="0"/>
            <a:r>
              <a:rPr lang="es-ES_tradnl" sz="2800" b="1"/>
              <a:t>- La visión de los peces, tipos de lentes que poseen. Los reptiles: ver más allá de los humanos.</a:t>
            </a:r>
            <a:endParaRPr lang="es-ES" sz="2800"/>
          </a:p>
        </p:txBody>
      </p:sp>
      <p:pic>
        <p:nvPicPr>
          <p:cNvPr id="38916" name="Picture 6" descr="oj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0"/>
            <a:ext cx="2451100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  <p:bldP spid="3174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23850" y="233363"/>
            <a:ext cx="63484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/>
              <a:t>3.- PROGRAMAS DIRECTORES.</a:t>
            </a:r>
            <a:endParaRPr lang="es-ES_tradnl" sz="320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276600" y="1241425"/>
            <a:ext cx="23733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/>
              <a:t>HISTORIA:</a:t>
            </a:r>
            <a:r>
              <a:rPr lang="es-ES_tradnl" sz="3200"/>
              <a:t> 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23850" y="2368550"/>
            <a:ext cx="8351838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61938" algn="just" eaLnBrk="0" hangingPunct="0">
              <a:buFontTx/>
              <a:buChar char="•"/>
            </a:pPr>
            <a:r>
              <a:rPr lang="es-ES_tradnl" sz="3200" b="1"/>
              <a:t>Arma ideológica al servicio y defensa de la Revolución.</a:t>
            </a:r>
          </a:p>
          <a:p>
            <a:pPr indent="261938" algn="just" eaLnBrk="0" hangingPunct="0">
              <a:buFontTx/>
              <a:buChar char="•"/>
            </a:pPr>
            <a:r>
              <a:rPr lang="es-ES_tradnl" sz="3200" b="1"/>
              <a:t>Fuente de formación y consolidación de los valores creados por ella.</a:t>
            </a:r>
          </a:p>
          <a:p>
            <a:pPr indent="261938" algn="just" eaLnBrk="0" hangingPunct="0">
              <a:buFontTx/>
              <a:buChar char="•"/>
            </a:pPr>
            <a:r>
              <a:rPr lang="es-ES_tradnl" sz="3200" b="1"/>
              <a:t>Base para arribar a conclusiones políticas correctas, así como para comprender el mundo contemporáneo y asumir una actitud revolucionaria ante sus problemas.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utoUpdateAnimBg="0"/>
      <p:bldP spid="32772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323850" y="160338"/>
            <a:ext cx="63484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/>
              <a:t>3.- PROGRAMAS DIRECTORES.</a:t>
            </a:r>
            <a:endParaRPr lang="es-ES_tradnl" sz="320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95288" y="1052513"/>
            <a:ext cx="60483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2800" b="1"/>
              <a:t>HABILIDADES COMUNES PARA EL RESTO DE LAS DISCIPLINAS</a:t>
            </a:r>
            <a:r>
              <a:rPr lang="es-ES_tradnl" sz="2800"/>
              <a:t> 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31775" y="2276475"/>
            <a:ext cx="891222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s-ES_tradnl" sz="2800" b="1"/>
              <a:t> Toma de notas de clases,</a:t>
            </a:r>
          </a:p>
          <a:p>
            <a:pPr eaLnBrk="0" hangingPunct="0">
              <a:buFontTx/>
              <a:buChar char="•"/>
            </a:pPr>
            <a:r>
              <a:rPr lang="es-ES_tradnl" sz="2800" b="1"/>
              <a:t> Búsqueda de información histórica y política en la biblioteca y en la prensa,</a:t>
            </a:r>
          </a:p>
          <a:p>
            <a:pPr eaLnBrk="0" hangingPunct="0">
              <a:buFontTx/>
              <a:buChar char="•"/>
            </a:pPr>
            <a:r>
              <a:rPr lang="es-ES_tradnl" sz="2800" b="1"/>
              <a:t> Elaboración de fichas de contenido, resúmenes, cuadros sinópticos, esquemas lógicos, cronologías, tablas, etc.</a:t>
            </a:r>
          </a:p>
          <a:p>
            <a:pPr eaLnBrk="0" hangingPunct="0">
              <a:buFontTx/>
              <a:buChar char="•"/>
            </a:pPr>
            <a:r>
              <a:rPr lang="es-ES_tradnl" sz="2800" b="1"/>
              <a:t> Comentar noticias de contenido histórico y político,</a:t>
            </a:r>
          </a:p>
          <a:p>
            <a:pPr eaLnBrk="0" hangingPunct="0">
              <a:buFontTx/>
              <a:buChar char="•"/>
            </a:pPr>
            <a:r>
              <a:rPr lang="es-ES_tradnl" sz="2800" b="1"/>
              <a:t> Atención de manera acentuada la comunicación oral y escrita de los alumnos.</a:t>
            </a:r>
            <a:r>
              <a:rPr lang="es-ES_tradnl" sz="2800"/>
              <a:t>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6C559-239B-4505-ABBB-33FE35219AA8}" type="slidenum">
              <a:rPr lang="es-ES" smtClean="0"/>
              <a:pPr>
                <a:defRPr/>
              </a:pPr>
              <a:t>29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utoUpdateAnimBg="0"/>
      <p:bldP spid="3379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23850" y="476250"/>
            <a:ext cx="8280400" cy="60483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105000"/>
              </a:lnSpc>
              <a:spcBef>
                <a:spcPct val="15000"/>
              </a:spcBef>
            </a:pPr>
            <a:r>
              <a:rPr lang="es-ES_tradnl" sz="3200" b="1">
                <a:latin typeface="Comic Sans MS" pitchFamily="66" charset="0"/>
              </a:rPr>
              <a:t>  “El Aprendizaje Desarrollador es aquel que </a:t>
            </a:r>
            <a:r>
              <a:rPr lang="es-ES_tradnl" sz="3200" b="1" u="sng">
                <a:latin typeface="Comic Sans MS" pitchFamily="66" charset="0"/>
              </a:rPr>
              <a:t>garantiza en el individuo la apropiación activa y creadora de la cultura</a:t>
            </a:r>
            <a:r>
              <a:rPr lang="es-ES_tradnl" sz="3200" b="1">
                <a:latin typeface="Comic Sans MS" pitchFamily="66" charset="0"/>
              </a:rPr>
              <a:t>, propiciando el desarrollo de su autoperfeccionamiento constante, de su autonomía y autodeterminación, en íntima conexión con los necesarios </a:t>
            </a:r>
            <a:r>
              <a:rPr lang="es-ES_tradnl" sz="3200" b="1" u="sng">
                <a:latin typeface="Comic Sans MS" pitchFamily="66" charset="0"/>
              </a:rPr>
              <a:t>procesos de socialización, compromiso y responsabilidad social</a:t>
            </a:r>
            <a:r>
              <a:rPr lang="es-ES_tradnl" sz="3200" b="1">
                <a:latin typeface="Comic Sans MS" pitchFamily="66" charset="0"/>
              </a:rPr>
              <a:t>”.</a:t>
            </a:r>
          </a:p>
          <a:p>
            <a:pPr marL="342900" indent="-342900" algn="just">
              <a:lnSpc>
                <a:spcPct val="105000"/>
              </a:lnSpc>
              <a:spcBef>
                <a:spcPct val="15000"/>
              </a:spcBef>
            </a:pPr>
            <a:endParaRPr lang="es-ES_tradnl" sz="3200" b="1">
              <a:latin typeface="Comic Sans MS" pitchFamily="66" charset="0"/>
            </a:endParaRPr>
          </a:p>
          <a:p>
            <a:pPr marL="342900" indent="-342900" algn="r">
              <a:lnSpc>
                <a:spcPct val="105000"/>
              </a:lnSpc>
              <a:spcBef>
                <a:spcPct val="15000"/>
              </a:spcBef>
            </a:pPr>
            <a:r>
              <a:rPr lang="es-ES_tradnl" sz="3200" b="1">
                <a:latin typeface="Comic Sans MS" pitchFamily="66" charset="0"/>
              </a:rPr>
              <a:t>Castellanos, D. y otros (2002)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1BF4A-F466-4489-B81F-CA855B790042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52400" y="1371600"/>
            <a:ext cx="8820150" cy="548640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3399"/>
              </a:buClr>
              <a:buFontTx/>
              <a:buChar char="•"/>
            </a:pPr>
            <a:r>
              <a:rPr lang="es-ES_tradnl" sz="2800" dirty="0">
                <a:latin typeface="Comic Sans MS" pitchFamily="66" charset="0"/>
              </a:rPr>
              <a:t>Estimular el desarrollo integral de la personalidad.</a:t>
            </a:r>
          </a:p>
          <a:p>
            <a:pPr marL="342900" indent="-342900">
              <a:spcBef>
                <a:spcPct val="20000"/>
              </a:spcBef>
              <a:buClr>
                <a:srgbClr val="FF3399"/>
              </a:buClr>
              <a:buFontTx/>
              <a:buChar char="•"/>
            </a:pPr>
            <a:r>
              <a:rPr lang="es-ES_tradnl" sz="2800" dirty="0">
                <a:latin typeface="Comic Sans MS" pitchFamily="66" charset="0"/>
              </a:rPr>
              <a:t>Potenciar el tránsito progresivo hacia la autonomía y la independencia.</a:t>
            </a:r>
          </a:p>
          <a:p>
            <a:pPr marL="342900" indent="-342900">
              <a:spcBef>
                <a:spcPct val="20000"/>
              </a:spcBef>
              <a:buClr>
                <a:srgbClr val="FF3399"/>
              </a:buClr>
              <a:buFontTx/>
              <a:buChar char="•"/>
            </a:pPr>
            <a:r>
              <a:rPr lang="es-ES_tradnl" sz="2800" dirty="0">
                <a:latin typeface="Comic Sans MS" pitchFamily="66" charset="0"/>
              </a:rPr>
              <a:t>Promover la capacidad para realizar aprendizajes durante toda la vida.</a:t>
            </a:r>
          </a:p>
          <a:p>
            <a:pPr marL="342900" indent="-342900">
              <a:spcBef>
                <a:spcPct val="20000"/>
              </a:spcBef>
              <a:buClr>
                <a:srgbClr val="FF3399"/>
              </a:buClr>
              <a:buFontTx/>
              <a:buChar char="•"/>
            </a:pPr>
            <a:endParaRPr lang="es-ES_tradnl" sz="3600" b="1" dirty="0"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buClr>
                <a:srgbClr val="FF3399"/>
              </a:buClr>
            </a:pPr>
            <a:r>
              <a:rPr lang="es-ES_tradnl" sz="2400" b="1" dirty="0">
                <a:latin typeface="Comic Sans MS" pitchFamily="66" charset="0"/>
              </a:rPr>
              <a:t>		Fuente: Dra. Doris Castellanos y otros. 2002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33400" y="53340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800" dirty="0" smtClean="0">
                <a:solidFill>
                  <a:schemeClr val="tx2"/>
                </a:solidFill>
                <a:latin typeface="Comic Sans MS" pitchFamily="66" charset="0"/>
              </a:rPr>
              <a:t>CRITERIOS BÁSICOS:</a:t>
            </a:r>
            <a:endParaRPr lang="es-ES" sz="28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1BF4A-F466-4489-B81F-CA855B790042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ecl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04800" y="228600"/>
            <a:ext cx="8382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3200">
                <a:latin typeface="Comic Sans MS" pitchFamily="66" charset="0"/>
              </a:rPr>
              <a:t>El aprendizaje es significativo en el aprovechamiento de los mediadores sociales, cuando los nuevos contenidos se vinculan con:</a:t>
            </a:r>
            <a:endParaRPr lang="es-ES_tradnl" sz="3600">
              <a:latin typeface="Comic Sans MS" pitchFamily="66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04800" y="2819400"/>
            <a:ext cx="84359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3399"/>
              </a:buClr>
              <a:buFont typeface="Wingdings" pitchFamily="2" charset="2"/>
              <a:buChar char="§"/>
            </a:pPr>
            <a:r>
              <a:rPr lang="es-ES_tradnl" sz="3600" b="1">
                <a:latin typeface="Comic Sans MS" pitchFamily="66" charset="0"/>
              </a:rPr>
              <a:t>Los contenidos previamente aprendidos.</a:t>
            </a:r>
          </a:p>
          <a:p>
            <a:pPr marL="342900" indent="-342900">
              <a:spcBef>
                <a:spcPct val="20000"/>
              </a:spcBef>
              <a:buClr>
                <a:srgbClr val="FF3399"/>
              </a:buClr>
              <a:buFont typeface="Wingdings" pitchFamily="2" charset="2"/>
              <a:buChar char="§"/>
            </a:pPr>
            <a:r>
              <a:rPr lang="es-ES_tradnl" sz="3600" b="1">
                <a:latin typeface="Comic Sans MS" pitchFamily="66" charset="0"/>
              </a:rPr>
              <a:t>La experiencia práctica del sujeto.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lr>
                <a:srgbClr val="FF3399"/>
              </a:buClr>
              <a:buFont typeface="Wingdings" pitchFamily="2" charset="2"/>
              <a:buChar char="§"/>
            </a:pPr>
            <a:r>
              <a:rPr lang="es-ES_tradnl" sz="3600" b="1">
                <a:latin typeface="Comic Sans MS" pitchFamily="66" charset="0"/>
              </a:rPr>
              <a:t>El mundo afectivo-motivacional, propio de cada estudiante.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91BF4A-F466-4489-B81F-CA855B790042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04800" y="381000"/>
            <a:ext cx="8534400" cy="9144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E4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MX" sz="3600" b="1">
                <a:solidFill>
                  <a:schemeClr val="tx2"/>
                </a:solidFill>
              </a:rPr>
              <a:t>Características del aprendizaje</a:t>
            </a:r>
            <a:endParaRPr lang="es-ES" sz="3600" b="1">
              <a:solidFill>
                <a:schemeClr val="tx2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0" y="1752600"/>
            <a:ext cx="3657600" cy="2566988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Social, individual, multidimensional, a lo largo de la vida.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334000" y="4808538"/>
            <a:ext cx="3276600" cy="1592262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A conocer, a hacer, a ser, a convivir.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17413" name="Oval 8"/>
          <p:cNvSpPr>
            <a:spLocks noChangeArrowheads="1"/>
          </p:cNvSpPr>
          <p:nvPr/>
        </p:nvSpPr>
        <p:spPr bwMode="auto">
          <a:xfrm>
            <a:off x="0" y="2362200"/>
            <a:ext cx="3175000" cy="1143000"/>
          </a:xfrm>
          <a:prstGeom prst="ellipse">
            <a:avLst/>
          </a:prstGeom>
          <a:solidFill>
            <a:srgbClr val="FFBBDD"/>
          </a:solidFill>
          <a:ln w="38100">
            <a:solidFill>
              <a:srgbClr val="CA006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7414" name="Text Box 9"/>
          <p:cNvSpPr txBox="1">
            <a:spLocks noChangeArrowheads="1"/>
          </p:cNvSpPr>
          <p:nvPr/>
        </p:nvSpPr>
        <p:spPr bwMode="auto">
          <a:xfrm>
            <a:off x="211138" y="2438400"/>
            <a:ext cx="28575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¿Qué es el aprendizaje?</a:t>
            </a:r>
            <a:endParaRPr lang="es-ES" sz="3200">
              <a:latin typeface="Comic Sans MS" pitchFamily="66" charset="0"/>
            </a:endParaRPr>
          </a:p>
        </p:txBody>
      </p:sp>
      <p:sp>
        <p:nvSpPr>
          <p:cNvPr id="17415" name="AutoShape 10"/>
          <p:cNvSpPr>
            <a:spLocks noChangeArrowheads="1"/>
          </p:cNvSpPr>
          <p:nvPr/>
        </p:nvSpPr>
        <p:spPr bwMode="auto">
          <a:xfrm>
            <a:off x="3386138" y="2895600"/>
            <a:ext cx="1871662" cy="304800"/>
          </a:xfrm>
          <a:prstGeom prst="notchedRightArrow">
            <a:avLst>
              <a:gd name="adj1" fmla="val 50000"/>
              <a:gd name="adj2" fmla="val 153516"/>
            </a:avLst>
          </a:prstGeom>
          <a:solidFill>
            <a:srgbClr val="CA006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grpSp>
        <p:nvGrpSpPr>
          <p:cNvPr id="8203" name="Group 11"/>
          <p:cNvGrpSpPr>
            <a:grpSpLocks/>
          </p:cNvGrpSpPr>
          <p:nvPr/>
        </p:nvGrpSpPr>
        <p:grpSpPr bwMode="auto">
          <a:xfrm>
            <a:off x="152400" y="4876800"/>
            <a:ext cx="4724400" cy="1524000"/>
            <a:chOff x="96" y="1584"/>
            <a:chExt cx="2640" cy="768"/>
          </a:xfrm>
        </p:grpSpPr>
        <p:sp>
          <p:nvSpPr>
            <p:cNvPr id="17419" name="Oval 12"/>
            <p:cNvSpPr>
              <a:spLocks noChangeArrowheads="1"/>
            </p:cNvSpPr>
            <p:nvPr/>
          </p:nvSpPr>
          <p:spPr bwMode="auto">
            <a:xfrm>
              <a:off x="96" y="1584"/>
              <a:ext cx="1440" cy="768"/>
            </a:xfrm>
            <a:prstGeom prst="ellipse">
              <a:avLst/>
            </a:prstGeom>
            <a:solidFill>
              <a:srgbClr val="FFBBDD"/>
            </a:solidFill>
            <a:ln w="38100">
              <a:solidFill>
                <a:srgbClr val="CA006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7420" name="Text Box 13"/>
            <p:cNvSpPr txBox="1">
              <a:spLocks noChangeArrowheads="1"/>
            </p:cNvSpPr>
            <p:nvPr/>
          </p:nvSpPr>
          <p:spPr bwMode="auto">
            <a:xfrm>
              <a:off x="96" y="1728"/>
              <a:ext cx="1392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3200" b="1">
                  <a:latin typeface="Comic Sans MS" pitchFamily="66" charset="0"/>
                </a:rPr>
                <a:t>¿Qué se aprende?</a:t>
              </a:r>
              <a:endParaRPr lang="es-ES" sz="3200">
                <a:latin typeface="Comic Sans MS" pitchFamily="66" charset="0"/>
              </a:endParaRPr>
            </a:p>
          </p:txBody>
        </p:sp>
        <p:sp>
          <p:nvSpPr>
            <p:cNvPr id="17421" name="AutoShape 14"/>
            <p:cNvSpPr>
              <a:spLocks noChangeArrowheads="1"/>
            </p:cNvSpPr>
            <p:nvPr/>
          </p:nvSpPr>
          <p:spPr bwMode="auto">
            <a:xfrm>
              <a:off x="1680" y="1920"/>
              <a:ext cx="1056" cy="144"/>
            </a:xfrm>
            <a:prstGeom prst="notchedRightArrow">
              <a:avLst>
                <a:gd name="adj1" fmla="val 50000"/>
                <a:gd name="adj2" fmla="val 183333"/>
              </a:avLst>
            </a:prstGeom>
            <a:solidFill>
              <a:srgbClr val="CA006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2133600" y="1706563"/>
            <a:ext cx="3124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Por naturaleza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971800" y="43434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Por su contenido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86800" y="6381750"/>
            <a:ext cx="457200" cy="476250"/>
          </a:xfrm>
        </p:spPr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6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 autoUpdateAnimBg="0"/>
      <p:bldP spid="8198" grpId="0" animBg="1" autoUpdateAnimBg="0"/>
      <p:bldP spid="8215" grpId="0" autoUpdateAnimBg="0"/>
      <p:bldP spid="821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04800" y="228600"/>
            <a:ext cx="8534400" cy="9144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E4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MX" sz="3600" b="1">
                <a:solidFill>
                  <a:schemeClr val="tx2"/>
                </a:solidFill>
              </a:rPr>
              <a:t>Características del aprendizaje</a:t>
            </a:r>
            <a:endParaRPr lang="es-ES" sz="3600" b="1">
              <a:solidFill>
                <a:schemeClr val="tx2"/>
              </a:solidFill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34000" y="4884738"/>
            <a:ext cx="3657600" cy="1592262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Mediado, cooperativo, contextualizado.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648200" y="1600200"/>
            <a:ext cx="4267200" cy="2566988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Activos, regulados, constructivos, comunicativos significativos, motivados.</a:t>
            </a:r>
            <a:endParaRPr lang="es-ES" sz="3200" b="1">
              <a:latin typeface="Comic Sans MS" pitchFamily="66" charset="0"/>
            </a:endParaRPr>
          </a:p>
        </p:txBody>
      </p:sp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76200" y="4953000"/>
            <a:ext cx="5181600" cy="1785938"/>
            <a:chOff x="144" y="3360"/>
            <a:chExt cx="2544" cy="912"/>
          </a:xfrm>
        </p:grpSpPr>
        <p:sp>
          <p:nvSpPr>
            <p:cNvPr id="18444" name="Oval 16"/>
            <p:cNvSpPr>
              <a:spLocks noChangeArrowheads="1"/>
            </p:cNvSpPr>
            <p:nvPr/>
          </p:nvSpPr>
          <p:spPr bwMode="auto">
            <a:xfrm>
              <a:off x="144" y="3360"/>
              <a:ext cx="1440" cy="912"/>
            </a:xfrm>
            <a:prstGeom prst="ellipse">
              <a:avLst/>
            </a:prstGeom>
            <a:solidFill>
              <a:srgbClr val="FFBBDD"/>
            </a:solidFill>
            <a:ln w="38100">
              <a:solidFill>
                <a:srgbClr val="CA006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445" name="Text Box 17"/>
            <p:cNvSpPr txBox="1">
              <a:spLocks noChangeArrowheads="1"/>
            </p:cNvSpPr>
            <p:nvPr/>
          </p:nvSpPr>
          <p:spPr bwMode="auto">
            <a:xfrm>
              <a:off x="192" y="3408"/>
              <a:ext cx="1344" cy="7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3200" b="1">
                  <a:latin typeface="Comic Sans MS" pitchFamily="66" charset="0"/>
                </a:rPr>
                <a:t>¿En qué condiciones se aprende?</a:t>
              </a:r>
              <a:endParaRPr lang="es-ES" sz="3200">
                <a:latin typeface="Comic Sans MS" pitchFamily="66" charset="0"/>
              </a:endParaRPr>
            </a:p>
          </p:txBody>
        </p:sp>
        <p:sp>
          <p:nvSpPr>
            <p:cNvPr id="18446" name="AutoShape 18"/>
            <p:cNvSpPr>
              <a:spLocks noChangeArrowheads="1"/>
            </p:cNvSpPr>
            <p:nvPr/>
          </p:nvSpPr>
          <p:spPr bwMode="auto">
            <a:xfrm>
              <a:off x="1632" y="3840"/>
              <a:ext cx="1056" cy="144"/>
            </a:xfrm>
            <a:prstGeom prst="notchedRightArrow">
              <a:avLst>
                <a:gd name="adj1" fmla="val 50000"/>
                <a:gd name="adj2" fmla="val 183333"/>
              </a:avLst>
            </a:prstGeom>
            <a:solidFill>
              <a:srgbClr val="CA006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18451" name="Group 19"/>
          <p:cNvGrpSpPr>
            <a:grpSpLocks/>
          </p:cNvGrpSpPr>
          <p:nvPr/>
        </p:nvGrpSpPr>
        <p:grpSpPr bwMode="auto">
          <a:xfrm>
            <a:off x="228600" y="2286000"/>
            <a:ext cx="4114800" cy="1447800"/>
            <a:chOff x="144" y="2448"/>
            <a:chExt cx="2544" cy="816"/>
          </a:xfrm>
        </p:grpSpPr>
        <p:sp>
          <p:nvSpPr>
            <p:cNvPr id="18441" name="Oval 20"/>
            <p:cNvSpPr>
              <a:spLocks noChangeArrowheads="1"/>
            </p:cNvSpPr>
            <p:nvPr/>
          </p:nvSpPr>
          <p:spPr bwMode="auto">
            <a:xfrm>
              <a:off x="144" y="2448"/>
              <a:ext cx="1440" cy="816"/>
            </a:xfrm>
            <a:prstGeom prst="ellipse">
              <a:avLst/>
            </a:prstGeom>
            <a:solidFill>
              <a:srgbClr val="FFBBDD"/>
            </a:solidFill>
            <a:ln w="38100">
              <a:solidFill>
                <a:srgbClr val="CA006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442" name="Text Box 21"/>
            <p:cNvSpPr txBox="1">
              <a:spLocks noChangeArrowheads="1"/>
            </p:cNvSpPr>
            <p:nvPr/>
          </p:nvSpPr>
          <p:spPr bwMode="auto">
            <a:xfrm>
              <a:off x="192" y="2592"/>
              <a:ext cx="1392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3200" b="1">
                  <a:latin typeface="Comic Sans MS" pitchFamily="66" charset="0"/>
                </a:rPr>
                <a:t>¿Cómo se aprende?</a:t>
              </a:r>
              <a:endParaRPr lang="es-ES" sz="3200">
                <a:latin typeface="Comic Sans MS" pitchFamily="66" charset="0"/>
              </a:endParaRPr>
            </a:p>
          </p:txBody>
        </p:sp>
        <p:sp>
          <p:nvSpPr>
            <p:cNvPr id="18443" name="AutoShape 22"/>
            <p:cNvSpPr>
              <a:spLocks noChangeArrowheads="1"/>
            </p:cNvSpPr>
            <p:nvPr/>
          </p:nvSpPr>
          <p:spPr bwMode="auto">
            <a:xfrm>
              <a:off x="1632" y="2832"/>
              <a:ext cx="1056" cy="144"/>
            </a:xfrm>
            <a:prstGeom prst="notchedRightArrow">
              <a:avLst>
                <a:gd name="adj1" fmla="val 50000"/>
                <a:gd name="adj2" fmla="val 183333"/>
              </a:avLst>
            </a:prstGeom>
            <a:solidFill>
              <a:srgbClr val="CA006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1752600" y="18288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Con procesos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1828800" y="4297363"/>
            <a:ext cx="3733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En condiciones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534400" y="6473825"/>
            <a:ext cx="381000" cy="384175"/>
          </a:xfrm>
        </p:spPr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7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 autoUpdateAnimBg="0"/>
      <p:bldP spid="18437" grpId="0" animBg="1" autoUpdateAnimBg="0"/>
      <p:bldP spid="18457" grpId="0" autoUpdateAnimBg="0"/>
      <p:bldP spid="1845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000" y="228600"/>
            <a:ext cx="5410200" cy="6096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E4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MX" sz="3200" b="1">
                <a:solidFill>
                  <a:schemeClr val="tx2"/>
                </a:solidFill>
              </a:rPr>
              <a:t>Niveles de asimilación</a:t>
            </a:r>
            <a:endParaRPr lang="es-ES" sz="3200" b="1">
              <a:solidFill>
                <a:schemeClr val="tx2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572000" y="2133600"/>
            <a:ext cx="3886200" cy="1592263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Comprensión o familiarización del conocimiento.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343400" y="4991100"/>
            <a:ext cx="4267200" cy="1104900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Reproducción del conocimiento.</a:t>
            </a:r>
            <a:endParaRPr lang="es-ES" sz="3200" b="1">
              <a:latin typeface="Comic Sans MS" pitchFamily="66" charset="0"/>
            </a:endParaRPr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457200" y="1600200"/>
            <a:ext cx="3886200" cy="2200275"/>
            <a:chOff x="288" y="864"/>
            <a:chExt cx="1968" cy="720"/>
          </a:xfrm>
        </p:grpSpPr>
        <p:sp>
          <p:nvSpPr>
            <p:cNvPr id="19468" name="Oval 8"/>
            <p:cNvSpPr>
              <a:spLocks noChangeArrowheads="1"/>
            </p:cNvSpPr>
            <p:nvPr/>
          </p:nvSpPr>
          <p:spPr bwMode="auto">
            <a:xfrm>
              <a:off x="288" y="864"/>
              <a:ext cx="1440" cy="720"/>
            </a:xfrm>
            <a:prstGeom prst="ellipse">
              <a:avLst/>
            </a:prstGeom>
            <a:solidFill>
              <a:srgbClr val="FFBBDD"/>
            </a:solidFill>
            <a:ln w="38100">
              <a:solidFill>
                <a:srgbClr val="CA006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469" name="Text Box 9"/>
            <p:cNvSpPr txBox="1">
              <a:spLocks noChangeArrowheads="1"/>
            </p:cNvSpPr>
            <p:nvPr/>
          </p:nvSpPr>
          <p:spPr bwMode="auto">
            <a:xfrm>
              <a:off x="384" y="960"/>
              <a:ext cx="1248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3200" b="1">
                  <a:latin typeface="Comic Sans MS" pitchFamily="66" charset="0"/>
                </a:rPr>
                <a:t>Primer nivel</a:t>
              </a:r>
            </a:p>
            <a:p>
              <a:pPr algn="ctr">
                <a:spcBef>
                  <a:spcPct val="20000"/>
                </a:spcBef>
              </a:pPr>
              <a:r>
                <a:rPr lang="es-MX" sz="3200">
                  <a:latin typeface="Comic Sans MS" pitchFamily="66" charset="0"/>
                </a:rPr>
                <a:t>(Conocer)</a:t>
              </a:r>
              <a:endParaRPr lang="es-ES" sz="3200">
                <a:latin typeface="Comic Sans MS" pitchFamily="66" charset="0"/>
              </a:endParaRPr>
            </a:p>
          </p:txBody>
        </p:sp>
        <p:sp>
          <p:nvSpPr>
            <p:cNvPr id="19470" name="AutoShape 10"/>
            <p:cNvSpPr>
              <a:spLocks noChangeArrowheads="1"/>
            </p:cNvSpPr>
            <p:nvPr/>
          </p:nvSpPr>
          <p:spPr bwMode="auto">
            <a:xfrm>
              <a:off x="1824" y="1152"/>
              <a:ext cx="432" cy="144"/>
            </a:xfrm>
            <a:prstGeom prst="notchedRightArrow">
              <a:avLst>
                <a:gd name="adj1" fmla="val 50000"/>
                <a:gd name="adj2" fmla="val 75000"/>
              </a:avLst>
            </a:prstGeom>
            <a:solidFill>
              <a:srgbClr val="33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9237" name="Group 21"/>
          <p:cNvGrpSpPr>
            <a:grpSpLocks/>
          </p:cNvGrpSpPr>
          <p:nvPr/>
        </p:nvGrpSpPr>
        <p:grpSpPr bwMode="auto">
          <a:xfrm>
            <a:off x="457200" y="3986213"/>
            <a:ext cx="3657600" cy="2795587"/>
            <a:chOff x="288" y="1488"/>
            <a:chExt cx="1968" cy="912"/>
          </a:xfrm>
        </p:grpSpPr>
        <p:sp>
          <p:nvSpPr>
            <p:cNvPr id="19464" name="Oval 22"/>
            <p:cNvSpPr>
              <a:spLocks noChangeArrowheads="1"/>
            </p:cNvSpPr>
            <p:nvPr/>
          </p:nvSpPr>
          <p:spPr bwMode="auto">
            <a:xfrm>
              <a:off x="288" y="1632"/>
              <a:ext cx="1440" cy="768"/>
            </a:xfrm>
            <a:prstGeom prst="ellipse">
              <a:avLst/>
            </a:prstGeom>
            <a:solidFill>
              <a:srgbClr val="FFBBDD"/>
            </a:solidFill>
            <a:ln w="38100">
              <a:solidFill>
                <a:srgbClr val="CA006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465" name="Text Box 23"/>
            <p:cNvSpPr txBox="1">
              <a:spLocks noChangeArrowheads="1"/>
            </p:cNvSpPr>
            <p:nvPr/>
          </p:nvSpPr>
          <p:spPr bwMode="auto">
            <a:xfrm>
              <a:off x="288" y="1788"/>
              <a:ext cx="1392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3200" b="1">
                  <a:latin typeface="Comic Sans MS" pitchFamily="66" charset="0"/>
                </a:rPr>
                <a:t>Segundo nivel</a:t>
              </a:r>
            </a:p>
            <a:p>
              <a:pPr algn="ctr">
                <a:spcBef>
                  <a:spcPct val="20000"/>
                </a:spcBef>
              </a:pPr>
              <a:r>
                <a:rPr lang="es-MX" sz="3200">
                  <a:latin typeface="Comic Sans MS" pitchFamily="66" charset="0"/>
                </a:rPr>
                <a:t>(Saber)</a:t>
              </a:r>
              <a:endParaRPr lang="es-ES" sz="3200">
                <a:latin typeface="Comic Sans MS" pitchFamily="66" charset="0"/>
              </a:endParaRPr>
            </a:p>
          </p:txBody>
        </p:sp>
        <p:sp>
          <p:nvSpPr>
            <p:cNvPr id="19466" name="AutoShape 24"/>
            <p:cNvSpPr>
              <a:spLocks noChangeArrowheads="1"/>
            </p:cNvSpPr>
            <p:nvPr/>
          </p:nvSpPr>
          <p:spPr bwMode="auto">
            <a:xfrm>
              <a:off x="864" y="1488"/>
              <a:ext cx="240" cy="288"/>
            </a:xfrm>
            <a:prstGeom prst="downArrow">
              <a:avLst>
                <a:gd name="adj1" fmla="val 50833"/>
                <a:gd name="adj2" fmla="val 36000"/>
              </a:avLst>
            </a:prstGeom>
            <a:solidFill>
              <a:srgbClr val="CA006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467" name="AutoShape 25"/>
            <p:cNvSpPr>
              <a:spLocks noChangeArrowheads="1"/>
            </p:cNvSpPr>
            <p:nvPr/>
          </p:nvSpPr>
          <p:spPr bwMode="auto">
            <a:xfrm>
              <a:off x="1824" y="1920"/>
              <a:ext cx="432" cy="144"/>
            </a:xfrm>
            <a:prstGeom prst="notchedRightArrow">
              <a:avLst>
                <a:gd name="adj1" fmla="val 50000"/>
                <a:gd name="adj2" fmla="val 75000"/>
              </a:avLst>
            </a:prstGeom>
            <a:solidFill>
              <a:srgbClr val="33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 autoUpdateAnimBg="0"/>
      <p:bldP spid="922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000" y="228600"/>
            <a:ext cx="5410200" cy="6096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E4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MX" sz="4000">
                <a:solidFill>
                  <a:schemeClr val="tx2"/>
                </a:solidFill>
              </a:rPr>
              <a:t>Niveles de asimilación</a:t>
            </a:r>
            <a:endParaRPr lang="es-ES" sz="4000">
              <a:solidFill>
                <a:schemeClr val="tx2"/>
              </a:solidFill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181600" y="4533900"/>
            <a:ext cx="3276600" cy="1104900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Creación del conocimiento.</a:t>
            </a:r>
            <a:endParaRPr lang="es-ES" sz="3200" b="1">
              <a:latin typeface="Comic Sans MS" pitchFamily="66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953000" y="2133600"/>
            <a:ext cx="3581400" cy="1104900"/>
          </a:xfrm>
          <a:prstGeom prst="rect">
            <a:avLst/>
          </a:prstGeom>
          <a:solidFill>
            <a:srgbClr val="CCFF99"/>
          </a:solidFill>
          <a:ln w="38100">
            <a:solidFill>
              <a:srgbClr val="33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latin typeface="Comic Sans MS" pitchFamily="66" charset="0"/>
              </a:rPr>
              <a:t>Aplicación del conocimiento.</a:t>
            </a:r>
            <a:endParaRPr lang="es-ES" sz="3200" b="1">
              <a:latin typeface="Comic Sans MS" pitchFamily="66" charset="0"/>
            </a:endParaRPr>
          </a:p>
        </p:txBody>
      </p:sp>
      <p:grpSp>
        <p:nvGrpSpPr>
          <p:cNvPr id="19467" name="Group 11"/>
          <p:cNvGrpSpPr>
            <a:grpSpLocks/>
          </p:cNvGrpSpPr>
          <p:nvPr/>
        </p:nvGrpSpPr>
        <p:grpSpPr bwMode="auto">
          <a:xfrm>
            <a:off x="304800" y="3733800"/>
            <a:ext cx="4419600" cy="2438400"/>
            <a:chOff x="288" y="3216"/>
            <a:chExt cx="1968" cy="912"/>
          </a:xfrm>
        </p:grpSpPr>
        <p:sp>
          <p:nvSpPr>
            <p:cNvPr id="20492" name="Oval 12"/>
            <p:cNvSpPr>
              <a:spLocks noChangeArrowheads="1"/>
            </p:cNvSpPr>
            <p:nvPr/>
          </p:nvSpPr>
          <p:spPr bwMode="auto">
            <a:xfrm>
              <a:off x="288" y="3408"/>
              <a:ext cx="1440" cy="720"/>
            </a:xfrm>
            <a:prstGeom prst="ellipse">
              <a:avLst/>
            </a:prstGeom>
            <a:solidFill>
              <a:srgbClr val="FFBBDD"/>
            </a:solidFill>
            <a:ln w="38100">
              <a:solidFill>
                <a:srgbClr val="CA006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384" y="3516"/>
              <a:ext cx="1248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3200" b="1">
                  <a:latin typeface="Comic Sans MS" pitchFamily="66" charset="0"/>
                </a:rPr>
                <a:t>Cuarto nivel</a:t>
              </a:r>
            </a:p>
            <a:p>
              <a:pPr algn="ctr">
                <a:spcBef>
                  <a:spcPct val="20000"/>
                </a:spcBef>
              </a:pPr>
              <a:r>
                <a:rPr lang="es-MX" sz="3200">
                  <a:latin typeface="Comic Sans MS" pitchFamily="66" charset="0"/>
                </a:rPr>
                <a:t>(Crear)</a:t>
              </a:r>
              <a:endParaRPr lang="es-ES" sz="3200">
                <a:latin typeface="Comic Sans MS" pitchFamily="66" charset="0"/>
              </a:endParaRPr>
            </a:p>
          </p:txBody>
        </p:sp>
        <p:sp>
          <p:nvSpPr>
            <p:cNvPr id="20494" name="AutoShape 14"/>
            <p:cNvSpPr>
              <a:spLocks noChangeArrowheads="1"/>
            </p:cNvSpPr>
            <p:nvPr/>
          </p:nvSpPr>
          <p:spPr bwMode="auto">
            <a:xfrm>
              <a:off x="864" y="3216"/>
              <a:ext cx="240" cy="288"/>
            </a:xfrm>
            <a:prstGeom prst="downArrow">
              <a:avLst>
                <a:gd name="adj1" fmla="val 50833"/>
                <a:gd name="adj2" fmla="val 36000"/>
              </a:avLst>
            </a:prstGeom>
            <a:solidFill>
              <a:srgbClr val="CA006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0495" name="AutoShape 15"/>
            <p:cNvSpPr>
              <a:spLocks noChangeArrowheads="1"/>
            </p:cNvSpPr>
            <p:nvPr/>
          </p:nvSpPr>
          <p:spPr bwMode="auto">
            <a:xfrm>
              <a:off x="1824" y="3648"/>
              <a:ext cx="432" cy="144"/>
            </a:xfrm>
            <a:prstGeom prst="notchedRightArrow">
              <a:avLst>
                <a:gd name="adj1" fmla="val 50000"/>
                <a:gd name="adj2" fmla="val 75000"/>
              </a:avLst>
            </a:prstGeom>
            <a:solidFill>
              <a:srgbClr val="33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19472" name="Group 16"/>
          <p:cNvGrpSpPr>
            <a:grpSpLocks/>
          </p:cNvGrpSpPr>
          <p:nvPr/>
        </p:nvGrpSpPr>
        <p:grpSpPr bwMode="auto">
          <a:xfrm>
            <a:off x="457200" y="1371600"/>
            <a:ext cx="4038600" cy="2201863"/>
            <a:chOff x="288" y="2304"/>
            <a:chExt cx="1968" cy="1008"/>
          </a:xfrm>
        </p:grpSpPr>
        <p:sp>
          <p:nvSpPr>
            <p:cNvPr id="20488" name="Oval 17"/>
            <p:cNvSpPr>
              <a:spLocks noChangeArrowheads="1"/>
            </p:cNvSpPr>
            <p:nvPr/>
          </p:nvSpPr>
          <p:spPr bwMode="auto">
            <a:xfrm>
              <a:off x="288" y="2496"/>
              <a:ext cx="1440" cy="816"/>
            </a:xfrm>
            <a:prstGeom prst="ellipse">
              <a:avLst/>
            </a:prstGeom>
            <a:solidFill>
              <a:srgbClr val="FFBBDD"/>
            </a:solidFill>
            <a:ln w="38100">
              <a:solidFill>
                <a:srgbClr val="CA006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0489" name="Text Box 18"/>
            <p:cNvSpPr txBox="1">
              <a:spLocks noChangeArrowheads="1"/>
            </p:cNvSpPr>
            <p:nvPr/>
          </p:nvSpPr>
          <p:spPr bwMode="auto">
            <a:xfrm>
              <a:off x="336" y="2592"/>
              <a:ext cx="1392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3200" b="1">
                  <a:latin typeface="Comic Sans MS" pitchFamily="66" charset="0"/>
                </a:rPr>
                <a:t>Tercer nivel</a:t>
              </a:r>
            </a:p>
            <a:p>
              <a:pPr algn="ctr">
                <a:spcBef>
                  <a:spcPct val="20000"/>
                </a:spcBef>
              </a:pPr>
              <a:r>
                <a:rPr lang="es-MX" sz="3200">
                  <a:latin typeface="Comic Sans MS" pitchFamily="66" charset="0"/>
                </a:rPr>
                <a:t>(Saber hacer)</a:t>
              </a:r>
              <a:endParaRPr lang="es-ES" sz="3200">
                <a:latin typeface="Comic Sans MS" pitchFamily="66" charset="0"/>
              </a:endParaRPr>
            </a:p>
          </p:txBody>
        </p:sp>
        <p:sp>
          <p:nvSpPr>
            <p:cNvPr id="20490" name="AutoShape 19"/>
            <p:cNvSpPr>
              <a:spLocks noChangeArrowheads="1"/>
            </p:cNvSpPr>
            <p:nvPr/>
          </p:nvSpPr>
          <p:spPr bwMode="auto">
            <a:xfrm>
              <a:off x="864" y="2304"/>
              <a:ext cx="240" cy="288"/>
            </a:xfrm>
            <a:prstGeom prst="downArrow">
              <a:avLst>
                <a:gd name="adj1" fmla="val 50833"/>
                <a:gd name="adj2" fmla="val 36000"/>
              </a:avLst>
            </a:prstGeom>
            <a:solidFill>
              <a:srgbClr val="CA006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0491" name="AutoShape 20"/>
            <p:cNvSpPr>
              <a:spLocks noChangeArrowheads="1"/>
            </p:cNvSpPr>
            <p:nvPr/>
          </p:nvSpPr>
          <p:spPr bwMode="auto">
            <a:xfrm>
              <a:off x="1824" y="2784"/>
              <a:ext cx="432" cy="144"/>
            </a:xfrm>
            <a:prstGeom prst="notchedRightArrow">
              <a:avLst>
                <a:gd name="adj1" fmla="val 50000"/>
                <a:gd name="adj2" fmla="val 75000"/>
              </a:avLst>
            </a:prstGeom>
            <a:solidFill>
              <a:srgbClr val="33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2F92F-6B20-4FDB-808F-19EE2D16CBFB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 autoUpdateAnimBg="0"/>
      <p:bldP spid="19461" grpId="0" animBg="1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1456</Words>
  <Application>Microsoft PowerPoint</Application>
  <PresentationFormat>Presentación en pantalla (4:3)</PresentationFormat>
  <Paragraphs>212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42" baseType="lpstr">
      <vt:lpstr>Arial</vt:lpstr>
      <vt:lpstr>Calibri</vt:lpstr>
      <vt:lpstr>Franklin Gothic Medium</vt:lpstr>
      <vt:lpstr>Franklin Gothic Book</vt:lpstr>
      <vt:lpstr>Wingdings 2</vt:lpstr>
      <vt:lpstr>Tahoma</vt:lpstr>
      <vt:lpstr>Wingdings</vt:lpstr>
      <vt:lpstr>Comic Sans MS</vt:lpstr>
      <vt:lpstr>Times New Roman</vt:lpstr>
      <vt:lpstr>Verdana</vt:lpstr>
      <vt:lpstr>Arial Black</vt:lpstr>
      <vt:lpstr>Webdings</vt:lpstr>
      <vt:lpstr>Diseño predeterminado</vt:lpstr>
      <vt:lpstr>APRENDIZAJE DESARROLLADOR E INTERDISCIPLINARIEDAD: un reto de la educación contemporánea</vt:lpstr>
      <vt:lpstr>Objetivo: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Liana</dc:creator>
  <cp:lastModifiedBy>PC-3</cp:lastModifiedBy>
  <cp:revision>16</cp:revision>
  <cp:lastPrinted>1601-01-01T00:00:00Z</cp:lastPrinted>
  <dcterms:created xsi:type="dcterms:W3CDTF">1601-01-01T00:00:00Z</dcterms:created>
  <dcterms:modified xsi:type="dcterms:W3CDTF">2016-02-26T17:08:54Z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